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5"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8F"/>
    <a:srgbClr val="C19A6B"/>
    <a:srgbClr val="D5A06D"/>
    <a:srgbClr val="E3DAC9"/>
    <a:srgbClr val="D2B48C"/>
    <a:srgbClr val="6B8E23"/>
    <a:srgbClr val="BDB76B"/>
    <a:srgbClr val="556B2F"/>
    <a:srgbClr val="CD853F"/>
    <a:srgbClr val="8FB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9" autoAdjust="0"/>
  </p:normalViewPr>
  <p:slideViewPr>
    <p:cSldViewPr>
      <p:cViewPr varScale="1">
        <p:scale>
          <a:sx n="114" d="100"/>
          <a:sy n="114" d="100"/>
        </p:scale>
        <p:origin x="490"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66D27-DE06-40B4-BEBB-99905555E750}" type="datetimeFigureOut">
              <a:rPr lang="en-US" smtClean="0"/>
              <a:t>7/23/2024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B1283-1CAC-4C22-AE27-57A3D24587FD}" type="slidenum">
              <a:rPr lang="en-US" smtClean="0"/>
              <a:t>‹#›</a:t>
            </a:fld>
            <a:endParaRPr lang="en-US"/>
          </a:p>
        </p:txBody>
      </p:sp>
    </p:spTree>
    <p:extLst>
      <p:ext uri="{BB962C8B-B14F-4D97-AF65-F5344CB8AC3E}">
        <p14:creationId xmlns:p14="http://schemas.microsoft.com/office/powerpoint/2010/main" val="42694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a:t>
            </a:fld>
            <a:endParaRPr lang="en-US"/>
          </a:p>
        </p:txBody>
      </p:sp>
    </p:spTree>
    <p:extLst>
      <p:ext uri="{BB962C8B-B14F-4D97-AF65-F5344CB8AC3E}">
        <p14:creationId xmlns:p14="http://schemas.microsoft.com/office/powerpoint/2010/main" val="141314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144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0EE17-CFAB-4D26-B63C-0014F2997EC4}"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4CEBB-2B45-44E7-9A9C-6831F2A34C7A}" type="slidenum">
              <a:rPr lang="en-US" smtClean="0"/>
              <a:pPr/>
              <a:t>‹#›</a:t>
            </a:fld>
            <a:endParaRPr lang="en-US"/>
          </a:p>
        </p:txBody>
      </p:sp>
    </p:spTree>
    <p:extLst>
      <p:ext uri="{BB962C8B-B14F-4D97-AF65-F5344CB8AC3E}">
        <p14:creationId xmlns:p14="http://schemas.microsoft.com/office/powerpoint/2010/main" val="19379499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EE7D5"/>
            </a:gs>
            <a:gs pos="94000">
              <a:srgbClr val="539A96"/>
            </a:gs>
            <a:gs pos="100000">
              <a:srgbClr val="007074"/>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719737" y="1733550"/>
            <a:ext cx="4907096" cy="738656"/>
          </a:xfrm>
          <a:prstGeom prst="rect">
            <a:avLst/>
          </a:prstGeom>
          <a:noFill/>
        </p:spPr>
        <p:txBody>
          <a:bodyPr wrap="none" lIns="91432" tIns="45716" rIns="91432" bIns="45716">
            <a:spAutoFit/>
          </a:bodyPr>
          <a:lstStyle/>
          <a:p>
            <a:pPr algn="ctr"/>
            <a:r>
              <a:rPr lang="id-ID" sz="4200" b="1" noProof="1">
                <a:ln w="0"/>
                <a:solidFill>
                  <a:schemeClr val="tx2">
                    <a:lumMod val="50000"/>
                  </a:schemeClr>
                </a:solidFill>
                <a:effectLst>
                  <a:outerShdw blurRad="38100" dist="38100" dir="2700000" algn="tl">
                    <a:srgbClr val="000000">
                      <a:alpha val="43137"/>
                    </a:srgbClr>
                  </a:outerShdw>
                </a:effectLst>
                <a:latin typeface="Candara" pitchFamily="34" charset="0"/>
                <a:ea typeface="Cambria" pitchFamily="18" charset="0"/>
                <a:cs typeface="Calibri" pitchFamily="34" charset="0"/>
              </a:rPr>
              <a:t>Media Pembelajaran</a:t>
            </a:r>
          </a:p>
        </p:txBody>
      </p:sp>
      <p:sp>
        <p:nvSpPr>
          <p:cNvPr id="6" name="Rectangle 5"/>
          <p:cNvSpPr/>
          <p:nvPr/>
        </p:nvSpPr>
        <p:spPr>
          <a:xfrm>
            <a:off x="338645" y="2522494"/>
            <a:ext cx="5669280" cy="1015655"/>
          </a:xfrm>
          <a:prstGeom prst="rect">
            <a:avLst/>
          </a:prstGeom>
          <a:noFill/>
        </p:spPr>
        <p:txBody>
          <a:bodyPr wrap="square" lIns="91432" tIns="45716" rIns="91432" bIns="45716">
            <a:spAutoFit/>
          </a:bodyPr>
          <a:lstStyle/>
          <a:p>
            <a:pPr algn="ctr"/>
            <a:r>
              <a:rPr lang="en-US" sz="36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Sosiologi</a:t>
            </a:r>
            <a:endParaRPr lang="id-ID" sz="60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endParaRPr>
          </a:p>
          <a:p>
            <a:pPr algn="ctr"/>
            <a:r>
              <a:rPr lang="id-ID"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untuk SMA/MA Kelas X</a:t>
            </a:r>
            <a:r>
              <a:rPr lang="en-US"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II</a:t>
            </a:r>
            <a:endParaRPr lang="id-ID"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endParaRPr>
          </a:p>
        </p:txBody>
      </p:sp>
      <p:cxnSp>
        <p:nvCxnSpPr>
          <p:cNvPr id="7" name="Straight Connector 6"/>
          <p:cNvCxnSpPr/>
          <p:nvPr/>
        </p:nvCxnSpPr>
        <p:spPr>
          <a:xfrm>
            <a:off x="567245" y="2533650"/>
            <a:ext cx="5212080" cy="0"/>
          </a:xfrm>
          <a:prstGeom prst="line">
            <a:avLst/>
          </a:prstGeom>
          <a:ln w="57150"/>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810003" y="371594"/>
            <a:ext cx="2743200" cy="3947892"/>
          </a:xfrm>
          <a:prstGeom prst="rect">
            <a:avLst/>
          </a:prstGeom>
          <a:noFill/>
          <a:effectLst>
            <a:outerShdw dist="152400" dir="18900000" algn="bl" rotWithShape="0">
              <a:schemeClr val="tx1">
                <a:lumMod val="65000"/>
                <a:lumOff val="35000"/>
              </a:scheme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4302125"/>
            <a:ext cx="9144000" cy="841375"/>
            <a:chOff x="0" y="4302125"/>
            <a:chExt cx="9144000" cy="841375"/>
          </a:xfrm>
        </p:grpSpPr>
        <p:grpSp>
          <p:nvGrpSpPr>
            <p:cNvPr id="2" name="Group 1"/>
            <p:cNvGrpSpPr/>
            <p:nvPr/>
          </p:nvGrpSpPr>
          <p:grpSpPr>
            <a:xfrm>
              <a:off x="0" y="4302125"/>
              <a:ext cx="9144000" cy="841375"/>
              <a:chOff x="0" y="4302125"/>
              <a:chExt cx="9144000" cy="841375"/>
            </a:xfrm>
          </p:grpSpPr>
          <p:grpSp>
            <p:nvGrpSpPr>
              <p:cNvPr id="10" name="Group 9"/>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9" name="TextBox 16"/>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12" name="Picture 11"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3" name="Rectangle 2"/>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9288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84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900"/>
                                        <p:tgtEl>
                                          <p:spTgt spid="6"/>
                                        </p:tgtEl>
                                      </p:cBhvr>
                                    </p:animEffect>
                                    <p:anim calcmode="lin" valueType="num">
                                      <p:cBhvr>
                                        <p:cTn id="13" dur="1900" fill="hold"/>
                                        <p:tgtEl>
                                          <p:spTgt spid="6"/>
                                        </p:tgtEl>
                                        <p:attrNameLst>
                                          <p:attrName>ppt_x</p:attrName>
                                        </p:attrNameLst>
                                      </p:cBhvr>
                                      <p:tavLst>
                                        <p:tav tm="0">
                                          <p:val>
                                            <p:strVal val="#ppt_x"/>
                                          </p:val>
                                        </p:tav>
                                        <p:tav tm="100000">
                                          <p:val>
                                            <p:strVal val="#ppt_x"/>
                                          </p:val>
                                        </p:tav>
                                      </p:tavLst>
                                    </p:anim>
                                    <p:anim calcmode="lin" valueType="num">
                                      <p:cBhvr>
                                        <p:cTn id="14" dur="19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300"/>
                                        <p:tgtEl>
                                          <p:spTgt spid="7"/>
                                        </p:tgtEl>
                                      </p:cBhvr>
                                    </p:animEffect>
                                    <p:anim calcmode="lin" valueType="num">
                                      <p:cBhvr>
                                        <p:cTn id="18" dur="2300" fill="hold"/>
                                        <p:tgtEl>
                                          <p:spTgt spid="7"/>
                                        </p:tgtEl>
                                        <p:attrNameLst>
                                          <p:attrName>ppt_x</p:attrName>
                                        </p:attrNameLst>
                                      </p:cBhvr>
                                      <p:tavLst>
                                        <p:tav tm="0">
                                          <p:val>
                                            <p:strVal val="#ppt_x"/>
                                          </p:val>
                                        </p:tav>
                                        <p:tav tm="100000">
                                          <p:val>
                                            <p:strVal val="#ppt_x"/>
                                          </p:val>
                                        </p:tav>
                                      </p:tavLst>
                                    </p:anim>
                                    <p:anim calcmode="lin" valueType="num">
                                      <p:cBhvr>
                                        <p:cTn id="19" dur="2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1169551"/>
          </a:xfrm>
          <a:prstGeom prst="rect">
            <a:avLst/>
          </a:prstGeom>
          <a:noFill/>
        </p:spPr>
        <p:txBody>
          <a:bodyPr wrap="square">
            <a:spAutoFit/>
          </a:bodyPr>
          <a:lstStyle/>
          <a:p>
            <a:pPr algn="just"/>
            <a:r>
              <a:rPr lang="sv-SE" sz="1400" dirty="0">
                <a:latin typeface="Quire Sans Light" panose="020B0302040400020003" pitchFamily="34" charset="0"/>
              </a:rPr>
              <a:t>Indonesia memiliki kekayaan budaya dan kearifan lokal yang beragam, disebabkan oleh kondisi geografis antarwilayah yang berbeda. Bentuk kearifan lokal dapat berupa nilai, norma, kepercayaan, dan aturan yang diwariskan dari nenek moyang. Kearifan lokal yang tidak terekspos tetap memberikan kontribusi tinggi terhadap keberlanjutan hidup karena sikap penghargaan terhadap lingkungan sekitar.</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Kearifan</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02</a:t>
            </a:r>
            <a:endParaRPr lang="en-ID" sz="2400" b="1" dirty="0">
              <a:solidFill>
                <a:srgbClr val="FFD700"/>
              </a:solidFill>
              <a:latin typeface="Dm sans" pitchFamily="2" charset="0"/>
            </a:endParaRPr>
          </a:p>
        </p:txBody>
      </p:sp>
    </p:spTree>
    <p:extLst>
      <p:ext uri="{BB962C8B-B14F-4D97-AF65-F5344CB8AC3E}">
        <p14:creationId xmlns:p14="http://schemas.microsoft.com/office/powerpoint/2010/main" val="14969129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80A6D6D-B78D-D0D6-F2A6-E18C65832FD8}"/>
              </a:ext>
            </a:extLst>
          </p:cNvPr>
          <p:cNvSpPr/>
          <p:nvPr/>
        </p:nvSpPr>
        <p:spPr>
          <a:xfrm>
            <a:off x="2971801" y="3403372"/>
            <a:ext cx="5791200" cy="1371600"/>
          </a:xfrm>
          <a:prstGeom prst="roundRect">
            <a:avLst/>
          </a:prstGeom>
          <a:solidFill>
            <a:srgbClr val="FF6347"/>
          </a:solidFill>
          <a:ln>
            <a:solidFill>
              <a:srgbClr val="FF6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dirty="0" err="1">
                <a:latin typeface="Quire Sans Light" panose="020B0302040400020003" pitchFamily="34" charset="0"/>
              </a:rPr>
              <a:t>Tujuan</a:t>
            </a:r>
            <a:r>
              <a:rPr lang="en-US" sz="1400" dirty="0">
                <a:latin typeface="Quire Sans Light" panose="020B0302040400020003" pitchFamily="34" charset="0"/>
              </a:rPr>
              <a:t> </a:t>
            </a:r>
            <a:r>
              <a:rPr lang="en-US" sz="1400" dirty="0" err="1">
                <a:latin typeface="Quire Sans Light" panose="020B0302040400020003" pitchFamily="34" charset="0"/>
              </a:rPr>
              <a:t>Pemberdayaan</a:t>
            </a:r>
            <a:r>
              <a:rPr lang="en-US" sz="1400" dirty="0">
                <a:latin typeface="Quire Sans Light" panose="020B0302040400020003" pitchFamily="34" charset="0"/>
              </a:rPr>
              <a:t> </a:t>
            </a:r>
            <a:r>
              <a:rPr lang="en-US" sz="1400" dirty="0" err="1">
                <a:latin typeface="Quire Sans Light" panose="020B0302040400020003" pitchFamily="34" charset="0"/>
              </a:rPr>
              <a:t>Komunitas</a:t>
            </a:r>
            <a:endParaRPr lang="en-US" sz="1400" dirty="0">
              <a:latin typeface="Quire Sans Light" panose="020B0302040400020003" pitchFamily="34" charset="0"/>
            </a:endParaRPr>
          </a:p>
          <a:p>
            <a:pPr marL="719138" indent="-342900" algn="just">
              <a:buFont typeface="+mj-lt"/>
              <a:buAutoNum type="arabicParenR"/>
            </a:pPr>
            <a:r>
              <a:rPr lang="en-ID" sz="1400" dirty="0" err="1">
                <a:latin typeface="Quire Sans Light" panose="020B0302040400020003" pitchFamily="34" charset="0"/>
              </a:rPr>
              <a:t>Mengidentifikasi</a:t>
            </a:r>
            <a:r>
              <a:rPr lang="en-ID" sz="1400" dirty="0">
                <a:latin typeface="Quire Sans Light" panose="020B0302040400020003" pitchFamily="34" charset="0"/>
              </a:rPr>
              <a:t> </a:t>
            </a:r>
            <a:r>
              <a:rPr lang="en-ID" sz="1400" dirty="0" err="1">
                <a:latin typeface="Quire Sans Light" panose="020B0302040400020003" pitchFamily="34" charset="0"/>
              </a:rPr>
              <a:t>masalah</a:t>
            </a:r>
            <a:r>
              <a:rPr lang="en-ID" sz="1400" dirty="0">
                <a:latin typeface="Quire Sans Light" panose="020B0302040400020003" pitchFamily="34" charset="0"/>
              </a:rPr>
              <a:t> dan </a:t>
            </a:r>
            <a:r>
              <a:rPr lang="en-ID" sz="1400" dirty="0" err="1">
                <a:latin typeface="Quire Sans Light" panose="020B0302040400020003" pitchFamily="34" charset="0"/>
              </a:rPr>
              <a:t>kebutuhan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Menentukan</a:t>
            </a:r>
            <a:r>
              <a:rPr lang="en-ID" sz="1400" dirty="0">
                <a:latin typeface="Quire Sans Light" panose="020B0302040400020003" pitchFamily="34" charset="0"/>
              </a:rPr>
              <a:t> </a:t>
            </a:r>
            <a:r>
              <a:rPr lang="en-ID" sz="1400" dirty="0" err="1">
                <a:latin typeface="Quire Sans Light" panose="020B0302040400020003" pitchFamily="34" charset="0"/>
              </a:rPr>
              <a:t>sasaran</a:t>
            </a:r>
            <a:r>
              <a:rPr lang="en-ID" sz="1400" dirty="0">
                <a:latin typeface="Quire Sans Light" panose="020B0302040400020003" pitchFamily="34" charset="0"/>
              </a:rPr>
              <a:t> dan </a:t>
            </a:r>
            <a:r>
              <a:rPr lang="en-ID" sz="1400" dirty="0" err="1">
                <a:latin typeface="Quire Sans Light" panose="020B0302040400020003" pitchFamily="34" charset="0"/>
              </a:rPr>
              <a:t>skala</a:t>
            </a:r>
            <a:r>
              <a:rPr lang="en-ID" sz="1400" dirty="0">
                <a:latin typeface="Quire Sans Light" panose="020B0302040400020003" pitchFamily="34" charset="0"/>
              </a:rPr>
              <a:t> </a:t>
            </a:r>
            <a:r>
              <a:rPr lang="en-ID" sz="1400" dirty="0" err="1">
                <a:latin typeface="Quire Sans Light" panose="020B0302040400020003" pitchFamily="34" charset="0"/>
              </a:rPr>
              <a:t>prioritas</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Menyepakati</a:t>
            </a:r>
            <a:r>
              <a:rPr lang="en-ID" sz="1400" dirty="0">
                <a:latin typeface="Quire Sans Light" panose="020B0302040400020003" pitchFamily="34" charset="0"/>
              </a:rPr>
              <a:t> </a:t>
            </a:r>
            <a:r>
              <a:rPr lang="en-ID" sz="1400" dirty="0" err="1">
                <a:latin typeface="Quire Sans Light" panose="020B0302040400020003" pitchFamily="34" charset="0"/>
              </a:rPr>
              <a:t>cara</a:t>
            </a:r>
            <a:r>
              <a:rPr lang="en-ID" sz="1400" dirty="0">
                <a:latin typeface="Quire Sans Light" panose="020B0302040400020003" pitchFamily="34" charset="0"/>
              </a:rPr>
              <a:t> dan </a:t>
            </a:r>
            <a:r>
              <a:rPr lang="en-ID" sz="1400" dirty="0" err="1">
                <a:latin typeface="Quire Sans Light" panose="020B0302040400020003" pitchFamily="34" charset="0"/>
              </a:rPr>
              <a:t>alat</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mencapai</a:t>
            </a:r>
            <a:r>
              <a:rPr lang="en-ID" sz="1400" dirty="0">
                <a:latin typeface="Quire Sans Light" panose="020B0302040400020003" pitchFamily="34" charset="0"/>
              </a:rPr>
              <a:t> </a:t>
            </a:r>
            <a:r>
              <a:rPr lang="en-ID" sz="1400" dirty="0" err="1">
                <a:latin typeface="Quire Sans Light" panose="020B0302040400020003" pitchFamily="34" charset="0"/>
              </a:rPr>
              <a:t>sasaran</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Bekerja</a:t>
            </a:r>
            <a:r>
              <a:rPr lang="en-ID" sz="1400" dirty="0">
                <a:latin typeface="Quire Sans Light" panose="020B0302040400020003" pitchFamily="34" charset="0"/>
              </a:rPr>
              <a:t> </a:t>
            </a:r>
            <a:r>
              <a:rPr lang="en-ID" sz="1400" dirty="0" err="1">
                <a:latin typeface="Quire Sans Light" panose="020B0302040400020003" pitchFamily="34" charset="0"/>
              </a:rPr>
              <a:t>sama</a:t>
            </a:r>
            <a:r>
              <a:rPr lang="en-ID" sz="1400" dirty="0">
                <a:latin typeface="Quire Sans Light" panose="020B0302040400020003" pitchFamily="34" charset="0"/>
              </a:rPr>
              <a:t> dan </a:t>
            </a:r>
            <a:r>
              <a:rPr lang="en-ID" sz="1400" dirty="0" err="1">
                <a:latin typeface="Quire Sans Light" panose="020B0302040400020003" pitchFamily="34" charset="0"/>
              </a:rPr>
              <a:t>bertindak</a:t>
            </a:r>
            <a:r>
              <a:rPr lang="en-ID" sz="1400" dirty="0">
                <a:latin typeface="Quire Sans Light" panose="020B0302040400020003" pitchFamily="34" charset="0"/>
              </a:rPr>
              <a:t> </a:t>
            </a:r>
            <a:r>
              <a:rPr lang="en-ID" sz="1400" dirty="0" err="1">
                <a:latin typeface="Quire Sans Light" panose="020B0302040400020003" pitchFamily="34" charset="0"/>
              </a:rPr>
              <a:t>rasional</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mencapai</a:t>
            </a:r>
            <a:r>
              <a:rPr lang="en-ID" sz="1400" dirty="0">
                <a:latin typeface="Quire Sans Light" panose="020B0302040400020003" pitchFamily="34" charset="0"/>
              </a:rPr>
              <a:t> </a:t>
            </a:r>
            <a:r>
              <a:rPr lang="en-ID" sz="1400" dirty="0" err="1">
                <a:latin typeface="Quire Sans Light" panose="020B0302040400020003" pitchFamily="34" charset="0"/>
              </a:rPr>
              <a:t>tujuan</a:t>
            </a:r>
            <a:r>
              <a:rPr lang="en-ID" sz="1400" dirty="0">
                <a:latin typeface="Quire Sans Light" panose="020B0302040400020003" pitchFamily="34" charset="0"/>
              </a:rPr>
              <a:t>.</a:t>
            </a: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954107"/>
          </a:xfrm>
          <a:prstGeom prst="rect">
            <a:avLst/>
          </a:prstGeom>
          <a:noFill/>
        </p:spPr>
        <p:txBody>
          <a:bodyPr wrap="square">
            <a:spAutoFit/>
          </a:bodyPr>
          <a:lstStyle/>
          <a:p>
            <a:pPr algn="just"/>
            <a:r>
              <a:rPr lang="sv-SE" sz="1400" dirty="0">
                <a:latin typeface="Quire Sans Light" panose="020B0302040400020003" pitchFamily="34" charset="0"/>
              </a:rPr>
              <a:t>Pemberdayaan komunitas adalah proses untuk meningkatkan kekuatan, kemampuan, dan kemandirian individu serta masyarakat. Ini dilakukan melalui pengembangan kekuatan yang dilakukan oleh anggota komunitas itu sendiri dengan merumuskan masalah, menyusun rencana, dan menentukan arah perubahan yang dianggap sebagai perbaikan.</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Pemberdayaan</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03</a:t>
            </a:r>
            <a:endParaRPr lang="en-ID" sz="2400" b="1" dirty="0">
              <a:solidFill>
                <a:srgbClr val="FFD700"/>
              </a:solidFill>
              <a:latin typeface="Dm sans" pitchFamily="2" charset="0"/>
            </a:endParaRPr>
          </a:p>
        </p:txBody>
      </p:sp>
      <p:sp>
        <p:nvSpPr>
          <p:cNvPr id="4" name="Rectangle: Rounded Corners 3">
            <a:extLst>
              <a:ext uri="{FF2B5EF4-FFF2-40B4-BE49-F238E27FC236}">
                <a16:creationId xmlns:a16="http://schemas.microsoft.com/office/drawing/2014/main" id="{61096CA9-0510-DC69-D53F-8FC981B58CAB}"/>
              </a:ext>
            </a:extLst>
          </p:cNvPr>
          <p:cNvSpPr/>
          <p:nvPr/>
        </p:nvSpPr>
        <p:spPr>
          <a:xfrm>
            <a:off x="381000" y="1941807"/>
            <a:ext cx="6400800" cy="1371600"/>
          </a:xfrm>
          <a:prstGeom prst="roundRect">
            <a:avLst/>
          </a:prstGeom>
          <a:solidFill>
            <a:srgbClr val="FF6347"/>
          </a:solidFill>
          <a:ln>
            <a:solidFill>
              <a:srgbClr val="FF6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400" dirty="0" err="1">
                <a:latin typeface="Quire Sans Light" panose="020B0302040400020003" pitchFamily="34" charset="0"/>
              </a:rPr>
              <a:t>Tujuan</a:t>
            </a:r>
            <a:r>
              <a:rPr lang="en-US" sz="1400" dirty="0">
                <a:latin typeface="Quire Sans Light" panose="020B0302040400020003" pitchFamily="34" charset="0"/>
              </a:rPr>
              <a:t> </a:t>
            </a:r>
            <a:r>
              <a:rPr lang="en-US" sz="1400" dirty="0" err="1">
                <a:latin typeface="Quire Sans Light" panose="020B0302040400020003" pitchFamily="34" charset="0"/>
              </a:rPr>
              <a:t>Pemberdayaan</a:t>
            </a:r>
            <a:r>
              <a:rPr lang="en-US" sz="1400" dirty="0">
                <a:latin typeface="Quire Sans Light" panose="020B0302040400020003" pitchFamily="34" charset="0"/>
              </a:rPr>
              <a:t> </a:t>
            </a:r>
            <a:r>
              <a:rPr lang="en-US" sz="1400" dirty="0" err="1">
                <a:latin typeface="Quire Sans Light" panose="020B0302040400020003" pitchFamily="34" charset="0"/>
              </a:rPr>
              <a:t>Komunitas</a:t>
            </a:r>
            <a:endParaRPr lang="en-US" sz="1400" dirty="0">
              <a:latin typeface="Quire Sans Light" panose="020B0302040400020003" pitchFamily="34" charset="0"/>
            </a:endParaRPr>
          </a:p>
          <a:p>
            <a:pPr marL="719138" indent="-342900" algn="just">
              <a:buFont typeface="+mj-lt"/>
              <a:buAutoNum type="arabicParenR"/>
            </a:pPr>
            <a:r>
              <a:rPr lang="en-ID" sz="1400" dirty="0" err="1">
                <a:latin typeface="Quire Sans Light" panose="020B0302040400020003" pitchFamily="34" charset="0"/>
              </a:rPr>
              <a:t>Membentuk</a:t>
            </a:r>
            <a:r>
              <a:rPr lang="en-ID" sz="1400" dirty="0">
                <a:latin typeface="Quire Sans Light" panose="020B0302040400020003" pitchFamily="34" charset="0"/>
              </a:rPr>
              <a:t> </a:t>
            </a:r>
            <a:r>
              <a:rPr lang="en-ID" sz="1400" dirty="0" err="1">
                <a:latin typeface="Quire Sans Light" panose="020B0302040400020003" pitchFamily="34" charset="0"/>
              </a:rPr>
              <a:t>individu</a:t>
            </a:r>
            <a:r>
              <a:rPr lang="en-ID" sz="1400" dirty="0">
                <a:latin typeface="Quire Sans Light" panose="020B0302040400020003" pitchFamily="34" charset="0"/>
              </a:rPr>
              <a:t> dan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mandiri</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bertindak</a:t>
            </a:r>
            <a:r>
              <a:rPr lang="en-ID" sz="1400" dirty="0">
                <a:latin typeface="Quire Sans Light" panose="020B0302040400020003" pitchFamily="34" charset="0"/>
              </a:rPr>
              <a:t>, </a:t>
            </a:r>
            <a:r>
              <a:rPr lang="en-ID" sz="1400" dirty="0" err="1">
                <a:latin typeface="Quire Sans Light" panose="020B0302040400020003" pitchFamily="34" charset="0"/>
              </a:rPr>
              <a:t>berpikir</a:t>
            </a:r>
            <a:r>
              <a:rPr lang="en-ID" sz="1400" dirty="0">
                <a:latin typeface="Quire Sans Light" panose="020B0302040400020003" pitchFamily="34" charset="0"/>
              </a:rPr>
              <a:t>, dan </a:t>
            </a:r>
            <a:r>
              <a:rPr lang="en-ID" sz="1400" dirty="0" err="1">
                <a:latin typeface="Quire Sans Light" panose="020B0302040400020003" pitchFamily="34" charset="0"/>
              </a:rPr>
              <a:t>mengendalikan</a:t>
            </a:r>
            <a:r>
              <a:rPr lang="en-ID" sz="1400" dirty="0">
                <a:latin typeface="Quire Sans Light" panose="020B0302040400020003" pitchFamily="34" charset="0"/>
              </a:rPr>
              <a:t> </a:t>
            </a:r>
            <a:r>
              <a:rPr lang="en-ID" sz="1400" dirty="0" err="1">
                <a:latin typeface="Quire Sans Light" panose="020B0302040400020003" pitchFamily="34" charset="0"/>
              </a:rPr>
              <a:t>apa</a:t>
            </a:r>
            <a:r>
              <a:rPr lang="en-ID" sz="1400" dirty="0">
                <a:latin typeface="Quire Sans Light" panose="020B0302040400020003" pitchFamily="34" charset="0"/>
              </a:rPr>
              <a:t> yang </a:t>
            </a:r>
            <a:r>
              <a:rPr lang="en-ID" sz="1400" dirty="0" err="1">
                <a:latin typeface="Quire Sans Light" panose="020B0302040400020003" pitchFamily="34" charset="0"/>
              </a:rPr>
              <a:t>mereka</a:t>
            </a:r>
            <a:r>
              <a:rPr lang="en-ID" sz="1400" dirty="0">
                <a:latin typeface="Quire Sans Light" panose="020B0302040400020003" pitchFamily="34" charset="0"/>
              </a:rPr>
              <a:t> </a:t>
            </a:r>
            <a:r>
              <a:rPr lang="en-ID" sz="1400" dirty="0" err="1">
                <a:latin typeface="Quire Sans Light" panose="020B0302040400020003" pitchFamily="34" charset="0"/>
              </a:rPr>
              <a:t>lakukan</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Meningkatkan</a:t>
            </a:r>
            <a:r>
              <a:rPr lang="en-ID" sz="1400" dirty="0">
                <a:latin typeface="Quire Sans Light" panose="020B0302040400020003" pitchFamily="34" charset="0"/>
              </a:rPr>
              <a:t> </a:t>
            </a:r>
            <a:r>
              <a:rPr lang="en-ID" sz="1400" dirty="0" err="1">
                <a:latin typeface="Quire Sans Light" panose="020B0302040400020003" pitchFamily="34" charset="0"/>
              </a:rPr>
              <a:t>daya</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kekuatan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 yang </a:t>
            </a:r>
            <a:r>
              <a:rPr lang="en-ID" sz="1400" dirty="0" err="1">
                <a:latin typeface="Quire Sans Light" panose="020B0302040400020003" pitchFamily="34" charset="0"/>
              </a:rPr>
              <a:t>kurang</a:t>
            </a:r>
            <a:r>
              <a:rPr lang="en-ID" sz="1400" dirty="0">
                <a:latin typeface="Quire Sans Light" panose="020B0302040400020003" pitchFamily="34" charset="0"/>
              </a:rPr>
              <a:t> </a:t>
            </a:r>
            <a:r>
              <a:rPr lang="en-ID" sz="1400" dirty="0" err="1">
                <a:latin typeface="Quire Sans Light" panose="020B0302040400020003" pitchFamily="34" charset="0"/>
              </a:rPr>
              <a:t>berdaya</a:t>
            </a:r>
            <a:r>
              <a:rPr lang="en-ID" sz="1400" dirty="0">
                <a:latin typeface="Quire Sans Light" panose="020B0302040400020003" pitchFamily="34" charset="0"/>
              </a:rPr>
              <a:t> </a:t>
            </a:r>
            <a:r>
              <a:rPr lang="en-ID" sz="1400" dirty="0" err="1">
                <a:latin typeface="Quire Sans Light" panose="020B0302040400020003" pitchFamily="34" charset="0"/>
              </a:rPr>
              <a:t>maupun</a:t>
            </a:r>
            <a:r>
              <a:rPr lang="en-ID" sz="1400" dirty="0">
                <a:latin typeface="Quire Sans Light" panose="020B0302040400020003" pitchFamily="34" charset="0"/>
              </a:rPr>
              <a:t> yang </a:t>
            </a:r>
            <a:r>
              <a:rPr lang="en-ID" sz="1400" dirty="0" err="1">
                <a:latin typeface="Quire Sans Light" panose="020B0302040400020003" pitchFamily="34" charset="0"/>
              </a:rPr>
              <a:t>sudah</a:t>
            </a:r>
            <a:r>
              <a:rPr lang="en-ID" sz="1400" dirty="0">
                <a:latin typeface="Quire Sans Light" panose="020B0302040400020003" pitchFamily="34" charset="0"/>
              </a:rPr>
              <a:t> </a:t>
            </a:r>
            <a:r>
              <a:rPr lang="en-ID" sz="1400" dirty="0" err="1">
                <a:latin typeface="Quire Sans Light" panose="020B0302040400020003" pitchFamily="34" charset="0"/>
              </a:rPr>
              <a:t>berdaya</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mengantisipasi</a:t>
            </a:r>
            <a:r>
              <a:rPr lang="en-ID" sz="1400" dirty="0">
                <a:latin typeface="Quire Sans Light" panose="020B0302040400020003" pitchFamily="34" charset="0"/>
              </a:rPr>
              <a:t> </a:t>
            </a:r>
            <a:r>
              <a:rPr lang="en-ID" sz="1400" dirty="0" err="1">
                <a:latin typeface="Quire Sans Light" panose="020B0302040400020003" pitchFamily="34" charset="0"/>
              </a:rPr>
              <a:t>ancaman</a:t>
            </a:r>
            <a:r>
              <a:rPr lang="en-ID" sz="1400" dirty="0">
                <a:latin typeface="Quire Sans Light" panose="020B0302040400020003" pitchFamily="34" charset="0"/>
              </a:rPr>
              <a:t>.</a:t>
            </a:r>
          </a:p>
        </p:txBody>
      </p:sp>
    </p:spTree>
    <p:extLst>
      <p:ext uri="{BB962C8B-B14F-4D97-AF65-F5344CB8AC3E}">
        <p14:creationId xmlns:p14="http://schemas.microsoft.com/office/powerpoint/2010/main" val="35465558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1096CA9-0510-DC69-D53F-8FC981B58CAB}"/>
              </a:ext>
            </a:extLst>
          </p:cNvPr>
          <p:cNvSpPr/>
          <p:nvPr/>
        </p:nvSpPr>
        <p:spPr>
          <a:xfrm>
            <a:off x="1219200" y="937235"/>
            <a:ext cx="7543800" cy="2091716"/>
          </a:xfrm>
          <a:prstGeom prst="roundRect">
            <a:avLst/>
          </a:prstGeom>
          <a:solidFill>
            <a:srgbClr val="FF6347"/>
          </a:solidFill>
          <a:ln>
            <a:solidFill>
              <a:srgbClr val="FF6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US" sz="1400" dirty="0" err="1">
                <a:latin typeface="Quire Sans Light" panose="020B0302040400020003" pitchFamily="34" charset="0"/>
              </a:rPr>
              <a:t>Prinsip</a:t>
            </a:r>
            <a:r>
              <a:rPr lang="en-US" sz="1400" dirty="0">
                <a:latin typeface="Quire Sans Light" panose="020B0302040400020003" pitchFamily="34" charset="0"/>
              </a:rPr>
              <a:t> </a:t>
            </a:r>
            <a:r>
              <a:rPr lang="en-US" sz="1400" dirty="0" err="1">
                <a:latin typeface="Quire Sans Light" panose="020B0302040400020003" pitchFamily="34" charset="0"/>
              </a:rPr>
              <a:t>Pemberdayaan</a:t>
            </a:r>
            <a:r>
              <a:rPr lang="en-US" sz="1400" dirty="0">
                <a:latin typeface="Quire Sans Light" panose="020B0302040400020003" pitchFamily="34" charset="0"/>
              </a:rPr>
              <a:t> </a:t>
            </a:r>
            <a:r>
              <a:rPr lang="en-US" sz="1400" dirty="0" err="1">
                <a:latin typeface="Quire Sans Light" panose="020B0302040400020003" pitchFamily="34" charset="0"/>
              </a:rPr>
              <a:t>Komunitas</a:t>
            </a:r>
            <a:r>
              <a:rPr lang="en-US" sz="1400" dirty="0">
                <a:latin typeface="Quire Sans Light" panose="020B0302040400020003" pitchFamily="34" charset="0"/>
              </a:rPr>
              <a:t> </a:t>
            </a:r>
            <a:r>
              <a:rPr lang="en-US" sz="1400" dirty="0" err="1">
                <a:latin typeface="Quire Sans Light" panose="020B0302040400020003" pitchFamily="34" charset="0"/>
              </a:rPr>
              <a:t>menurut</a:t>
            </a:r>
            <a:r>
              <a:rPr lang="en-US" sz="1400" dirty="0">
                <a:latin typeface="Quire Sans Light" panose="020B0302040400020003" pitchFamily="34" charset="0"/>
              </a:rPr>
              <a:t> Herbert Rubin:</a:t>
            </a:r>
          </a:p>
          <a:p>
            <a:pPr marL="719138" indent="-342900" algn="just">
              <a:buFont typeface="+mj-lt"/>
              <a:buAutoNum type="arabicParenR"/>
            </a:pPr>
            <a:r>
              <a:rPr lang="en-ID" sz="1400" dirty="0" err="1">
                <a:latin typeface="Quire Sans Light" panose="020B0302040400020003" pitchFamily="34" charset="0"/>
              </a:rPr>
              <a:t>Mencapai</a:t>
            </a:r>
            <a:r>
              <a:rPr lang="en-ID" sz="1400" dirty="0">
                <a:latin typeface="Quire Sans Light" panose="020B0302040400020003" pitchFamily="34" charset="0"/>
              </a:rPr>
              <a:t> break-even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keuntungan</a:t>
            </a:r>
            <a:r>
              <a:rPr lang="en-ID" sz="1400" dirty="0">
                <a:latin typeface="Quire Sans Light" panose="020B0302040400020003" pitchFamily="34" charset="0"/>
              </a:rPr>
              <a:t> </a:t>
            </a:r>
            <a:r>
              <a:rPr lang="en-ID" sz="1400" dirty="0" err="1">
                <a:latin typeface="Quire Sans Light" panose="020B0302040400020003" pitchFamily="34" charset="0"/>
              </a:rPr>
              <a:t>didistribusikan</a:t>
            </a:r>
            <a:r>
              <a:rPr lang="en-ID" sz="1400" dirty="0">
                <a:latin typeface="Quire Sans Light" panose="020B0302040400020003" pitchFamily="34" charset="0"/>
              </a:rPr>
              <a:t> </a:t>
            </a:r>
            <a:r>
              <a:rPr lang="en-ID" sz="1400" dirty="0" err="1">
                <a:latin typeface="Quire Sans Light" panose="020B0302040400020003" pitchFamily="34" charset="0"/>
              </a:rPr>
              <a:t>kembali</a:t>
            </a:r>
            <a:r>
              <a:rPr lang="en-ID" sz="1400" dirty="0">
                <a:latin typeface="Quire Sans Light" panose="020B0302040400020003" pitchFamily="34" charset="0"/>
              </a:rPr>
              <a:t> </a:t>
            </a:r>
            <a:r>
              <a:rPr lang="en-ID" sz="1400" dirty="0" err="1">
                <a:latin typeface="Quire Sans Light" panose="020B0302040400020003" pitchFamily="34" charset="0"/>
              </a:rPr>
              <a:t>kepada</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Melibatkan</a:t>
            </a:r>
            <a:r>
              <a:rPr lang="en-ID" sz="1400" dirty="0">
                <a:latin typeface="Quire Sans Light" panose="020B0302040400020003" pitchFamily="34" charset="0"/>
              </a:rPr>
              <a:t> </a:t>
            </a:r>
            <a:r>
              <a:rPr lang="en-ID" sz="1400" dirty="0" err="1">
                <a:latin typeface="Quire Sans Light" panose="020B0302040400020003" pitchFamily="34" charset="0"/>
              </a:rPr>
              <a:t>partisipasi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perencanaan</a:t>
            </a:r>
            <a:r>
              <a:rPr lang="en-ID" sz="1400" dirty="0">
                <a:latin typeface="Quire Sans Light" panose="020B0302040400020003" pitchFamily="34" charset="0"/>
              </a:rPr>
              <a:t> dan </a:t>
            </a:r>
            <a:r>
              <a:rPr lang="en-ID" sz="1400" dirty="0" err="1">
                <a:latin typeface="Quire Sans Light" panose="020B0302040400020003" pitchFamily="34" charset="0"/>
              </a:rPr>
              <a:t>pelaksanaan</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Pelatihan</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bagian</a:t>
            </a:r>
            <a:r>
              <a:rPr lang="en-ID" sz="1400" dirty="0">
                <a:latin typeface="Quire Sans Light" panose="020B0302040400020003" pitchFamily="34" charset="0"/>
              </a:rPr>
              <a:t> integral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pembangunan</a:t>
            </a:r>
            <a:r>
              <a:rPr lang="en-ID" sz="1400" dirty="0">
                <a:latin typeface="Quire Sans Light" panose="020B0302040400020003" pitchFamily="34" charset="0"/>
              </a:rPr>
              <a:t> </a:t>
            </a:r>
            <a:r>
              <a:rPr lang="en-ID" sz="1400" dirty="0" err="1">
                <a:latin typeface="Quire Sans Light" panose="020B0302040400020003" pitchFamily="34" charset="0"/>
              </a:rPr>
              <a:t>fisik</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Memaksimalkan</a:t>
            </a:r>
            <a:r>
              <a:rPr lang="en-ID" sz="1400" dirty="0">
                <a:latin typeface="Quire Sans Light" panose="020B0302040400020003" pitchFamily="34" charset="0"/>
              </a:rPr>
              <a:t> </a:t>
            </a:r>
            <a:r>
              <a:rPr lang="en-ID" sz="1400" dirty="0" err="1">
                <a:latin typeface="Quire Sans Light" panose="020B0302040400020003" pitchFamily="34" charset="0"/>
              </a:rPr>
              <a:t>sumber</a:t>
            </a:r>
            <a:r>
              <a:rPr lang="en-ID" sz="1400" dirty="0">
                <a:latin typeface="Quire Sans Light" panose="020B0302040400020003" pitchFamily="34" charset="0"/>
              </a:rPr>
              <a:t> </a:t>
            </a:r>
            <a:r>
              <a:rPr lang="en-ID" sz="1400" dirty="0" err="1">
                <a:latin typeface="Quire Sans Light" panose="020B0302040400020003" pitchFamily="34" charset="0"/>
              </a:rPr>
              <a:t>daya</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pemerintah</a:t>
            </a:r>
            <a:r>
              <a:rPr lang="en-ID" sz="1400" dirty="0">
                <a:latin typeface="Quire Sans Light" panose="020B0302040400020003" pitchFamily="34" charset="0"/>
              </a:rPr>
              <a:t>, </a:t>
            </a:r>
            <a:r>
              <a:rPr lang="en-ID" sz="1400" dirty="0" err="1">
                <a:latin typeface="Quire Sans Light" panose="020B0302040400020003" pitchFamily="34" charset="0"/>
              </a:rPr>
              <a:t>swasta</a:t>
            </a:r>
            <a:r>
              <a:rPr lang="en-ID" sz="1400" dirty="0">
                <a:latin typeface="Quire Sans Light" panose="020B0302040400020003" pitchFamily="34" charset="0"/>
              </a:rPr>
              <a:t>, dan </a:t>
            </a:r>
            <a:r>
              <a:rPr lang="en-ID" sz="1400" dirty="0" err="1">
                <a:latin typeface="Quire Sans Light" panose="020B0302040400020003" pitchFamily="34" charset="0"/>
              </a:rPr>
              <a:t>lainnya</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Menghubungkan</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pemerintah</a:t>
            </a:r>
            <a:r>
              <a:rPr lang="en-ID" sz="1400" dirty="0">
                <a:latin typeface="Quire Sans Light" panose="020B0302040400020003" pitchFamily="34" charset="0"/>
              </a:rPr>
              <a:t> yang </a:t>
            </a:r>
            <a:r>
              <a:rPr lang="en-ID" sz="1400" dirty="0" err="1">
                <a:latin typeface="Quire Sans Light" panose="020B0302040400020003" pitchFamily="34" charset="0"/>
              </a:rPr>
              <a:t>makro</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mikro</a:t>
            </a:r>
            <a:r>
              <a:rPr lang="en-ID" sz="1400" dirty="0">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Pemberdayaan</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03</a:t>
            </a:r>
            <a:endParaRPr lang="en-ID" sz="2400" b="1" dirty="0">
              <a:solidFill>
                <a:srgbClr val="FFD700"/>
              </a:solidFill>
              <a:latin typeface="Dm sans" pitchFamily="2" charset="0"/>
            </a:endParaRPr>
          </a:p>
        </p:txBody>
      </p:sp>
    </p:spTree>
    <p:extLst>
      <p:ext uri="{BB962C8B-B14F-4D97-AF65-F5344CB8AC3E}">
        <p14:creationId xmlns:p14="http://schemas.microsoft.com/office/powerpoint/2010/main" val="7246091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Pemberdayaan</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03</a:t>
            </a:r>
            <a:endParaRPr lang="en-ID" sz="2400" b="1" dirty="0">
              <a:solidFill>
                <a:srgbClr val="FFD700"/>
              </a:solidFill>
              <a:latin typeface="Dm sans" pitchFamily="2" charset="0"/>
            </a:endParaRPr>
          </a:p>
        </p:txBody>
      </p:sp>
      <p:sp>
        <p:nvSpPr>
          <p:cNvPr id="13" name="Rectangle: Rounded Corners 12">
            <a:extLst>
              <a:ext uri="{FF2B5EF4-FFF2-40B4-BE49-F238E27FC236}">
                <a16:creationId xmlns:a16="http://schemas.microsoft.com/office/drawing/2014/main" id="{8CAF2AFC-3882-497F-8CC5-BAF97287855E}"/>
              </a:ext>
            </a:extLst>
          </p:cNvPr>
          <p:cNvSpPr/>
          <p:nvPr/>
        </p:nvSpPr>
        <p:spPr>
          <a:xfrm>
            <a:off x="1216959" y="937402"/>
            <a:ext cx="7543800" cy="2091548"/>
          </a:xfrm>
          <a:prstGeom prst="roundRect">
            <a:avLst/>
          </a:prstGeom>
          <a:solidFill>
            <a:srgbClr val="FF6347"/>
          </a:solidFill>
          <a:ln>
            <a:solidFill>
              <a:srgbClr val="FF63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4"/>
            </a:pPr>
            <a:r>
              <a:rPr lang="en-US" sz="1400" dirty="0" err="1">
                <a:latin typeface="Quire Sans Light" panose="020B0302040400020003" pitchFamily="34" charset="0"/>
              </a:rPr>
              <a:t>Faktor</a:t>
            </a:r>
            <a:r>
              <a:rPr lang="en-US" sz="1400" dirty="0">
                <a:latin typeface="Quire Sans Light" panose="020B0302040400020003" pitchFamily="34" charset="0"/>
              </a:rPr>
              <a:t> </a:t>
            </a:r>
            <a:r>
              <a:rPr lang="en-US" sz="1400" dirty="0" err="1">
                <a:latin typeface="Quire Sans Light" panose="020B0302040400020003" pitchFamily="34" charset="0"/>
              </a:rPr>
              <a:t>Keberhasilan</a:t>
            </a:r>
            <a:r>
              <a:rPr lang="en-US" sz="1400" dirty="0">
                <a:latin typeface="Quire Sans Light" panose="020B0302040400020003" pitchFamily="34" charset="0"/>
              </a:rPr>
              <a:t> </a:t>
            </a:r>
            <a:r>
              <a:rPr lang="en-US" sz="1400" dirty="0" err="1">
                <a:latin typeface="Quire Sans Light" panose="020B0302040400020003" pitchFamily="34" charset="0"/>
              </a:rPr>
              <a:t>Pemberdayaan</a:t>
            </a:r>
            <a:r>
              <a:rPr lang="en-US" sz="1400" dirty="0">
                <a:latin typeface="Quire Sans Light" panose="020B0302040400020003" pitchFamily="34" charset="0"/>
              </a:rPr>
              <a:t> </a:t>
            </a:r>
            <a:r>
              <a:rPr lang="en-US" sz="1400" dirty="0" err="1">
                <a:latin typeface="Quire Sans Light" panose="020B0302040400020003" pitchFamily="34" charset="0"/>
              </a:rPr>
              <a:t>Komunitas</a:t>
            </a:r>
            <a:r>
              <a:rPr lang="en-US" sz="1400" dirty="0">
                <a:latin typeface="Quire Sans Light" panose="020B0302040400020003" pitchFamily="34" charset="0"/>
              </a:rPr>
              <a:t> </a:t>
            </a:r>
            <a:r>
              <a:rPr lang="en-US" sz="1400" dirty="0" err="1">
                <a:latin typeface="Quire Sans Light" panose="020B0302040400020003" pitchFamily="34" charset="0"/>
              </a:rPr>
              <a:t>menurut</a:t>
            </a:r>
            <a:r>
              <a:rPr lang="en-US" sz="1400" dirty="0">
                <a:latin typeface="Quire Sans Light" panose="020B0302040400020003" pitchFamily="34" charset="0"/>
              </a:rPr>
              <a:t> </a:t>
            </a:r>
            <a:r>
              <a:rPr lang="en-US" sz="1400" dirty="0" err="1">
                <a:latin typeface="Quire Sans Light" panose="020B0302040400020003" pitchFamily="34" charset="0"/>
              </a:rPr>
              <a:t>Sumaryadi</a:t>
            </a:r>
            <a:r>
              <a:rPr lang="en-US"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Kesediaan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menerima</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berdasarkan</a:t>
            </a:r>
            <a:r>
              <a:rPr lang="en-ID" sz="1400" dirty="0">
                <a:latin typeface="Quire Sans Light" panose="020B0302040400020003" pitchFamily="34" charset="0"/>
              </a:rPr>
              <a:t> </a:t>
            </a:r>
            <a:r>
              <a:rPr lang="en-ID" sz="1400" dirty="0" err="1">
                <a:latin typeface="Quire Sans Light" panose="020B0302040400020003" pitchFamily="34" charset="0"/>
              </a:rPr>
              <a:t>situasi</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Persepsi</a:t>
            </a:r>
            <a:r>
              <a:rPr lang="en-ID" sz="1400" dirty="0">
                <a:latin typeface="Quire Sans Light" panose="020B0302040400020003" pitchFamily="34" charset="0"/>
              </a:rPr>
              <a:t> </a:t>
            </a:r>
            <a:r>
              <a:rPr lang="en-ID" sz="1400" dirty="0" err="1">
                <a:latin typeface="Quire Sans Light" panose="020B0302040400020003" pitchFamily="34" charset="0"/>
              </a:rPr>
              <a:t>bahwa</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semua</a:t>
            </a:r>
            <a:r>
              <a:rPr lang="en-ID" sz="1400" dirty="0">
                <a:latin typeface="Quire Sans Light" panose="020B0302040400020003" pitchFamily="34" charset="0"/>
              </a:rPr>
              <a:t> orang.</a:t>
            </a:r>
          </a:p>
          <a:p>
            <a:pPr marL="719138" indent="-342900" algn="just">
              <a:buFont typeface="+mj-lt"/>
              <a:buAutoNum type="arabicParenR"/>
            </a:pPr>
            <a:r>
              <a:rPr lang="en-ID" sz="1400" dirty="0" err="1">
                <a:latin typeface="Quire Sans Light" panose="020B0302040400020003" pitchFamily="34" charset="0"/>
              </a:rPr>
              <a:t>Ketergantungan</a:t>
            </a:r>
            <a:r>
              <a:rPr lang="en-ID" sz="1400" dirty="0">
                <a:latin typeface="Quire Sans Light" panose="020B0302040400020003" pitchFamily="34" charset="0"/>
              </a:rPr>
              <a:t> pada </a:t>
            </a:r>
            <a:r>
              <a:rPr lang="en-ID" sz="1400" dirty="0" err="1">
                <a:latin typeface="Quire Sans Light" panose="020B0302040400020003" pitchFamily="34" charset="0"/>
              </a:rPr>
              <a:t>hierarki</a:t>
            </a:r>
            <a:r>
              <a:rPr lang="en-ID" sz="1400" dirty="0">
                <a:latin typeface="Quire Sans Light" panose="020B0302040400020003" pitchFamily="34" charset="0"/>
              </a:rPr>
              <a:t> dan </a:t>
            </a:r>
            <a:r>
              <a:rPr lang="en-ID" sz="1400" dirty="0" err="1">
                <a:latin typeface="Quire Sans Light" panose="020B0302040400020003" pitchFamily="34" charset="0"/>
              </a:rPr>
              <a:t>kontrol</a:t>
            </a:r>
            <a:r>
              <a:rPr lang="en-ID" sz="1400" dirty="0">
                <a:latin typeface="Quire Sans Light" panose="020B0302040400020003" pitchFamily="34" charset="0"/>
              </a:rPr>
              <a:t> </a:t>
            </a:r>
            <a:r>
              <a:rPr lang="en-ID" sz="1400" dirty="0" err="1">
                <a:latin typeface="Quire Sans Light" panose="020B0302040400020003" pitchFamily="34" charset="0"/>
              </a:rPr>
              <a:t>manajemen</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Pemimpin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yang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mau</a:t>
            </a:r>
            <a:r>
              <a:rPr lang="en-ID" sz="1400" dirty="0">
                <a:latin typeface="Quire Sans Light" panose="020B0302040400020003" pitchFamily="34" charset="0"/>
              </a:rPr>
              <a:t> </a:t>
            </a:r>
            <a:r>
              <a:rPr lang="en-ID" sz="1400" dirty="0" err="1">
                <a:latin typeface="Quire Sans Light" panose="020B0302040400020003" pitchFamily="34" charset="0"/>
              </a:rPr>
              <a:t>melepaskan</a:t>
            </a:r>
            <a:r>
              <a:rPr lang="en-ID" sz="1400" dirty="0">
                <a:latin typeface="Quire Sans Light" panose="020B0302040400020003" pitchFamily="34" charset="0"/>
              </a:rPr>
              <a:t> </a:t>
            </a:r>
            <a:r>
              <a:rPr lang="en-ID" sz="1400" dirty="0" err="1">
                <a:latin typeface="Quire Sans Light" panose="020B0302040400020003" pitchFamily="34" charset="0"/>
              </a:rPr>
              <a:t>kekuasaan</a:t>
            </a:r>
            <a:r>
              <a:rPr lang="en-ID" sz="1400" dirty="0">
                <a:latin typeface="Quire Sans Light" panose="020B0302040400020003" pitchFamily="34" charset="0"/>
              </a:rPr>
              <a:t>.</a:t>
            </a:r>
          </a:p>
          <a:p>
            <a:pPr marL="719138" indent="-342900" algn="just">
              <a:buFont typeface="+mj-lt"/>
              <a:buAutoNum type="arabicParenR"/>
            </a:pPr>
            <a:r>
              <a:rPr lang="en-ID" sz="1400" dirty="0">
                <a:latin typeface="Quire Sans Light" panose="020B0302040400020003" pitchFamily="34" charset="0"/>
              </a:rPr>
              <a:t>Batas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terkait</a:t>
            </a:r>
            <a:r>
              <a:rPr lang="en-ID" sz="1400" dirty="0">
                <a:latin typeface="Quire Sans Light" panose="020B0302040400020003" pitchFamily="34" charset="0"/>
              </a:rPr>
              <a:t> </a:t>
            </a:r>
            <a:r>
              <a:rPr lang="en-ID" sz="1400" dirty="0" err="1">
                <a:latin typeface="Quire Sans Light" panose="020B0302040400020003" pitchFamily="34" charset="0"/>
              </a:rPr>
              <a:t>siklus</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dan </a:t>
            </a:r>
            <a:r>
              <a:rPr lang="en-ID" sz="1400" dirty="0" err="1">
                <a:latin typeface="Quire Sans Light" panose="020B0302040400020003" pitchFamily="34" charset="0"/>
              </a:rPr>
              <a:t>motivasi</a:t>
            </a:r>
            <a:r>
              <a:rPr lang="en-ID" sz="1400" dirty="0">
                <a:latin typeface="Quire Sans Light" panose="020B0302040400020003" pitchFamily="34" charset="0"/>
              </a:rPr>
              <a:t> </a:t>
            </a:r>
            <a:r>
              <a:rPr lang="en-ID" sz="1400" dirty="0" err="1">
                <a:latin typeface="Quire Sans Light" panose="020B0302040400020003" pitchFamily="34" charset="0"/>
              </a:rPr>
              <a:t>individu</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Kepercayaan</a:t>
            </a:r>
            <a:r>
              <a:rPr lang="en-ID" sz="1400" dirty="0">
                <a:latin typeface="Quire Sans Light" panose="020B0302040400020003" pitchFamily="34" charset="0"/>
              </a:rPr>
              <a:t> </a:t>
            </a:r>
            <a:r>
              <a:rPr lang="en-ID" sz="1400" dirty="0" err="1">
                <a:latin typeface="Quire Sans Light" panose="020B0302040400020003" pitchFamily="34" charset="0"/>
              </a:rPr>
              <a:t>pemimpin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mengembangkan</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a:t>
            </a:r>
          </a:p>
          <a:p>
            <a:pPr marL="719138" indent="-342900" algn="just">
              <a:buFont typeface="+mj-lt"/>
              <a:buAutoNum type="arabicParenR"/>
            </a:pPr>
            <a:r>
              <a:rPr lang="en-ID" sz="1400" dirty="0" err="1">
                <a:latin typeface="Quire Sans Light" panose="020B0302040400020003" pitchFamily="34" charset="0"/>
              </a:rPr>
              <a:t>Pemberdayaan</a:t>
            </a:r>
            <a:r>
              <a:rPr lang="en-ID" sz="1400" dirty="0">
                <a:latin typeface="Quire Sans Light" panose="020B0302040400020003" pitchFamily="34" charset="0"/>
              </a:rPr>
              <a:t> yang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kondusif</a:t>
            </a:r>
            <a:r>
              <a:rPr lang="en-ID" sz="1400" dirty="0">
                <a:latin typeface="Quire Sans Light" panose="020B0302040400020003" pitchFamily="34" charset="0"/>
              </a:rPr>
              <a:t> </a:t>
            </a:r>
            <a:r>
              <a:rPr lang="en-ID" sz="1400" dirty="0" err="1">
                <a:latin typeface="Quire Sans Light" panose="020B0302040400020003" pitchFamily="34" charset="0"/>
              </a:rPr>
              <a:t>bagi</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yang </a:t>
            </a:r>
            <a:r>
              <a:rPr lang="en-ID" sz="1400" dirty="0" err="1">
                <a:latin typeface="Quire Sans Light" panose="020B0302040400020003" pitchFamily="34" charset="0"/>
              </a:rPr>
              <a:t>cepat</a:t>
            </a:r>
            <a:r>
              <a:rPr lang="en-ID" sz="1400" dirty="0">
                <a:latin typeface="Quire Sans Light" panose="020B0302040400020003" pitchFamily="34" charset="0"/>
              </a:rPr>
              <a:t>.</a:t>
            </a:r>
          </a:p>
        </p:txBody>
      </p:sp>
    </p:spTree>
    <p:extLst>
      <p:ext uri="{BB962C8B-B14F-4D97-AF65-F5344CB8AC3E}">
        <p14:creationId xmlns:p14="http://schemas.microsoft.com/office/powerpoint/2010/main" val="38813336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962715D8-44FA-31E8-6F7A-E529DCF947E8}"/>
              </a:ext>
            </a:extLst>
          </p:cNvPr>
          <p:cNvGraphicFramePr>
            <a:graphicFrameLocks noGrp="1"/>
          </p:cNvGraphicFramePr>
          <p:nvPr>
            <p:extLst>
              <p:ext uri="{D42A27DB-BD31-4B8C-83A1-F6EECF244321}">
                <p14:modId xmlns:p14="http://schemas.microsoft.com/office/powerpoint/2010/main" val="3337422374"/>
              </p:ext>
            </p:extLst>
          </p:nvPr>
        </p:nvGraphicFramePr>
        <p:xfrm>
          <a:off x="152400" y="1441395"/>
          <a:ext cx="8839200" cy="2935182"/>
        </p:xfrm>
        <a:graphic>
          <a:graphicData uri="http://schemas.openxmlformats.org/drawingml/2006/table">
            <a:tbl>
              <a:tblPr firstRow="1" bandRow="1">
                <a:tableStyleId>{5C22544A-7EE6-4342-B048-85BDC9FD1C3A}</a:tableStyleId>
              </a:tblPr>
              <a:tblGrid>
                <a:gridCol w="418246">
                  <a:extLst>
                    <a:ext uri="{9D8B030D-6E8A-4147-A177-3AD203B41FA5}">
                      <a16:colId xmlns:a16="http://schemas.microsoft.com/office/drawing/2014/main" val="3496562915"/>
                    </a:ext>
                  </a:extLst>
                </a:gridCol>
                <a:gridCol w="1001475">
                  <a:extLst>
                    <a:ext uri="{9D8B030D-6E8A-4147-A177-3AD203B41FA5}">
                      <a16:colId xmlns:a16="http://schemas.microsoft.com/office/drawing/2014/main" val="2943098488"/>
                    </a:ext>
                  </a:extLst>
                </a:gridCol>
                <a:gridCol w="2085479">
                  <a:extLst>
                    <a:ext uri="{9D8B030D-6E8A-4147-A177-3AD203B41FA5}">
                      <a16:colId xmlns:a16="http://schemas.microsoft.com/office/drawing/2014/main" val="3122054742"/>
                    </a:ext>
                  </a:extLst>
                </a:gridCol>
                <a:gridCol w="2667000">
                  <a:extLst>
                    <a:ext uri="{9D8B030D-6E8A-4147-A177-3AD203B41FA5}">
                      <a16:colId xmlns:a16="http://schemas.microsoft.com/office/drawing/2014/main" val="2402392064"/>
                    </a:ext>
                  </a:extLst>
                </a:gridCol>
                <a:gridCol w="2667000">
                  <a:extLst>
                    <a:ext uri="{9D8B030D-6E8A-4147-A177-3AD203B41FA5}">
                      <a16:colId xmlns:a16="http://schemas.microsoft.com/office/drawing/2014/main" val="1413688611"/>
                    </a:ext>
                  </a:extLst>
                </a:gridCol>
              </a:tblGrid>
              <a:tr h="426178">
                <a:tc>
                  <a:txBody>
                    <a:bodyPr/>
                    <a:lstStyle/>
                    <a:p>
                      <a:pPr algn="ctr"/>
                      <a:r>
                        <a:rPr lang="en-US" sz="1200" dirty="0">
                          <a:latin typeface="quire sans" panose="020B0502040400020003" pitchFamily="34" charset="0"/>
                          <a:cs typeface="quire sans" panose="020B0502040400020003" pitchFamily="34" charset="0"/>
                        </a:rPr>
                        <a:t>No.</a:t>
                      </a:r>
                      <a:endParaRPr lang="en-ID" sz="1200" dirty="0">
                        <a:latin typeface="quire sans" panose="020B0502040400020003" pitchFamily="34" charset="0"/>
                        <a:cs typeface="quire sans" panose="020B0502040400020003" pitchFamily="34" charset="0"/>
                      </a:endParaRPr>
                    </a:p>
                  </a:txBody>
                  <a:tcPr>
                    <a:solidFill>
                      <a:srgbClr val="FF6347"/>
                    </a:solidFill>
                  </a:tcPr>
                </a:tc>
                <a:tc>
                  <a:txBody>
                    <a:bodyPr/>
                    <a:lstStyle/>
                    <a:p>
                      <a:pPr algn="ctr"/>
                      <a:r>
                        <a:rPr lang="en-US" sz="1200" dirty="0" err="1">
                          <a:latin typeface="quire sans" panose="020B0502040400020003" pitchFamily="34" charset="0"/>
                          <a:cs typeface="quire sans" panose="020B0502040400020003" pitchFamily="34" charset="0"/>
                        </a:rPr>
                        <a:t>Aktor</a:t>
                      </a:r>
                      <a:endParaRPr lang="en-ID" sz="1200" dirty="0">
                        <a:latin typeface="quire sans" panose="020B0502040400020003" pitchFamily="34" charset="0"/>
                        <a:cs typeface="quire sans" panose="020B0502040400020003" pitchFamily="34" charset="0"/>
                      </a:endParaRPr>
                    </a:p>
                  </a:txBody>
                  <a:tcPr>
                    <a:solidFill>
                      <a:srgbClr val="FF6347"/>
                    </a:solidFill>
                  </a:tcPr>
                </a:tc>
                <a:tc>
                  <a:txBody>
                    <a:bodyPr/>
                    <a:lstStyle/>
                    <a:p>
                      <a:pPr algn="ctr"/>
                      <a:r>
                        <a:rPr lang="en-US" sz="1200" dirty="0">
                          <a:latin typeface="quire sans" panose="020B0502040400020003" pitchFamily="34" charset="0"/>
                          <a:cs typeface="quire sans" panose="020B0502040400020003" pitchFamily="34" charset="0"/>
                        </a:rPr>
                        <a:t>Peran </a:t>
                      </a:r>
                      <a:r>
                        <a:rPr lang="en-US" sz="1200" dirty="0" err="1">
                          <a:latin typeface="quire sans" panose="020B0502040400020003" pitchFamily="34" charset="0"/>
                          <a:cs typeface="quire sans" panose="020B0502040400020003" pitchFamily="34" charset="0"/>
                        </a:rPr>
                        <a:t>dalam</a:t>
                      </a:r>
                      <a:r>
                        <a:rPr lang="en-US" sz="1200" dirty="0">
                          <a:latin typeface="quire sans" panose="020B0502040400020003" pitchFamily="34" charset="0"/>
                          <a:cs typeface="quire sans" panose="020B0502040400020003" pitchFamily="34" charset="0"/>
                        </a:rPr>
                        <a:t> </a:t>
                      </a:r>
                      <a:r>
                        <a:rPr lang="en-US" sz="1200" dirty="0" err="1">
                          <a:latin typeface="quire sans" panose="020B0502040400020003" pitchFamily="34" charset="0"/>
                          <a:cs typeface="quire sans" panose="020B0502040400020003" pitchFamily="34" charset="0"/>
                        </a:rPr>
                        <a:t>Pemberdayaan</a:t>
                      </a:r>
                      <a:endParaRPr lang="en-ID" sz="1200" dirty="0">
                        <a:latin typeface="quire sans" panose="020B0502040400020003" pitchFamily="34" charset="0"/>
                        <a:cs typeface="quire sans" panose="020B0502040400020003" pitchFamily="34" charset="0"/>
                      </a:endParaRPr>
                    </a:p>
                  </a:txBody>
                  <a:tcPr>
                    <a:solidFill>
                      <a:srgbClr val="FF6347"/>
                    </a:solidFill>
                  </a:tcPr>
                </a:tc>
                <a:tc>
                  <a:txBody>
                    <a:bodyPr/>
                    <a:lstStyle/>
                    <a:p>
                      <a:pPr algn="ctr"/>
                      <a:r>
                        <a:rPr lang="en-US" sz="1200" dirty="0" err="1">
                          <a:latin typeface="quire sans" panose="020B0502040400020003" pitchFamily="34" charset="0"/>
                          <a:cs typeface="quire sans" panose="020B0502040400020003" pitchFamily="34" charset="0"/>
                        </a:rPr>
                        <a:t>Bentuk</a:t>
                      </a:r>
                      <a:r>
                        <a:rPr lang="en-US" sz="1200" dirty="0">
                          <a:latin typeface="quire sans" panose="020B0502040400020003" pitchFamily="34" charset="0"/>
                          <a:cs typeface="quire sans" panose="020B0502040400020003" pitchFamily="34" charset="0"/>
                        </a:rPr>
                        <a:t> Output Peran</a:t>
                      </a:r>
                      <a:endParaRPr lang="en-ID" sz="1200" dirty="0">
                        <a:latin typeface="quire sans" panose="020B0502040400020003" pitchFamily="34" charset="0"/>
                        <a:cs typeface="quire sans" panose="020B0502040400020003" pitchFamily="34" charset="0"/>
                      </a:endParaRPr>
                    </a:p>
                  </a:txBody>
                  <a:tcPr>
                    <a:solidFill>
                      <a:srgbClr val="FF6347"/>
                    </a:solidFill>
                  </a:tcPr>
                </a:tc>
                <a:tc>
                  <a:txBody>
                    <a:bodyPr/>
                    <a:lstStyle/>
                    <a:p>
                      <a:pPr algn="ctr"/>
                      <a:r>
                        <a:rPr lang="en-US" sz="1200" dirty="0" err="1">
                          <a:latin typeface="quire sans" panose="020B0502040400020003" pitchFamily="34" charset="0"/>
                          <a:cs typeface="quire sans" panose="020B0502040400020003" pitchFamily="34" charset="0"/>
                        </a:rPr>
                        <a:t>Fasilitasi</a:t>
                      </a:r>
                      <a:endParaRPr lang="en-ID" sz="1200" dirty="0">
                        <a:latin typeface="quire sans" panose="020B0502040400020003" pitchFamily="34" charset="0"/>
                        <a:cs typeface="quire sans" panose="020B0502040400020003" pitchFamily="34" charset="0"/>
                      </a:endParaRPr>
                    </a:p>
                  </a:txBody>
                  <a:tcPr>
                    <a:solidFill>
                      <a:srgbClr val="FF6347"/>
                    </a:solidFill>
                  </a:tcPr>
                </a:tc>
                <a:extLst>
                  <a:ext uri="{0D108BD9-81ED-4DB2-BD59-A6C34878D82A}">
                    <a16:rowId xmlns:a16="http://schemas.microsoft.com/office/drawing/2014/main" val="2955502459"/>
                  </a:ext>
                </a:extLst>
              </a:tr>
              <a:tr h="1088232">
                <a:tc>
                  <a:txBody>
                    <a:bodyPr/>
                    <a:lstStyle/>
                    <a:p>
                      <a:r>
                        <a:rPr lang="en-US" sz="1200" dirty="0">
                          <a:latin typeface="Quire Sans Light" panose="020B0302040400020003" pitchFamily="34" charset="0"/>
                        </a:rPr>
                        <a:t>1</a:t>
                      </a:r>
                      <a:endParaRPr lang="en-ID" sz="1200" dirty="0">
                        <a:latin typeface="Quire Sans Light" panose="020B0302040400020003" pitchFamily="34" charset="0"/>
                      </a:endParaRPr>
                    </a:p>
                  </a:txBody>
                  <a:tcPr>
                    <a:noFill/>
                  </a:tcPr>
                </a:tc>
                <a:tc>
                  <a:txBody>
                    <a:bodyPr/>
                    <a:lstStyle/>
                    <a:p>
                      <a:r>
                        <a:rPr lang="en-US" sz="1200" dirty="0" err="1">
                          <a:latin typeface="Quire Sans Light" panose="020B0302040400020003" pitchFamily="34" charset="0"/>
                        </a:rPr>
                        <a:t>Pemerintah</a:t>
                      </a:r>
                      <a:endParaRPr lang="en-ID" sz="1200" dirty="0">
                        <a:latin typeface="Quire Sans Light" panose="020B0302040400020003" pitchFamily="34" charset="0"/>
                      </a:endParaRPr>
                    </a:p>
                  </a:txBody>
                  <a:tcPr>
                    <a:noFill/>
                  </a:tcPr>
                </a:tc>
                <a:tc>
                  <a:txBody>
                    <a:bodyPr/>
                    <a:lstStyle/>
                    <a:p>
                      <a:pPr marL="342900" indent="-342900" algn="just">
                        <a:buFont typeface="+mj-lt"/>
                        <a:buAutoNum type="alphaLcParenR"/>
                      </a:pPr>
                      <a:r>
                        <a:rPr lang="it-IT" sz="1200" dirty="0">
                          <a:latin typeface="Quire Sans Light" panose="020B0302040400020003" pitchFamily="34" charset="0"/>
                        </a:rPr>
                        <a:t>Menetapkan kebijakan</a:t>
                      </a:r>
                    </a:p>
                    <a:p>
                      <a:pPr marL="342900" indent="-342900" algn="just">
                        <a:buFont typeface="+mj-lt"/>
                        <a:buAutoNum type="alphaLcParenR"/>
                      </a:pPr>
                      <a:r>
                        <a:rPr lang="it-IT" sz="1200" dirty="0">
                          <a:latin typeface="Quire Sans Light" panose="020B0302040400020003" pitchFamily="34" charset="0"/>
                        </a:rPr>
                        <a:t>Formulasi</a:t>
                      </a:r>
                    </a:p>
                    <a:p>
                      <a:pPr marL="342900" indent="-342900" algn="just">
                        <a:buFont typeface="+mj-lt"/>
                        <a:buAutoNum type="alphaLcParenR"/>
                      </a:pPr>
                      <a:r>
                        <a:rPr lang="it-IT" sz="1200" dirty="0">
                          <a:latin typeface="Quire Sans Light" panose="020B0302040400020003" pitchFamily="34" charset="0"/>
                        </a:rPr>
                        <a:t>Implementasi</a:t>
                      </a:r>
                    </a:p>
                    <a:p>
                      <a:pPr marL="342900" indent="-342900" algn="just">
                        <a:buFont typeface="+mj-lt"/>
                        <a:buAutoNum type="alphaLcParenR"/>
                      </a:pPr>
                      <a:r>
                        <a:rPr lang="it-IT" sz="1200" dirty="0">
                          <a:latin typeface="Quire Sans Light" panose="020B0302040400020003" pitchFamily="34" charset="0"/>
                        </a:rPr>
                        <a:t>Monitoring</a:t>
                      </a:r>
                    </a:p>
                    <a:p>
                      <a:pPr marL="342900" indent="-342900" algn="just">
                        <a:buFont typeface="+mj-lt"/>
                        <a:buAutoNum type="alphaLcParenR"/>
                      </a:pPr>
                      <a:r>
                        <a:rPr lang="it-IT" sz="1200" dirty="0">
                          <a:latin typeface="Quire Sans Light" panose="020B0302040400020003" pitchFamily="34" charset="0"/>
                        </a:rPr>
                        <a:t>Evaluasi</a:t>
                      </a:r>
                    </a:p>
                  </a:txBody>
                  <a:tcPr>
                    <a:noFill/>
                  </a:tcPr>
                </a:tc>
                <a:tc>
                  <a:txBody>
                    <a:bodyPr/>
                    <a:lstStyle/>
                    <a:p>
                      <a:pPr algn="just"/>
                      <a:r>
                        <a:rPr lang="en-ID" sz="1200" dirty="0" err="1">
                          <a:latin typeface="Quire Sans Light" panose="020B0302040400020003" pitchFamily="34" charset="0"/>
                        </a:rPr>
                        <a:t>Kebijakan</a:t>
                      </a:r>
                      <a:r>
                        <a:rPr lang="en-ID" sz="1200" dirty="0">
                          <a:latin typeface="Quire Sans Light" panose="020B0302040400020003" pitchFamily="34" charset="0"/>
                        </a:rPr>
                        <a:t>, </a:t>
                      </a:r>
                      <a:r>
                        <a:rPr lang="en-ID" sz="1200" dirty="0" err="1">
                          <a:latin typeface="Quire Sans Light" panose="020B0302040400020003" pitchFamily="34" charset="0"/>
                        </a:rPr>
                        <a:t>misalnya</a:t>
                      </a:r>
                      <a:r>
                        <a:rPr lang="en-ID" sz="1200" dirty="0">
                          <a:latin typeface="Quire Sans Light" panose="020B0302040400020003" pitchFamily="34" charset="0"/>
                        </a:rPr>
                        <a:t> </a:t>
                      </a:r>
                      <a:r>
                        <a:rPr lang="en-ID" sz="1200" dirty="0" err="1">
                          <a:latin typeface="Quire Sans Light" panose="020B0302040400020003" pitchFamily="34" charset="0"/>
                        </a:rPr>
                        <a:t>dalam</a:t>
                      </a:r>
                      <a:r>
                        <a:rPr lang="en-ID" sz="1200" dirty="0">
                          <a:latin typeface="Quire Sans Light" panose="020B0302040400020003" pitchFamily="34" charset="0"/>
                        </a:rPr>
                        <a:t> </a:t>
                      </a:r>
                      <a:r>
                        <a:rPr lang="en-ID" sz="1200" dirty="0" err="1">
                          <a:latin typeface="Quire Sans Light" panose="020B0302040400020003" pitchFamily="34" charset="0"/>
                        </a:rPr>
                        <a:t>menetapkan</a:t>
                      </a:r>
                      <a:r>
                        <a:rPr lang="en-ID" sz="1200" dirty="0">
                          <a:latin typeface="Quire Sans Light" panose="020B0302040400020003" pitchFamily="34" charset="0"/>
                        </a:rPr>
                        <a:t> </a:t>
                      </a:r>
                      <a:r>
                        <a:rPr lang="en-ID" sz="1200" dirty="0" err="1">
                          <a:latin typeface="Quire Sans Light" panose="020B0302040400020003" pitchFamily="34" charset="0"/>
                        </a:rPr>
                        <a:t>peraturan</a:t>
                      </a:r>
                      <a:r>
                        <a:rPr lang="en-ID" sz="1200" dirty="0">
                          <a:latin typeface="Quire Sans Light" panose="020B0302040400020003" pitchFamily="34" charset="0"/>
                        </a:rPr>
                        <a:t> dan </a:t>
                      </a:r>
                      <a:r>
                        <a:rPr lang="en-ID" sz="1200" dirty="0" err="1">
                          <a:latin typeface="Quire Sans Light" panose="020B0302040400020003" pitchFamily="34" charset="0"/>
                        </a:rPr>
                        <a:t>penyelesaian</a:t>
                      </a:r>
                      <a:r>
                        <a:rPr lang="en-ID" sz="1200" dirty="0">
                          <a:latin typeface="Quire Sans Light" panose="020B0302040400020003" pitchFamily="34" charset="0"/>
                        </a:rPr>
                        <a:t> </a:t>
                      </a:r>
                      <a:r>
                        <a:rPr lang="en-ID" sz="1200" dirty="0" err="1">
                          <a:latin typeface="Quire Sans Light" panose="020B0302040400020003" pitchFamily="34" charset="0"/>
                        </a:rPr>
                        <a:t>sengketa</a:t>
                      </a:r>
                      <a:endParaRPr lang="en-ID" sz="1200" dirty="0">
                        <a:latin typeface="Quire Sans Light" panose="020B0302040400020003" pitchFamily="34" charset="0"/>
                      </a:endParaRPr>
                    </a:p>
                  </a:txBody>
                  <a:tcPr>
                    <a:noFill/>
                  </a:tcPr>
                </a:tc>
                <a:tc>
                  <a:txBody>
                    <a:bodyPr/>
                    <a:lstStyle/>
                    <a:p>
                      <a:pPr algn="just"/>
                      <a:r>
                        <a:rPr lang="en-ID" sz="1200" dirty="0">
                          <a:latin typeface="Quire Sans Light" panose="020B0302040400020003" pitchFamily="34" charset="0"/>
                        </a:rPr>
                        <a:t>Dana, </a:t>
                      </a:r>
                      <a:r>
                        <a:rPr lang="en-ID" sz="1200" dirty="0" err="1">
                          <a:latin typeface="Quire Sans Light" panose="020B0302040400020003" pitchFamily="34" charset="0"/>
                        </a:rPr>
                        <a:t>jaminan</a:t>
                      </a:r>
                      <a:r>
                        <a:rPr lang="en-ID" sz="1200" dirty="0">
                          <a:latin typeface="Quire Sans Light" panose="020B0302040400020003" pitchFamily="34" charset="0"/>
                        </a:rPr>
                        <a:t>, </a:t>
                      </a:r>
                      <a:r>
                        <a:rPr lang="en-ID" sz="1200" dirty="0" err="1">
                          <a:latin typeface="Quire Sans Light" panose="020B0302040400020003" pitchFamily="34" charset="0"/>
                        </a:rPr>
                        <a:t>alat</a:t>
                      </a:r>
                      <a:r>
                        <a:rPr lang="en-ID" sz="1200" dirty="0">
                          <a:latin typeface="Quire Sans Light" panose="020B0302040400020003" pitchFamily="34" charset="0"/>
                        </a:rPr>
                        <a:t>, </a:t>
                      </a:r>
                      <a:r>
                        <a:rPr lang="en-ID" sz="1200" dirty="0" err="1">
                          <a:latin typeface="Quire Sans Light" panose="020B0302040400020003" pitchFamily="34" charset="0"/>
                        </a:rPr>
                        <a:t>teknologi</a:t>
                      </a:r>
                      <a:r>
                        <a:rPr lang="en-ID" sz="1200" dirty="0">
                          <a:latin typeface="Quire Sans Light" panose="020B0302040400020003" pitchFamily="34" charset="0"/>
                        </a:rPr>
                        <a:t>, </a:t>
                      </a:r>
                      <a:r>
                        <a:rPr lang="en-ID" sz="1200" dirty="0" err="1">
                          <a:latin typeface="Quire Sans Light" panose="020B0302040400020003" pitchFamily="34" charset="0"/>
                        </a:rPr>
                        <a:t>manajemen</a:t>
                      </a:r>
                      <a:r>
                        <a:rPr lang="en-ID" sz="1200" dirty="0">
                          <a:latin typeface="Quire Sans Light" panose="020B0302040400020003" pitchFamily="34" charset="0"/>
                        </a:rPr>
                        <a:t>, dan </a:t>
                      </a:r>
                      <a:r>
                        <a:rPr lang="en-ID" sz="1200" dirty="0" err="1">
                          <a:latin typeface="Quire Sans Light" panose="020B0302040400020003" pitchFamily="34" charset="0"/>
                        </a:rPr>
                        <a:t>edukasi</a:t>
                      </a:r>
                      <a:endParaRPr lang="en-ID" sz="1200" dirty="0">
                        <a:latin typeface="Quire Sans Light" panose="020B0302040400020003" pitchFamily="34" charset="0"/>
                      </a:endParaRPr>
                    </a:p>
                  </a:txBody>
                  <a:tcPr>
                    <a:noFill/>
                  </a:tcPr>
                </a:tc>
                <a:extLst>
                  <a:ext uri="{0D108BD9-81ED-4DB2-BD59-A6C34878D82A}">
                    <a16:rowId xmlns:a16="http://schemas.microsoft.com/office/drawing/2014/main" val="3743378182"/>
                  </a:ext>
                </a:extLst>
              </a:tr>
              <a:tr h="596650">
                <a:tc>
                  <a:txBody>
                    <a:bodyPr/>
                    <a:lstStyle/>
                    <a:p>
                      <a:r>
                        <a:rPr lang="en-US" sz="1200" dirty="0">
                          <a:latin typeface="Quire Sans Light" panose="020B0302040400020003" pitchFamily="34" charset="0"/>
                        </a:rPr>
                        <a:t>2</a:t>
                      </a:r>
                      <a:endParaRPr lang="en-ID" sz="1200" dirty="0">
                        <a:latin typeface="Quire Sans Light" panose="020B0302040400020003" pitchFamily="34" charset="0"/>
                      </a:endParaRPr>
                    </a:p>
                  </a:txBody>
                  <a:tcPr>
                    <a:noFill/>
                  </a:tcPr>
                </a:tc>
                <a:tc>
                  <a:txBody>
                    <a:bodyPr/>
                    <a:lstStyle/>
                    <a:p>
                      <a:r>
                        <a:rPr lang="en-US" sz="1200" dirty="0" err="1">
                          <a:latin typeface="Quire Sans Light" panose="020B0302040400020003" pitchFamily="34" charset="0"/>
                        </a:rPr>
                        <a:t>Swasta</a:t>
                      </a:r>
                      <a:endParaRPr lang="en-ID" sz="1200" dirty="0">
                        <a:latin typeface="Quire Sans Light" panose="020B0302040400020003" pitchFamily="34" charset="0"/>
                      </a:endParaRPr>
                    </a:p>
                  </a:txBody>
                  <a:tcPr>
                    <a:noFill/>
                  </a:tcPr>
                </a:tc>
                <a:tc>
                  <a:txBody>
                    <a:bodyPr/>
                    <a:lstStyle/>
                    <a:p>
                      <a:pPr algn="just"/>
                      <a:r>
                        <a:rPr lang="it-IT" sz="1200" dirty="0">
                          <a:latin typeface="Quire Sans Light" panose="020B0302040400020003" pitchFamily="34" charset="0"/>
                        </a:rPr>
                        <a:t>Kontribusi pada formulasi, implementasi, monitoring, dan evaluasi</a:t>
                      </a:r>
                      <a:endParaRPr lang="en-ID" sz="1200" dirty="0">
                        <a:latin typeface="Quire Sans Light" panose="020B0302040400020003" pitchFamily="34" charset="0"/>
                      </a:endParaRPr>
                    </a:p>
                  </a:txBody>
                  <a:tcPr>
                    <a:noFill/>
                  </a:tcPr>
                </a:tc>
                <a:tc>
                  <a:txBody>
                    <a:bodyPr/>
                    <a:lstStyle/>
                    <a:p>
                      <a:pPr algn="just"/>
                      <a:r>
                        <a:rPr lang="fi-FI" sz="1200" dirty="0">
                          <a:latin typeface="Quire Sans Light" panose="020B0302040400020003" pitchFamily="34" charset="0"/>
                        </a:rPr>
                        <a:t>Konsultasi dan rekomendasi kebijakan, investasi</a:t>
                      </a:r>
                      <a:endParaRPr lang="en-ID" sz="1200" dirty="0">
                        <a:latin typeface="Quire Sans Light" panose="020B0302040400020003" pitchFamily="34" charset="0"/>
                      </a:endParaRPr>
                    </a:p>
                  </a:txBody>
                  <a:tcPr>
                    <a:noFill/>
                  </a:tcPr>
                </a:tc>
                <a:tc>
                  <a:txBody>
                    <a:bodyPr/>
                    <a:lstStyle/>
                    <a:p>
                      <a:pPr algn="just"/>
                      <a:r>
                        <a:rPr lang="sv-SE" sz="1200" dirty="0">
                          <a:latin typeface="Quire Sans Light" panose="020B0302040400020003" pitchFamily="34" charset="0"/>
                        </a:rPr>
                        <a:t>Dana, alat, teknologi, tenaga terampil, dan sangat terampil</a:t>
                      </a:r>
                      <a:endParaRPr lang="en-ID" sz="1200" dirty="0">
                        <a:latin typeface="Quire Sans Light" panose="020B0302040400020003" pitchFamily="34" charset="0"/>
                      </a:endParaRPr>
                    </a:p>
                  </a:txBody>
                  <a:tcPr>
                    <a:noFill/>
                  </a:tcPr>
                </a:tc>
                <a:extLst>
                  <a:ext uri="{0D108BD9-81ED-4DB2-BD59-A6C34878D82A}">
                    <a16:rowId xmlns:a16="http://schemas.microsoft.com/office/drawing/2014/main" val="1271048930"/>
                  </a:ext>
                </a:extLst>
              </a:tr>
              <a:tr h="749670">
                <a:tc>
                  <a:txBody>
                    <a:bodyPr/>
                    <a:lstStyle/>
                    <a:p>
                      <a:r>
                        <a:rPr lang="en-US" sz="1200" dirty="0">
                          <a:latin typeface="Quire Sans Light" panose="020B0302040400020003" pitchFamily="34" charset="0"/>
                        </a:rPr>
                        <a:t>3</a:t>
                      </a:r>
                      <a:endParaRPr lang="en-ID" sz="1200" dirty="0">
                        <a:latin typeface="Quire Sans Light" panose="020B0302040400020003" pitchFamily="34" charset="0"/>
                      </a:endParaRPr>
                    </a:p>
                  </a:txBody>
                  <a:tcPr>
                    <a:noFill/>
                  </a:tcPr>
                </a:tc>
                <a:tc>
                  <a:txBody>
                    <a:bodyPr/>
                    <a:lstStyle/>
                    <a:p>
                      <a:r>
                        <a:rPr lang="en-US" sz="1200" dirty="0">
                          <a:latin typeface="Quire Sans Light" panose="020B0302040400020003" pitchFamily="34" charset="0"/>
                        </a:rPr>
                        <a:t>Masyarakat</a:t>
                      </a:r>
                      <a:endParaRPr lang="en-ID" sz="1200" dirty="0">
                        <a:latin typeface="Quire Sans Light" panose="020B0302040400020003" pitchFamily="34" charset="0"/>
                      </a:endParaRPr>
                    </a:p>
                  </a:txBody>
                  <a:tcPr>
                    <a:noFill/>
                  </a:tcPr>
                </a:tc>
                <a:tc>
                  <a:txBody>
                    <a:bodyPr/>
                    <a:lstStyle/>
                    <a:p>
                      <a:pPr algn="just"/>
                      <a:r>
                        <a:rPr lang="en-ID" sz="1200" dirty="0" err="1">
                          <a:latin typeface="Quire Sans Light" panose="020B0302040400020003" pitchFamily="34" charset="0"/>
                        </a:rPr>
                        <a:t>Partisipasi</a:t>
                      </a:r>
                      <a:r>
                        <a:rPr lang="en-ID" sz="1200" dirty="0">
                          <a:latin typeface="Quire Sans Light" panose="020B0302040400020003" pitchFamily="34" charset="0"/>
                        </a:rPr>
                        <a:t> </a:t>
                      </a:r>
                      <a:r>
                        <a:rPr lang="en-ID" sz="1200" dirty="0" err="1">
                          <a:latin typeface="Quire Sans Light" panose="020B0302040400020003" pitchFamily="34" charset="0"/>
                        </a:rPr>
                        <a:t>dalam</a:t>
                      </a:r>
                      <a:r>
                        <a:rPr lang="en-ID" sz="1200" dirty="0">
                          <a:latin typeface="Quire Sans Light" panose="020B0302040400020003" pitchFamily="34" charset="0"/>
                        </a:rPr>
                        <a:t> </a:t>
                      </a:r>
                      <a:r>
                        <a:rPr lang="en-ID" sz="1200" dirty="0" err="1">
                          <a:latin typeface="Quire Sans Light" panose="020B0302040400020003" pitchFamily="34" charset="0"/>
                        </a:rPr>
                        <a:t>setiap</a:t>
                      </a:r>
                      <a:r>
                        <a:rPr lang="en-ID" sz="1200" dirty="0">
                          <a:latin typeface="Quire Sans Light" panose="020B0302040400020003" pitchFamily="34" charset="0"/>
                        </a:rPr>
                        <a:t> </a:t>
                      </a:r>
                      <a:r>
                        <a:rPr lang="en-ID" sz="1200" dirty="0" err="1">
                          <a:latin typeface="Quire Sans Light" panose="020B0302040400020003" pitchFamily="34" charset="0"/>
                        </a:rPr>
                        <a:t>kegiatan</a:t>
                      </a:r>
                      <a:endParaRPr lang="en-ID" sz="1200" dirty="0">
                        <a:latin typeface="Quire Sans Light" panose="020B0302040400020003" pitchFamily="34" charset="0"/>
                      </a:endParaRPr>
                    </a:p>
                  </a:txBody>
                  <a:tcPr>
                    <a:noFill/>
                  </a:tcPr>
                </a:tc>
                <a:tc>
                  <a:txBody>
                    <a:bodyPr/>
                    <a:lstStyle/>
                    <a:p>
                      <a:pPr algn="just"/>
                      <a:r>
                        <a:rPr lang="sv-SE" sz="1200" dirty="0">
                          <a:latin typeface="Quire Sans Light" panose="020B0302040400020003" pitchFamily="34" charset="0"/>
                        </a:rPr>
                        <a:t>Saran, kritik, dan dukungan terhadap kebijakan. Bisa juga menjadi objek dan partisipan</a:t>
                      </a:r>
                      <a:endParaRPr lang="en-ID" sz="1200" dirty="0">
                        <a:latin typeface="Quire Sans Light" panose="020B0302040400020003" pitchFamily="34" charset="0"/>
                      </a:endParaRPr>
                    </a:p>
                  </a:txBody>
                  <a:tcPr>
                    <a:noFill/>
                  </a:tcPr>
                </a:tc>
                <a:tc>
                  <a:txBody>
                    <a:bodyPr/>
                    <a:lstStyle/>
                    <a:p>
                      <a:pPr algn="just"/>
                      <a:r>
                        <a:rPr lang="en-ID" sz="1200" dirty="0">
                          <a:latin typeface="Quire Sans Light" panose="020B0302040400020003" pitchFamily="34" charset="0"/>
                        </a:rPr>
                        <a:t>Tenaga </a:t>
                      </a:r>
                      <a:r>
                        <a:rPr lang="en-ID" sz="1200" dirty="0" err="1">
                          <a:latin typeface="Quire Sans Light" panose="020B0302040400020003" pitchFamily="34" charset="0"/>
                        </a:rPr>
                        <a:t>terdidik</a:t>
                      </a:r>
                      <a:r>
                        <a:rPr lang="en-ID" sz="1200" dirty="0">
                          <a:latin typeface="Quire Sans Light" panose="020B0302040400020003" pitchFamily="34" charset="0"/>
                        </a:rPr>
                        <a:t>, </a:t>
                      </a:r>
                      <a:r>
                        <a:rPr lang="en-ID" sz="1200" dirty="0" err="1">
                          <a:latin typeface="Quire Sans Light" panose="020B0302040400020003" pitchFamily="34" charset="0"/>
                        </a:rPr>
                        <a:t>tenaga</a:t>
                      </a:r>
                      <a:r>
                        <a:rPr lang="en-ID" sz="1200" dirty="0">
                          <a:latin typeface="Quire Sans Light" panose="020B0302040400020003" pitchFamily="34" charset="0"/>
                        </a:rPr>
                        <a:t> </a:t>
                      </a:r>
                      <a:r>
                        <a:rPr lang="en-ID" sz="1200" dirty="0" err="1">
                          <a:latin typeface="Quire Sans Light" panose="020B0302040400020003" pitchFamily="34" charset="0"/>
                        </a:rPr>
                        <a:t>terlatih</a:t>
                      </a:r>
                      <a:r>
                        <a:rPr lang="en-ID" sz="1200" dirty="0">
                          <a:latin typeface="Quire Sans Light" panose="020B0302040400020003" pitchFamily="34" charset="0"/>
                        </a:rPr>
                        <a:t>, </a:t>
                      </a:r>
                      <a:r>
                        <a:rPr lang="en-ID" sz="1200" dirty="0" err="1">
                          <a:latin typeface="Quire Sans Light" panose="020B0302040400020003" pitchFamily="34" charset="0"/>
                        </a:rPr>
                        <a:t>setengah</a:t>
                      </a:r>
                      <a:r>
                        <a:rPr lang="en-ID" sz="1200" dirty="0">
                          <a:latin typeface="Quire Sans Light" panose="020B0302040400020003" pitchFamily="34" charset="0"/>
                        </a:rPr>
                        <a:t> </a:t>
                      </a:r>
                      <a:r>
                        <a:rPr lang="en-ID" sz="1200" dirty="0" err="1">
                          <a:latin typeface="Quire Sans Light" panose="020B0302040400020003" pitchFamily="34" charset="0"/>
                        </a:rPr>
                        <a:t>terdidik</a:t>
                      </a:r>
                      <a:r>
                        <a:rPr lang="en-ID" sz="1200" dirty="0">
                          <a:latin typeface="Quire Sans Light" panose="020B0302040400020003" pitchFamily="34" charset="0"/>
                        </a:rPr>
                        <a:t>, dan </a:t>
                      </a:r>
                      <a:r>
                        <a:rPr lang="en-ID" sz="1200" dirty="0" err="1">
                          <a:latin typeface="Quire Sans Light" panose="020B0302040400020003" pitchFamily="34" charset="0"/>
                        </a:rPr>
                        <a:t>setengah</a:t>
                      </a:r>
                      <a:r>
                        <a:rPr lang="en-ID" sz="1200" dirty="0">
                          <a:latin typeface="Quire Sans Light" panose="020B0302040400020003" pitchFamily="34" charset="0"/>
                        </a:rPr>
                        <a:t> </a:t>
                      </a:r>
                      <a:r>
                        <a:rPr lang="en-ID" sz="1200" dirty="0" err="1">
                          <a:latin typeface="Quire Sans Light" panose="020B0302040400020003" pitchFamily="34" charset="0"/>
                        </a:rPr>
                        <a:t>terlatih</a:t>
                      </a:r>
                      <a:endParaRPr lang="en-ID" sz="1200" dirty="0">
                        <a:latin typeface="Quire Sans Light" panose="020B0302040400020003" pitchFamily="34" charset="0"/>
                      </a:endParaRPr>
                    </a:p>
                  </a:txBody>
                  <a:tcPr>
                    <a:noFill/>
                  </a:tcPr>
                </a:tc>
                <a:extLst>
                  <a:ext uri="{0D108BD9-81ED-4DB2-BD59-A6C34878D82A}">
                    <a16:rowId xmlns:a16="http://schemas.microsoft.com/office/drawing/2014/main" val="1714406791"/>
                  </a:ext>
                </a:extLst>
              </a:tr>
            </a:tbl>
          </a:graphicData>
        </a:graphic>
      </p:graphicFrame>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Pemberdayaan</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03</a:t>
            </a:r>
            <a:endParaRPr lang="en-ID" sz="2400" b="1" dirty="0">
              <a:solidFill>
                <a:srgbClr val="FFD700"/>
              </a:solidFill>
              <a:latin typeface="Dm sans" pitchFamily="2" charset="0"/>
            </a:endParaRPr>
          </a:p>
        </p:txBody>
      </p:sp>
      <p:sp>
        <p:nvSpPr>
          <p:cNvPr id="16" name="TextBox 15">
            <a:extLst>
              <a:ext uri="{FF2B5EF4-FFF2-40B4-BE49-F238E27FC236}">
                <a16:creationId xmlns:a16="http://schemas.microsoft.com/office/drawing/2014/main" id="{9B19AC16-AAC7-A7CC-00CC-6DA4A6CD1B3E}"/>
              </a:ext>
            </a:extLst>
          </p:cNvPr>
          <p:cNvSpPr txBox="1"/>
          <p:nvPr/>
        </p:nvSpPr>
        <p:spPr>
          <a:xfrm>
            <a:off x="1219200" y="937402"/>
            <a:ext cx="7543800" cy="523220"/>
          </a:xfrm>
          <a:prstGeom prst="rect">
            <a:avLst/>
          </a:prstGeom>
          <a:noFill/>
        </p:spPr>
        <p:txBody>
          <a:bodyPr wrap="square">
            <a:spAutoFit/>
          </a:bodyPr>
          <a:lstStyle/>
          <a:p>
            <a:pPr algn="just"/>
            <a:r>
              <a:rPr lang="sv-SE" sz="1400" dirty="0">
                <a:latin typeface="Quire Sans Light" panose="020B0302040400020003" pitchFamily="34" charset="0"/>
              </a:rPr>
              <a:t>Siapa aktor dari pemberdayaan komunitas? Aktor pemberdayaan komunitas terdiri dari pemerintah, swasta, dan masyarakat.</a:t>
            </a:r>
          </a:p>
        </p:txBody>
      </p:sp>
    </p:spTree>
    <p:extLst>
      <p:ext uri="{BB962C8B-B14F-4D97-AF65-F5344CB8AC3E}">
        <p14:creationId xmlns:p14="http://schemas.microsoft.com/office/powerpoint/2010/main" val="35096645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56B2F"/>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5598DF-D360-C972-BDD8-70BEF952CCC3}"/>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2500" b="1250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3087392C-F833-11FA-31E0-DE264344FBD8}"/>
              </a:ext>
            </a:extLst>
          </p:cNvPr>
          <p:cNvSpPr txBox="1"/>
          <p:nvPr/>
        </p:nvSpPr>
        <p:spPr>
          <a:xfrm>
            <a:off x="723900" y="2033141"/>
            <a:ext cx="7696200" cy="1077218"/>
          </a:xfrm>
          <a:prstGeom prst="rect">
            <a:avLst/>
          </a:prstGeom>
          <a:noFill/>
        </p:spPr>
        <p:txBody>
          <a:bodyPr wrap="square" rtlCol="0">
            <a:spAutoFit/>
          </a:bodyPr>
          <a:lstStyle/>
          <a:p>
            <a:pPr marL="514350" indent="-514350">
              <a:buFont typeface="+mj-lt"/>
              <a:buAutoNum type="alphaUcPeriod" startAt="2"/>
            </a:pPr>
            <a:r>
              <a:rPr lang="en-US" sz="3200" b="1" dirty="0" err="1">
                <a:solidFill>
                  <a:srgbClr val="BDB76B"/>
                </a:solidFill>
                <a:latin typeface="Cooper Black" panose="0208090404030B020404" pitchFamily="18" charset="0"/>
              </a:rPr>
              <a:t>Aksi</a:t>
            </a:r>
            <a:r>
              <a:rPr lang="en-US" sz="3200" b="1" dirty="0">
                <a:solidFill>
                  <a:srgbClr val="BDB76B"/>
                </a:solidFill>
                <a:latin typeface="Cooper Black" panose="0208090404030B020404" pitchFamily="18" charset="0"/>
              </a:rPr>
              <a:t> </a:t>
            </a:r>
            <a:r>
              <a:rPr lang="en-US" sz="3200" b="1" dirty="0" err="1">
                <a:solidFill>
                  <a:srgbClr val="BDB76B"/>
                </a:solidFill>
                <a:latin typeface="Cooper Black" panose="0208090404030B020404" pitchFamily="18" charset="0"/>
              </a:rPr>
              <a:t>Pemberdayaan</a:t>
            </a:r>
            <a:r>
              <a:rPr lang="en-US" sz="3200" b="1" dirty="0">
                <a:solidFill>
                  <a:srgbClr val="BDB76B"/>
                </a:solidFill>
                <a:latin typeface="Cooper Black" panose="0208090404030B020404" pitchFamily="18" charset="0"/>
              </a:rPr>
              <a:t> </a:t>
            </a:r>
            <a:r>
              <a:rPr lang="en-US" sz="3200" b="1" dirty="0" err="1">
                <a:solidFill>
                  <a:srgbClr val="BDB76B"/>
                </a:solidFill>
                <a:latin typeface="Cooper Black" panose="0208090404030B020404" pitchFamily="18" charset="0"/>
              </a:rPr>
              <a:t>Komunitas</a:t>
            </a:r>
            <a:r>
              <a:rPr lang="en-US" sz="3200" b="1" dirty="0">
                <a:solidFill>
                  <a:srgbClr val="BDB76B"/>
                </a:solidFill>
                <a:latin typeface="Cooper Black" panose="0208090404030B020404" pitchFamily="18" charset="0"/>
              </a:rPr>
              <a:t> dan </a:t>
            </a:r>
            <a:r>
              <a:rPr lang="en-US" sz="3200" b="1" dirty="0" err="1">
                <a:solidFill>
                  <a:srgbClr val="BDB76B"/>
                </a:solidFill>
                <a:latin typeface="Cooper Black" panose="0208090404030B020404" pitchFamily="18" charset="0"/>
              </a:rPr>
              <a:t>Partisipasi</a:t>
            </a:r>
            <a:r>
              <a:rPr lang="en-US" sz="3200" b="1" dirty="0">
                <a:solidFill>
                  <a:srgbClr val="BDB76B"/>
                </a:solidFill>
                <a:latin typeface="Cooper Black" panose="0208090404030B020404" pitchFamily="18" charset="0"/>
              </a:rPr>
              <a:t> Masyarakat </a:t>
            </a:r>
            <a:r>
              <a:rPr lang="en-US" sz="3200" b="1" dirty="0" err="1">
                <a:solidFill>
                  <a:srgbClr val="BDB76B"/>
                </a:solidFill>
                <a:latin typeface="Cooper Black" panose="0208090404030B020404" pitchFamily="18" charset="0"/>
              </a:rPr>
              <a:t>Lokal</a:t>
            </a:r>
            <a:endParaRPr lang="en-ID" sz="3200" b="1" dirty="0">
              <a:solidFill>
                <a:srgbClr val="BDB76B"/>
              </a:solidFill>
              <a:latin typeface="Cooper Black" panose="0208090404030B020404" pitchFamily="18" charset="0"/>
            </a:endParaRPr>
          </a:p>
        </p:txBody>
      </p:sp>
    </p:spTree>
    <p:extLst>
      <p:ext uri="{BB962C8B-B14F-4D97-AF65-F5344CB8AC3E}">
        <p14:creationId xmlns:p14="http://schemas.microsoft.com/office/powerpoint/2010/main" val="706073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01</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55626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Berbagai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19" name="TextBox 18">
            <a:extLst>
              <a:ext uri="{FF2B5EF4-FFF2-40B4-BE49-F238E27FC236}">
                <a16:creationId xmlns:a16="http://schemas.microsoft.com/office/drawing/2014/main" id="{C764BA65-6E83-0107-2154-BFE8486BB661}"/>
              </a:ext>
            </a:extLst>
          </p:cNvPr>
          <p:cNvSpPr txBox="1"/>
          <p:nvPr/>
        </p:nvSpPr>
        <p:spPr>
          <a:xfrm>
            <a:off x="1066800" y="742950"/>
            <a:ext cx="7620000" cy="954107"/>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merupakan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upaya</a:t>
            </a:r>
            <a:r>
              <a:rPr lang="en-ID" sz="1400" dirty="0">
                <a:solidFill>
                  <a:schemeClr val="tx1">
                    <a:lumMod val="85000"/>
                    <a:lumOff val="15000"/>
                  </a:schemeClr>
                </a:solidFill>
                <a:latin typeface="Quire Sans Light" panose="020B0302040400020003" pitchFamily="34" charset="0"/>
              </a:rPr>
              <a:t> yang sangat </a:t>
            </a:r>
            <a:r>
              <a:rPr lang="en-ID" sz="1400" dirty="0" err="1">
                <a:solidFill>
                  <a:schemeClr val="tx1">
                    <a:lumMod val="85000"/>
                    <a:lumOff val="15000"/>
                  </a:schemeClr>
                </a:solidFill>
                <a:latin typeface="Quire Sans Light" panose="020B0302040400020003" pitchFamily="34" charset="0"/>
              </a:rPr>
              <a:t>penting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dalam</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mengatasi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berbagai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tantangan</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keterpurukan</a:t>
            </a:r>
            <a:r>
              <a:rPr lang="en-ID" sz="1400" dirty="0">
                <a:solidFill>
                  <a:schemeClr val="tx1">
                    <a:lumMod val="85000"/>
                    <a:lumOff val="15000"/>
                  </a:schemeClr>
                </a:solidFill>
                <a:latin typeface="Quire Sans Light" panose="020B0302040400020003" pitchFamily="34" charset="0"/>
              </a:rPr>
              <a:t> yang </a:t>
            </a:r>
            <a:r>
              <a:rPr lang="en-ID" sz="1400" dirty="0" err="1">
                <a:solidFill>
                  <a:schemeClr val="tx1">
                    <a:lumMod val="85000"/>
                    <a:lumOff val="15000"/>
                  </a:schemeClr>
                </a:solidFill>
                <a:latin typeface="Quire Sans Light" panose="020B0302040400020003" pitchFamily="34" charset="0"/>
              </a:rPr>
              <a:t>dihadapi</a:t>
            </a:r>
            <a:r>
              <a:rPr lang="en-ID" sz="1400" dirty="0">
                <a:solidFill>
                  <a:schemeClr val="tx1">
                    <a:lumMod val="85000"/>
                    <a:lumOff val="15000"/>
                  </a:schemeClr>
                </a:solidFill>
                <a:latin typeface="Quire Sans Light" panose="020B0302040400020003" pitchFamily="34" charset="0"/>
              </a:rPr>
              <a:t> oleh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Melalui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diberikan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kesempatan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meningkatkan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kapasitas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kemandirian</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kontrol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kehidupan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mereka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sendiri</a:t>
            </a:r>
            <a:r>
              <a:rPr lang="en-ID" sz="1400" dirty="0">
                <a:solidFill>
                  <a:schemeClr val="tx1">
                    <a:lumMod val="85000"/>
                    <a:lumOff val="15000"/>
                  </a:schemeClr>
                </a:solidFill>
                <a:latin typeface="Quire Sans Light" panose="020B0302040400020003" pitchFamily="34" charset="0"/>
              </a:rPr>
              <a:t>.</a:t>
            </a: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1712139"/>
            <a:ext cx="1676400" cy="381000"/>
          </a:xfrm>
          <a:prstGeom prst="roundRect">
            <a:avLst/>
          </a:prstGeom>
          <a:solidFill>
            <a:srgbClr val="BDB76B"/>
          </a:solidFill>
          <a:ln>
            <a:solidFill>
              <a:srgbClr val="BDB7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en-US" sz="1400" b="1" dirty="0" err="1">
                <a:latin typeface="quire sans" panose="020B0502040400020003" pitchFamily="34" charset="0"/>
                <a:cs typeface="quire sans" panose="020B0502040400020003" pitchFamily="34" charset="0"/>
              </a:rPr>
              <a:t>Bidang</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24" name="TextBox 23">
            <a:extLst>
              <a:ext uri="{FF2B5EF4-FFF2-40B4-BE49-F238E27FC236}">
                <a16:creationId xmlns:a16="http://schemas.microsoft.com/office/drawing/2014/main" id="{ED9C7747-CA87-36A2-3574-EDC7EA9A7E7F}"/>
              </a:ext>
            </a:extLst>
          </p:cNvPr>
          <p:cNvSpPr txBox="1"/>
          <p:nvPr/>
        </p:nvSpPr>
        <p:spPr>
          <a:xfrm>
            <a:off x="1447800" y="2097083"/>
            <a:ext cx="7239000" cy="954107"/>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di </a:t>
            </a:r>
            <a:r>
              <a:rPr lang="en-ID" sz="1400" dirty="0" err="1">
                <a:solidFill>
                  <a:schemeClr val="tx1">
                    <a:lumMod val="85000"/>
                    <a:lumOff val="15000"/>
                  </a:schemeClr>
                </a:solidFill>
                <a:latin typeface="Quire Sans Light" panose="020B0302040400020003" pitchFamily="34" charset="0"/>
              </a:rPr>
              <a:t>bidang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sosial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bertujuan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meningkatkan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kemandirian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dalam</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mengatasi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masalah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sosial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Contohnya</a:t>
            </a:r>
            <a:r>
              <a:rPr lang="en-ID" sz="1400" dirty="0">
                <a:solidFill>
                  <a:schemeClr val="tx1">
                    <a:lumMod val="85000"/>
                    <a:lumOff val="15000"/>
                  </a:schemeClr>
                </a:solidFill>
                <a:latin typeface="Quire Sans Light" panose="020B0302040400020003" pitchFamily="34" charset="0"/>
              </a:rPr>
              <a:t>, Gerakan Masyarakat </a:t>
            </a:r>
            <a:r>
              <a:rPr lang="en-ID" sz="1400" dirty="0" err="1">
                <a:solidFill>
                  <a:schemeClr val="tx1">
                    <a:lumMod val="85000"/>
                    <a:lumOff val="15000"/>
                  </a:schemeClr>
                </a:solidFill>
                <a:latin typeface="Quire Sans Light" panose="020B0302040400020003" pitchFamily="34" charset="0"/>
              </a:rPr>
              <a:t>Hidup</a:t>
            </a:r>
            <a:r>
              <a:rPr lang="en-ID" sz="1400" dirty="0">
                <a:solidFill>
                  <a:schemeClr val="tx1">
                    <a:lumMod val="85000"/>
                    <a:lumOff val="15000"/>
                  </a:schemeClr>
                </a:solidFill>
                <a:latin typeface="Quire Sans Light" panose="020B0302040400020003" pitchFamily="34" charset="0"/>
              </a:rPr>
              <a:t> Sehat (GERMAS) yang </a:t>
            </a:r>
            <a:r>
              <a:rPr lang="en-ID" sz="1400" dirty="0" err="1">
                <a:solidFill>
                  <a:schemeClr val="tx1">
                    <a:lumMod val="85000"/>
                    <a:lumOff val="15000"/>
                  </a:schemeClr>
                </a:solidFill>
                <a:latin typeface="Quire Sans Light" panose="020B0302040400020003" pitchFamily="34" charset="0"/>
              </a:rPr>
              <a:t>mendorong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gaya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hidup</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sehat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melalui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aktivitas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fisik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konsumsi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sayur</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buah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serta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kebersihan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lingkungan</a:t>
            </a:r>
            <a:r>
              <a:rPr lang="en-ID" sz="1400" dirty="0">
                <a:solidFill>
                  <a:schemeClr val="tx1">
                    <a:lumMod val="85000"/>
                    <a:lumOff val="15000"/>
                  </a:schemeClr>
                </a:solidFill>
                <a:latin typeface="Quire Sans Light" panose="020B0302040400020003" pitchFamily="34" charset="0"/>
              </a:rPr>
              <a:t>.</a:t>
            </a:r>
          </a:p>
        </p:txBody>
      </p:sp>
      <p:sp>
        <p:nvSpPr>
          <p:cNvPr id="25" name="Rectangle: Rounded Corners 24">
            <a:extLst>
              <a:ext uri="{FF2B5EF4-FFF2-40B4-BE49-F238E27FC236}">
                <a16:creationId xmlns:a16="http://schemas.microsoft.com/office/drawing/2014/main" id="{F0E209C8-B265-0A6B-E30E-76CB361F53C8}"/>
              </a:ext>
            </a:extLst>
          </p:cNvPr>
          <p:cNvSpPr/>
          <p:nvPr/>
        </p:nvSpPr>
        <p:spPr>
          <a:xfrm>
            <a:off x="1066800" y="3142419"/>
            <a:ext cx="2133600" cy="381000"/>
          </a:xfrm>
          <a:prstGeom prst="roundRect">
            <a:avLst/>
          </a:prstGeom>
          <a:solidFill>
            <a:srgbClr val="BDB76B"/>
          </a:solidFill>
          <a:ln>
            <a:solidFill>
              <a:srgbClr val="BDB7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en-US" sz="1400" b="1" dirty="0" err="1">
                <a:latin typeface="quire sans" panose="020B0502040400020003" pitchFamily="34" charset="0"/>
                <a:cs typeface="quire sans" panose="020B0502040400020003" pitchFamily="34" charset="0"/>
              </a:rPr>
              <a:t>Bidang</a:t>
            </a:r>
            <a:r>
              <a:rPr lang="en-US" sz="1400" b="1" dirty="0">
                <a:latin typeface="quire sans" panose="020B0502040400020003" pitchFamily="34" charset="0"/>
                <a:cs typeface="quire sans" panose="020B0502040400020003" pitchFamily="34" charset="0"/>
              </a:rPr>
              <a:t> Seni </a:t>
            </a:r>
            <a:r>
              <a:rPr lang="en-US" sz="1400" b="1" dirty="0" err="1">
                <a:latin typeface="quire sans" panose="020B0502040400020003" pitchFamily="34" charset="0"/>
                <a:cs typeface="quire sans" panose="020B0502040400020003" pitchFamily="34" charset="0"/>
              </a:rPr>
              <a:t>Budaya</a:t>
            </a:r>
            <a:endParaRPr lang="en-ID" sz="1400" b="1" dirty="0">
              <a:latin typeface="quire sans" panose="020B0502040400020003" pitchFamily="34" charset="0"/>
              <a:cs typeface="quire sans" panose="020B0502040400020003" pitchFamily="34" charset="0"/>
            </a:endParaRPr>
          </a:p>
        </p:txBody>
      </p:sp>
      <p:sp>
        <p:nvSpPr>
          <p:cNvPr id="26" name="TextBox 25">
            <a:extLst>
              <a:ext uri="{FF2B5EF4-FFF2-40B4-BE49-F238E27FC236}">
                <a16:creationId xmlns:a16="http://schemas.microsoft.com/office/drawing/2014/main" id="{AB8D0DD6-9D7C-D933-85A8-0FD25F32F419}"/>
              </a:ext>
            </a:extLst>
          </p:cNvPr>
          <p:cNvSpPr txBox="1"/>
          <p:nvPr/>
        </p:nvSpPr>
        <p:spPr>
          <a:xfrm>
            <a:off x="1447800" y="3527363"/>
            <a:ext cx="7239000" cy="738664"/>
          </a:xfrm>
          <a:prstGeom prst="rect">
            <a:avLst/>
          </a:prstGeom>
          <a:noFill/>
        </p:spPr>
        <p:txBody>
          <a:bodyPr wrap="square">
            <a:spAutoFit/>
          </a:bodyPr>
          <a:lstStyle/>
          <a:p>
            <a:pPr algn="just"/>
            <a:r>
              <a:rPr lang="en-ID" sz="1400" dirty="0">
                <a:solidFill>
                  <a:schemeClr val="tx1">
                    <a:lumMod val="85000"/>
                    <a:lumOff val="15000"/>
                  </a:schemeClr>
                </a:solidFill>
                <a:latin typeface="Quire Sans Light" panose="020B0302040400020003" pitchFamily="34" charset="0"/>
              </a:rPr>
              <a:t>Indonesia </a:t>
            </a:r>
            <a:r>
              <a:rPr lang="en-ID" sz="1400" dirty="0" err="1">
                <a:solidFill>
                  <a:schemeClr val="tx1">
                    <a:lumMod val="85000"/>
                    <a:lumOff val="15000"/>
                  </a:schemeClr>
                </a:solidFill>
                <a:latin typeface="Quire Sans Light" panose="020B0302040400020003" pitchFamily="34" charset="0"/>
              </a:rPr>
              <a:t>memiliki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keragaman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budaya</a:t>
            </a:r>
            <a:r>
              <a:rPr lang="en-ID" sz="1400" dirty="0">
                <a:solidFill>
                  <a:schemeClr val="tx1">
                    <a:lumMod val="85000"/>
                    <a:lumOff val="15000"/>
                  </a:schemeClr>
                </a:solidFill>
                <a:latin typeface="Quire Sans Light" panose="020B0302040400020003" pitchFamily="34" charset="0"/>
              </a:rPr>
              <a:t> yang </a:t>
            </a:r>
            <a:r>
              <a:rPr lang="en-ID" sz="1400" dirty="0" err="1">
                <a:solidFill>
                  <a:schemeClr val="tx1">
                    <a:lumMod val="85000"/>
                    <a:lumOff val="15000"/>
                  </a:schemeClr>
                </a:solidFill>
                <a:latin typeface="Quire Sans Light" panose="020B0302040400020003" pitchFamily="34" charset="0"/>
              </a:rPr>
              <a:t>perlu</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dijaga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seni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budaya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dilakukan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dengan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membentuk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komunitas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kebudayaan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seperti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sanggar</a:t>
            </a:r>
            <a:r>
              <a:rPr lang="en-ID" sz="1400" dirty="0">
                <a:solidFill>
                  <a:schemeClr val="tx1">
                    <a:lumMod val="85000"/>
                    <a:lumOff val="15000"/>
                  </a:schemeClr>
                </a:solidFill>
                <a:latin typeface="Quire Sans Light" panose="020B0302040400020003" pitchFamily="34" charset="0"/>
              </a:rPr>
              <a:t> tari dan </a:t>
            </a:r>
            <a:r>
              <a:rPr lang="en-ID" sz="1400" dirty="0" err="1">
                <a:solidFill>
                  <a:schemeClr val="tx1">
                    <a:lumMod val="85000"/>
                    <a:lumOff val="15000"/>
                  </a:schemeClr>
                </a:solidFill>
                <a:latin typeface="Quire Sans Light" panose="020B0302040400020003" pitchFamily="34" charset="0"/>
              </a:rPr>
              <a:t>musik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tradisional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memperkuat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identitas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budaya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lokal</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mewariskannya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kepada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generasi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mendatang</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33106418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01</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55626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Berbagai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896472"/>
            <a:ext cx="1905000" cy="381000"/>
          </a:xfrm>
          <a:prstGeom prst="roundRect">
            <a:avLst/>
          </a:prstGeom>
          <a:solidFill>
            <a:srgbClr val="BDB76B"/>
          </a:solidFill>
          <a:ln>
            <a:solidFill>
              <a:srgbClr val="BDB7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3"/>
            </a:pPr>
            <a:r>
              <a:rPr lang="en-US" sz="1400" b="1" dirty="0" err="1">
                <a:latin typeface="quire sans" panose="020B0502040400020003" pitchFamily="34" charset="0"/>
                <a:cs typeface="quire sans" panose="020B0502040400020003" pitchFamily="34" charset="0"/>
              </a:rPr>
              <a:t>Bidang</a:t>
            </a:r>
            <a:r>
              <a:rPr lang="en-US" sz="1400" b="1" dirty="0">
                <a:latin typeface="quire sans" panose="020B0502040400020003" pitchFamily="34" charset="0"/>
                <a:cs typeface="quire sans" panose="020B0502040400020003" pitchFamily="34" charset="0"/>
              </a:rPr>
              <a:t> Ekonomi</a:t>
            </a:r>
            <a:endParaRPr lang="en-ID" sz="1400" b="1" dirty="0">
              <a:latin typeface="quire sans" panose="020B0502040400020003" pitchFamily="34" charset="0"/>
              <a:cs typeface="quire sans" panose="020B0502040400020003" pitchFamily="34" charset="0"/>
            </a:endParaRPr>
          </a:p>
        </p:txBody>
      </p:sp>
      <p:sp>
        <p:nvSpPr>
          <p:cNvPr id="24" name="TextBox 23">
            <a:extLst>
              <a:ext uri="{FF2B5EF4-FFF2-40B4-BE49-F238E27FC236}">
                <a16:creationId xmlns:a16="http://schemas.microsoft.com/office/drawing/2014/main" id="{ED9C7747-CA87-36A2-3574-EDC7EA9A7E7F}"/>
              </a:ext>
            </a:extLst>
          </p:cNvPr>
          <p:cNvSpPr txBox="1"/>
          <p:nvPr/>
        </p:nvSpPr>
        <p:spPr>
          <a:xfrm>
            <a:off x="1447800" y="1281416"/>
            <a:ext cx="7239000" cy="954107"/>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ekonomi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bertujuan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mengurangi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kemiskinan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melalui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pemberian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akses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sumber</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ekonomi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bantuan</a:t>
            </a:r>
            <a:r>
              <a:rPr lang="en-ID" sz="1400" dirty="0">
                <a:solidFill>
                  <a:schemeClr val="tx1">
                    <a:lumMod val="85000"/>
                    <a:lumOff val="15000"/>
                  </a:schemeClr>
                </a:solidFill>
                <a:latin typeface="Quire Sans Light" panose="020B0302040400020003" pitchFamily="34" charset="0"/>
              </a:rPr>
              <a:t> modal, dan </a:t>
            </a:r>
            <a:r>
              <a:rPr lang="en-ID" sz="1400" dirty="0" err="1">
                <a:solidFill>
                  <a:schemeClr val="tx1">
                    <a:lumMod val="85000"/>
                    <a:lumOff val="15000"/>
                  </a:schemeClr>
                </a:solidFill>
                <a:latin typeface="Quire Sans Light" panose="020B0302040400020003" pitchFamily="34" charset="0"/>
              </a:rPr>
              <a:t>pengembangan</a:t>
            </a:r>
            <a:r>
              <a:rPr lang="en-ID" sz="1400" dirty="0">
                <a:solidFill>
                  <a:schemeClr val="tx1">
                    <a:lumMod val="85000"/>
                    <a:lumOff val="15000"/>
                  </a:schemeClr>
                </a:solidFill>
                <a:latin typeface="Quire Sans Light" panose="020B0302040400020003" pitchFamily="34" charset="0"/>
              </a:rPr>
              <a:t> UMKM. Program UMKM </a:t>
            </a:r>
            <a:r>
              <a:rPr lang="en-ID" sz="1400" dirty="0" err="1">
                <a:solidFill>
                  <a:schemeClr val="tx1">
                    <a:lumMod val="85000"/>
                    <a:lumOff val="15000"/>
                  </a:schemeClr>
                </a:solidFill>
                <a:latin typeface="Quire Sans Light" panose="020B0302040400020003" pitchFamily="34" charset="0"/>
              </a:rPr>
              <a:t>membantu</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meningkatkan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perekonomian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dengan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memanfaatkan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sumber</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alam</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kearifan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lokal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menghasilkan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produk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inovatif</a:t>
            </a:r>
            <a:r>
              <a:rPr lang="en-ID" sz="1400" dirty="0">
                <a:solidFill>
                  <a:schemeClr val="tx1">
                    <a:lumMod val="85000"/>
                    <a:lumOff val="15000"/>
                  </a:schemeClr>
                </a:solidFill>
                <a:latin typeface="Quire Sans Light" panose="020B0302040400020003" pitchFamily="34" charset="0"/>
              </a:rPr>
              <a:t>.</a:t>
            </a:r>
          </a:p>
        </p:txBody>
      </p:sp>
      <p:sp>
        <p:nvSpPr>
          <p:cNvPr id="2" name="Rectangle: Rounded Corners 1">
            <a:extLst>
              <a:ext uri="{FF2B5EF4-FFF2-40B4-BE49-F238E27FC236}">
                <a16:creationId xmlns:a16="http://schemas.microsoft.com/office/drawing/2014/main" id="{A258528F-79EB-E77A-0DDF-84A87F21A4BB}"/>
              </a:ext>
            </a:extLst>
          </p:cNvPr>
          <p:cNvSpPr/>
          <p:nvPr/>
        </p:nvSpPr>
        <p:spPr>
          <a:xfrm>
            <a:off x="1066800" y="2341390"/>
            <a:ext cx="2057400" cy="381000"/>
          </a:xfrm>
          <a:prstGeom prst="roundRect">
            <a:avLst/>
          </a:prstGeom>
          <a:solidFill>
            <a:srgbClr val="BDB76B"/>
          </a:solidFill>
          <a:ln>
            <a:solidFill>
              <a:srgbClr val="BDB7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4"/>
            </a:pPr>
            <a:r>
              <a:rPr lang="en-US" sz="1400" b="1" dirty="0" err="1">
                <a:latin typeface="quire sans" panose="020B0502040400020003" pitchFamily="34" charset="0"/>
                <a:cs typeface="quire sans" panose="020B0502040400020003" pitchFamily="34" charset="0"/>
              </a:rPr>
              <a:t>Bidang</a:t>
            </a:r>
            <a:r>
              <a:rPr lang="en-US" sz="1400" b="1" dirty="0">
                <a:latin typeface="quire sans" panose="020B0502040400020003" pitchFamily="34" charset="0"/>
                <a:cs typeface="quire sans" panose="020B0502040400020003" pitchFamily="34" charset="0"/>
              </a:rPr>
              <a:t> Pendidikan</a:t>
            </a:r>
            <a:endParaRPr lang="en-ID" sz="1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084DA7DC-A888-4B4B-A3DF-82D7336F1977}"/>
              </a:ext>
            </a:extLst>
          </p:cNvPr>
          <p:cNvSpPr txBox="1"/>
          <p:nvPr/>
        </p:nvSpPr>
        <p:spPr>
          <a:xfrm>
            <a:off x="1447800" y="2726334"/>
            <a:ext cx="7239000" cy="954107"/>
          </a:xfrm>
          <a:prstGeom prst="rect">
            <a:avLst/>
          </a:prstGeom>
          <a:noFill/>
        </p:spPr>
        <p:txBody>
          <a:bodyPr wrap="square">
            <a:spAutoFit/>
          </a:bodyPr>
          <a:lstStyle/>
          <a:p>
            <a:pPr algn="just"/>
            <a:r>
              <a:rPr lang="en-ID" sz="1400" dirty="0">
                <a:solidFill>
                  <a:schemeClr val="tx1">
                    <a:lumMod val="85000"/>
                    <a:lumOff val="15000"/>
                  </a:schemeClr>
                </a:solidFill>
                <a:latin typeface="Quire Sans Light" panose="020B0302040400020003" pitchFamily="34" charset="0"/>
              </a:rPr>
              <a:t>Pendidikan yang </a:t>
            </a:r>
            <a:r>
              <a:rPr lang="en-ID" sz="1400" dirty="0" err="1">
                <a:solidFill>
                  <a:schemeClr val="tx1">
                    <a:lumMod val="85000"/>
                    <a:lumOff val="15000"/>
                  </a:schemeClr>
                </a:solidFill>
                <a:latin typeface="Quire Sans Light" panose="020B0302040400020003" pitchFamily="34" charset="0"/>
              </a:rPr>
              <a:t>adil</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berkualitas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menjadi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fokus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di </a:t>
            </a:r>
            <a:r>
              <a:rPr lang="en-ID" sz="1400" dirty="0" err="1">
                <a:solidFill>
                  <a:schemeClr val="tx1">
                    <a:lumMod val="85000"/>
                    <a:lumOff val="15000"/>
                  </a:schemeClr>
                </a:solidFill>
                <a:latin typeface="Quire Sans Light" panose="020B0302040400020003" pitchFamily="34" charset="0"/>
              </a:rPr>
              <a:t>bidang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ini</a:t>
            </a:r>
            <a:r>
              <a:rPr lang="en-ID" sz="1400" dirty="0">
                <a:solidFill>
                  <a:schemeClr val="tx1">
                    <a:lumMod val="85000"/>
                    <a:lumOff val="15000"/>
                  </a:schemeClr>
                </a:solidFill>
                <a:latin typeface="Quire Sans Light" panose="020B0302040400020003" pitchFamily="34" charset="0"/>
              </a:rPr>
              <a:t>. Pendidikan nonformal dan informal, </a:t>
            </a:r>
            <a:r>
              <a:rPr lang="en-ID" sz="1400" dirty="0" err="1">
                <a:solidFill>
                  <a:schemeClr val="tx1">
                    <a:lumMod val="85000"/>
                    <a:lumOff val="15000"/>
                  </a:schemeClr>
                </a:solidFill>
                <a:latin typeface="Quire Sans Light" panose="020B0302040400020003" pitchFamily="34" charset="0"/>
              </a:rPr>
              <a:t>seperti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pelatihan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keterampilan</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posyandu</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membantu</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mengembangkan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potensi</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keterampilan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memenuhi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kebutuhan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tenaga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kerja</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wirausaha</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38009045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01</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55626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Berbagai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896472"/>
            <a:ext cx="2133600" cy="381000"/>
          </a:xfrm>
          <a:prstGeom prst="roundRect">
            <a:avLst/>
          </a:prstGeom>
          <a:solidFill>
            <a:srgbClr val="BDB76B"/>
          </a:solidFill>
          <a:ln>
            <a:solidFill>
              <a:srgbClr val="BDB7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5"/>
            </a:pPr>
            <a:r>
              <a:rPr lang="en-US" sz="1400" b="1" dirty="0" err="1">
                <a:latin typeface="quire sans" panose="020B0502040400020003" pitchFamily="34" charset="0"/>
                <a:cs typeface="quire sans" panose="020B0502040400020003" pitchFamily="34" charset="0"/>
              </a:rPr>
              <a:t>Bidang</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Lingkungan</a:t>
            </a:r>
            <a:endParaRPr lang="en-ID" sz="1400" b="1" dirty="0">
              <a:latin typeface="quire sans" panose="020B0502040400020003" pitchFamily="34" charset="0"/>
              <a:cs typeface="quire sans" panose="020B0502040400020003" pitchFamily="34" charset="0"/>
            </a:endParaRPr>
          </a:p>
        </p:txBody>
      </p:sp>
      <p:sp>
        <p:nvSpPr>
          <p:cNvPr id="24" name="TextBox 23">
            <a:extLst>
              <a:ext uri="{FF2B5EF4-FFF2-40B4-BE49-F238E27FC236}">
                <a16:creationId xmlns:a16="http://schemas.microsoft.com/office/drawing/2014/main" id="{ED9C7747-CA87-36A2-3574-EDC7EA9A7E7F}"/>
              </a:ext>
            </a:extLst>
          </p:cNvPr>
          <p:cNvSpPr txBox="1"/>
          <p:nvPr/>
        </p:nvSpPr>
        <p:spPr>
          <a:xfrm>
            <a:off x="1447800" y="1281416"/>
            <a:ext cx="7239000" cy="738664"/>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lingkungan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bertujuan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meningkatkan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kesadaran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tentang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pentingnya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lingkungan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Contoh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upayanya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adalah</a:t>
            </a:r>
            <a:r>
              <a:rPr lang="en-ID" sz="1400" dirty="0">
                <a:solidFill>
                  <a:schemeClr val="tx1">
                    <a:lumMod val="85000"/>
                    <a:lumOff val="15000"/>
                  </a:schemeClr>
                </a:solidFill>
                <a:latin typeface="Quire Sans Light" panose="020B0302040400020003" pitchFamily="34" charset="0"/>
              </a:rPr>
              <a:t> bank </a:t>
            </a:r>
            <a:r>
              <a:rPr lang="en-ID" sz="1400" dirty="0" err="1">
                <a:solidFill>
                  <a:schemeClr val="tx1">
                    <a:lumMod val="85000"/>
                    <a:lumOff val="15000"/>
                  </a:schemeClr>
                </a:solidFill>
                <a:latin typeface="Quire Sans Light" panose="020B0302040400020003" pitchFamily="34" charset="0"/>
              </a:rPr>
              <a:t>sampah</a:t>
            </a:r>
            <a:r>
              <a:rPr lang="en-ID" sz="1400" dirty="0">
                <a:solidFill>
                  <a:schemeClr val="tx1">
                    <a:lumMod val="85000"/>
                    <a:lumOff val="15000"/>
                  </a:schemeClr>
                </a:solidFill>
                <a:latin typeface="Quire Sans Light" panose="020B0302040400020003" pitchFamily="34" charset="0"/>
              </a:rPr>
              <a:t>, yang </a:t>
            </a:r>
            <a:r>
              <a:rPr lang="en-ID" sz="1400" dirty="0" err="1">
                <a:solidFill>
                  <a:schemeClr val="tx1">
                    <a:lumMod val="85000"/>
                    <a:lumOff val="15000"/>
                  </a:schemeClr>
                </a:solidFill>
                <a:latin typeface="Quire Sans Light" panose="020B0302040400020003" pitchFamily="34" charset="0"/>
              </a:rPr>
              <a:t>mengedukasi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tentang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pengelolaan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sampah</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mengubah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sampah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menjadi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barang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bernilai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ekonomi</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33755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02</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80772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Partisipasi</a:t>
            </a:r>
            <a:r>
              <a:rPr lang="en-US" sz="2000" dirty="0">
                <a:solidFill>
                  <a:srgbClr val="556B2F"/>
                </a:solidFill>
                <a:latin typeface="Eras Bold ITC" panose="020B0907030504020204" pitchFamily="34" charset="0"/>
              </a:rPr>
              <a:t> Masyarakat </a:t>
            </a:r>
            <a:r>
              <a:rPr lang="en-US" sz="2000" dirty="0" err="1">
                <a:solidFill>
                  <a:srgbClr val="556B2F"/>
                </a:solidFill>
                <a:latin typeface="Eras Bold ITC" panose="020B0907030504020204" pitchFamily="34" charset="0"/>
              </a:rPr>
              <a:t>dalam</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2162344"/>
            <a:ext cx="7620000" cy="1933405"/>
          </a:xfrm>
          <a:prstGeom prst="roundRect">
            <a:avLst>
              <a:gd name="adj" fmla="val 8321"/>
            </a:avLst>
          </a:prstGeom>
          <a:solidFill>
            <a:srgbClr val="6B8E23"/>
          </a:solidFill>
          <a:ln>
            <a:solidFill>
              <a:srgbClr val="6B8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D" sz="1400" dirty="0" err="1">
                <a:latin typeface="Quire Sans Light" panose="020B0302040400020003" pitchFamily="34" charset="0"/>
                <a:cs typeface="quire sans" panose="020B0502040400020003" pitchFamily="34" charset="0"/>
              </a:rPr>
              <a:t>Moeljarto</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menyatakan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bahwa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penting</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karena</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Fokus</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utama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pembangunan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adalah</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meningkatkan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harga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diri</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martabat</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menyediakan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umpan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balik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tentang</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kebutuhan</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kondisi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daerah</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memperluas</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penerimaan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proyek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pembangunan</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menciptakan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lingkungan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kondusif</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bagi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pertumbuhan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manusia</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mencerminkan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hak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demokratis</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individu</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membangun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kemampuan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pengelolaan</a:t>
            </a:r>
            <a:r>
              <a:rPr lang="en-ID" sz="1400" dirty="0">
                <a:latin typeface="Quire Sans Light" panose="020B0302040400020003" pitchFamily="34" charset="0"/>
                <a:cs typeface="quire sans" panose="020B0502040400020003" pitchFamily="34" charset="0"/>
              </a:rPr>
              <a:t> program </a:t>
            </a:r>
            <a:r>
              <a:rPr lang="en-ID" sz="1400" dirty="0" err="1">
                <a:latin typeface="Quire Sans Light" panose="020B0302040400020003" pitchFamily="34" charset="0"/>
                <a:cs typeface="quire sans" panose="020B0502040400020003" pitchFamily="34" charset="0"/>
              </a:rPr>
              <a:t>pembangunan</a:t>
            </a:r>
            <a:r>
              <a:rPr lang="en-ID" sz="1400" dirty="0">
                <a:latin typeface="Quire Sans Light" panose="020B0302040400020003" pitchFamily="34" charset="0"/>
                <a:cs typeface="quire sans" panose="020B0502040400020003" pitchFamily="34" charset="0"/>
              </a:rPr>
              <a:t>.</a:t>
            </a:r>
          </a:p>
        </p:txBody>
      </p:sp>
      <p:sp>
        <p:nvSpPr>
          <p:cNvPr id="24" name="TextBox 23">
            <a:extLst>
              <a:ext uri="{FF2B5EF4-FFF2-40B4-BE49-F238E27FC236}">
                <a16:creationId xmlns:a16="http://schemas.microsoft.com/office/drawing/2014/main" id="{ED9C7747-CA87-36A2-3574-EDC7EA9A7E7F}"/>
              </a:ext>
            </a:extLst>
          </p:cNvPr>
          <p:cNvSpPr txBox="1"/>
          <p:nvPr/>
        </p:nvSpPr>
        <p:spPr>
          <a:xfrm>
            <a:off x="1066800" y="891699"/>
            <a:ext cx="7239000" cy="1169551"/>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adalah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elemen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kunci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dalam</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yang </a:t>
            </a:r>
            <a:r>
              <a:rPr lang="en-ID" sz="1400" dirty="0" err="1">
                <a:solidFill>
                  <a:schemeClr val="tx1">
                    <a:lumMod val="85000"/>
                    <a:lumOff val="15000"/>
                  </a:schemeClr>
                </a:solidFill>
                <a:latin typeface="Quire Sans Light" panose="020B0302040400020003" pitchFamily="34" charset="0"/>
              </a:rPr>
              <a:t>dilakukan</a:t>
            </a:r>
            <a:r>
              <a:rPr lang="en-ID" sz="1400" dirty="0">
                <a:solidFill>
                  <a:schemeClr val="tx1">
                    <a:lumMod val="85000"/>
                    <a:lumOff val="15000"/>
                  </a:schemeClr>
                </a:solidFill>
                <a:latin typeface="Quire Sans Light" panose="020B0302040400020003" pitchFamily="34" charset="0"/>
              </a:rPr>
              <a:t> oleh </a:t>
            </a:r>
            <a:r>
              <a:rPr lang="en-ID" sz="1400" dirty="0" err="1">
                <a:solidFill>
                  <a:schemeClr val="tx1">
                    <a:lumMod val="85000"/>
                    <a:lumOff val="15000"/>
                  </a:schemeClr>
                </a:solidFill>
                <a:latin typeface="Quire Sans Light" panose="020B0302040400020003" pitchFamily="34" charset="0"/>
              </a:rPr>
              <a:t>pemerintah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Menurut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Didien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Rostika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muncul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ketika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individu</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merasa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terhubung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dengan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komunitas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melalui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nilai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tradisi</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tanggung</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jawab</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bersama</a:t>
            </a:r>
            <a:r>
              <a:rPr lang="en-ID" sz="1400" dirty="0">
                <a:solidFill>
                  <a:schemeClr val="tx1">
                    <a:lumMod val="85000"/>
                    <a:lumOff val="15000"/>
                  </a:schemeClr>
                </a:solidFill>
                <a:latin typeface="Quire Sans Light" panose="020B0302040400020003" pitchFamily="34" charset="0"/>
              </a:rPr>
              <a:t>. Eugene Erickson </a:t>
            </a:r>
            <a:r>
              <a:rPr lang="en-ID" sz="1400" dirty="0" err="1">
                <a:solidFill>
                  <a:schemeClr val="tx1">
                    <a:lumMod val="85000"/>
                    <a:lumOff val="15000"/>
                  </a:schemeClr>
                </a:solidFill>
                <a:latin typeface="Quire Sans Light" panose="020B0302040400020003" pitchFamily="34" charset="0"/>
              </a:rPr>
              <a:t>membagi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menjadi</a:t>
            </a:r>
            <a:r>
              <a:rPr lang="en-ID" sz="1400" dirty="0">
                <a:solidFill>
                  <a:schemeClr val="tx1">
                    <a:lumMod val="85000"/>
                    <a:lumOff val="15000"/>
                  </a:schemeClr>
                </a:solidFill>
                <a:latin typeface="Quire Sans Light" panose="020B0302040400020003" pitchFamily="34" charset="0"/>
              </a:rPr>
              <a:t> dua </a:t>
            </a:r>
            <a:r>
              <a:rPr lang="en-ID" sz="1400" dirty="0" err="1">
                <a:solidFill>
                  <a:schemeClr val="tx1">
                    <a:lumMod val="85000"/>
                    <a:lumOff val="15000"/>
                  </a:schemeClr>
                </a:solidFill>
                <a:latin typeface="Quire Sans Light" panose="020B0302040400020003" pitchFamily="34" charset="0"/>
              </a:rPr>
              <a:t>sisi</a:t>
            </a:r>
            <a:r>
              <a:rPr lang="en-ID" sz="1400" dirty="0">
                <a:solidFill>
                  <a:schemeClr val="tx1">
                    <a:lumMod val="85000"/>
                    <a:lumOff val="15000"/>
                  </a:schemeClr>
                </a:solidFill>
                <a:latin typeface="Quire Sans Light" panose="020B0302040400020003" pitchFamily="34" charset="0"/>
              </a:rPr>
              <a:t>: internal (rasa </a:t>
            </a:r>
            <a:r>
              <a:rPr lang="en-ID" sz="1400" dirty="0" err="1">
                <a:solidFill>
                  <a:schemeClr val="tx1">
                    <a:lumMod val="85000"/>
                    <a:lumOff val="15000"/>
                  </a:schemeClr>
                </a:solidFill>
                <a:latin typeface="Quire Sans Light" panose="020B0302040400020003" pitchFamily="34" charset="0"/>
              </a:rPr>
              <a:t>memiliki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terhadap</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komunitas</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eksternal</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keterlibatan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dengan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komunitas</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luar</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4283945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347"/>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758B55-7591-A300-7D84-B9C23F406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0" t="-150" r="-580" b="150"/>
          <a:stretch/>
        </p:blipFill>
        <p:spPr bwMode="auto">
          <a:xfrm>
            <a:off x="-2533650" y="-15430"/>
            <a:ext cx="5524500" cy="5158930"/>
          </a:xfrm>
          <a:prstGeom prst="homePlate">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DFBFE1-A970-E59C-3567-F84B13BB4144}"/>
              </a:ext>
            </a:extLst>
          </p:cNvPr>
          <p:cNvSpPr txBox="1"/>
          <p:nvPr/>
        </p:nvSpPr>
        <p:spPr>
          <a:xfrm>
            <a:off x="2362200" y="354590"/>
            <a:ext cx="2895600" cy="1200329"/>
          </a:xfrm>
          <a:prstGeom prst="rect">
            <a:avLst/>
          </a:prstGeom>
          <a:noFill/>
        </p:spPr>
        <p:txBody>
          <a:bodyPr wrap="square" rtlCol="0">
            <a:spAutoFit/>
          </a:bodyPr>
          <a:lstStyle/>
          <a:p>
            <a:pPr algn="ctr"/>
            <a:r>
              <a:rPr lang="en-US" sz="3600" b="1" dirty="0">
                <a:solidFill>
                  <a:srgbClr val="8B4513"/>
                </a:solidFill>
                <a:latin typeface="Dm sans" pitchFamily="2" charset="0"/>
              </a:rPr>
              <a:t>Bab</a:t>
            </a:r>
          </a:p>
          <a:p>
            <a:pPr algn="ctr"/>
            <a:r>
              <a:rPr lang="en-US" sz="3600" b="1" dirty="0">
                <a:solidFill>
                  <a:srgbClr val="8B4513"/>
                </a:solidFill>
                <a:latin typeface="Dm sans" pitchFamily="2" charset="0"/>
              </a:rPr>
              <a:t>4</a:t>
            </a:r>
            <a:endParaRPr lang="en-ID" sz="3600" b="1" dirty="0">
              <a:solidFill>
                <a:srgbClr val="8B4513"/>
              </a:solidFill>
              <a:latin typeface="Dm sans" pitchFamily="2" charset="0"/>
            </a:endParaRPr>
          </a:p>
        </p:txBody>
      </p:sp>
      <p:sp>
        <p:nvSpPr>
          <p:cNvPr id="4" name="TextBox 3">
            <a:extLst>
              <a:ext uri="{FF2B5EF4-FFF2-40B4-BE49-F238E27FC236}">
                <a16:creationId xmlns:a16="http://schemas.microsoft.com/office/drawing/2014/main" id="{74A904AE-DC69-D5B3-790A-DBCF2F1968EF}"/>
              </a:ext>
            </a:extLst>
          </p:cNvPr>
          <p:cNvSpPr txBox="1"/>
          <p:nvPr/>
        </p:nvSpPr>
        <p:spPr>
          <a:xfrm>
            <a:off x="3121622" y="1909746"/>
            <a:ext cx="5753100" cy="2145587"/>
          </a:xfrm>
          <a:prstGeom prst="rect">
            <a:avLst/>
          </a:prstGeom>
          <a:noFill/>
        </p:spPr>
        <p:txBody>
          <a:bodyPr wrap="square" rtlCol="0">
            <a:spAutoFit/>
          </a:bodyPr>
          <a:lstStyle/>
          <a:p>
            <a:pPr algn="ctr"/>
            <a:r>
              <a:rPr lang="en-US" sz="1400" b="1" dirty="0" err="1">
                <a:solidFill>
                  <a:srgbClr val="FFD700"/>
                </a:solidFill>
                <a:latin typeface="Dm sans" pitchFamily="2" charset="0"/>
              </a:rPr>
              <a:t>Tujuan</a:t>
            </a:r>
            <a:r>
              <a:rPr lang="en-US" sz="1400" b="1" dirty="0">
                <a:solidFill>
                  <a:srgbClr val="FFD700"/>
                </a:solidFill>
                <a:latin typeface="Dm sans" pitchFamily="2" charset="0"/>
              </a:rPr>
              <a:t> </a:t>
            </a:r>
            <a:r>
              <a:rPr lang="en-US" sz="1400" b="1" dirty="0" err="1">
                <a:solidFill>
                  <a:srgbClr val="FFD700"/>
                </a:solidFill>
                <a:latin typeface="Dm sans" pitchFamily="2" charset="0"/>
              </a:rPr>
              <a:t>Pembelajaran</a:t>
            </a:r>
            <a:endParaRPr lang="en-ID" sz="1400" b="1" dirty="0">
              <a:solidFill>
                <a:srgbClr val="FFD700"/>
              </a:solidFill>
              <a:latin typeface="Dm sans" pitchFamily="2" charset="0"/>
            </a:endParaRPr>
          </a:p>
          <a:p>
            <a:pPr marL="342900" lvl="0" indent="-342900" algn="just">
              <a:lnSpc>
                <a:spcPct val="107000"/>
              </a:lnSpc>
              <a:buFont typeface="+mj-lt"/>
              <a:buAutoNum type="arabicPeriod"/>
            </a:pP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menguraikan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prinsip-prinsip</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dan strategi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pemberdayaan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masyarakat</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sesuai</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potensi</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komunitas</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lokal</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menyusun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pemberdayaan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masyarakat</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melalui</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perencanaan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dan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pengamatan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lingkungan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sekitar</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a:t>
            </a:r>
          </a:p>
          <a:p>
            <a:pPr marL="342900" lvl="0" indent="-342900" algn="just">
              <a:lnSpc>
                <a:spcPct val="107000"/>
              </a:lnSpc>
              <a:buFont typeface="+mj-lt"/>
              <a:buAutoNum type="arabicPeriod"/>
            </a:pP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melakukan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tahap-tahap</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evaluasi</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pemberdayaan</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secara</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sistematis</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 dan </a:t>
            </a:r>
            <a:r>
              <a:rPr lang="en-ID" sz="1400" kern="100" dirty="0" err="1">
                <a:solidFill>
                  <a:srgbClr val="FFD700"/>
                </a:solidFill>
                <a:effectLst/>
                <a:latin typeface="Dm sans" pitchFamily="2" charset="0"/>
                <a:ea typeface="Calibri" panose="020F0502020204030204" pitchFamily="34" charset="0"/>
                <a:cs typeface="Times New Roman" panose="02020603050405020304" pitchFamily="18" charset="0"/>
              </a:rPr>
              <a:t>kritis</a:t>
            </a:r>
            <a:r>
              <a:rPr lang="en-ID" sz="1400" kern="100" dirty="0">
                <a:solidFill>
                  <a:srgbClr val="FFD700"/>
                </a:solidFill>
                <a:effectLst/>
                <a:latin typeface="Dm sans" pitchFamily="2" charset="0"/>
                <a:ea typeface="Calibri" panose="020F0502020204030204" pitchFamily="34" charset="0"/>
                <a:cs typeface="Times New Roman" panose="02020603050405020304" pitchFamily="18"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3" name="TextBox 12">
            <a:extLst>
              <a:ext uri="{FF2B5EF4-FFF2-40B4-BE49-F238E27FC236}">
                <a16:creationId xmlns:a16="http://schemas.microsoft.com/office/drawing/2014/main" id="{8EACCFC2-0C7C-5D4A-BFA6-D32286D88AA8}"/>
              </a:ext>
            </a:extLst>
          </p:cNvPr>
          <p:cNvSpPr txBox="1"/>
          <p:nvPr/>
        </p:nvSpPr>
        <p:spPr>
          <a:xfrm>
            <a:off x="4572000" y="262256"/>
            <a:ext cx="4114800" cy="1384995"/>
          </a:xfrm>
          <a:prstGeom prst="rect">
            <a:avLst/>
          </a:prstGeom>
          <a:noFill/>
        </p:spPr>
        <p:txBody>
          <a:bodyPr wrap="square" rtlCol="0">
            <a:spAutoFit/>
          </a:bodyPr>
          <a:lstStyle/>
          <a:p>
            <a:r>
              <a:rPr lang="en-US" sz="2800" b="1" dirty="0">
                <a:solidFill>
                  <a:srgbClr val="FFD700"/>
                </a:solidFill>
                <a:latin typeface="Dm sans" pitchFamily="2" charset="0"/>
              </a:rPr>
              <a:t>PEMBERDAYAAN KOMUNITAS BERBASIS KEARIFAN LOKAL</a:t>
            </a:r>
            <a:endParaRPr lang="en-ID" sz="2800" b="1" dirty="0">
              <a:solidFill>
                <a:srgbClr val="FFD700"/>
              </a:solidFill>
              <a:latin typeface="Dm sans" pitchFamily="2" charset="0"/>
            </a:endParaRPr>
          </a:p>
        </p:txBody>
      </p:sp>
    </p:spTree>
    <p:extLst>
      <p:ext uri="{BB962C8B-B14F-4D97-AF65-F5344CB8AC3E}">
        <p14:creationId xmlns:p14="http://schemas.microsoft.com/office/powerpoint/2010/main" val="219377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02</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80772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Partisipasi</a:t>
            </a:r>
            <a:r>
              <a:rPr lang="en-US" sz="2000" dirty="0">
                <a:solidFill>
                  <a:srgbClr val="556B2F"/>
                </a:solidFill>
                <a:latin typeface="Eras Bold ITC" panose="020B0907030504020204" pitchFamily="34" charset="0"/>
              </a:rPr>
              <a:t> Masyarakat </a:t>
            </a:r>
            <a:r>
              <a:rPr lang="en-US" sz="2000" dirty="0" err="1">
                <a:solidFill>
                  <a:srgbClr val="556B2F"/>
                </a:solidFill>
                <a:latin typeface="Eras Bold ITC" panose="020B0907030504020204" pitchFamily="34" charset="0"/>
              </a:rPr>
              <a:t>dalam</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895351"/>
            <a:ext cx="7620000" cy="1523999"/>
          </a:xfrm>
          <a:prstGeom prst="roundRect">
            <a:avLst>
              <a:gd name="adj" fmla="val 8321"/>
            </a:avLst>
          </a:prstGeom>
          <a:solidFill>
            <a:srgbClr val="6B8E23"/>
          </a:solidFill>
          <a:ln>
            <a:solidFill>
              <a:srgbClr val="6B8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D" sz="1400" dirty="0" err="1">
                <a:latin typeface="Quire Sans Light" panose="020B0302040400020003" pitchFamily="34" charset="0"/>
                <a:cs typeface="quire sans" panose="020B0502040400020003" pitchFamily="34" charset="0"/>
              </a:rPr>
              <a:t>Dadang</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Juliantara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menambahkan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bahwa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partisipasi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melibatkan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perencanaan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pelaksanaan</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evaluasi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pembangunan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dengan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tujuan</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Memungkinkan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mengorganisasi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diri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secara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mandiri</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Menjadi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sarana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ekspresi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aspirasi</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perjuangan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kepentingan</a:t>
            </a:r>
            <a:r>
              <a:rPr lang="en-ID" sz="1400" dirty="0">
                <a:latin typeface="Quire Sans Light" panose="020B0302040400020003" pitchFamily="34" charset="0"/>
                <a:cs typeface="quire sans" panose="020B0502040400020003" pitchFamily="34" charset="0"/>
              </a:rPr>
              <a:t> rakyat.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Mengatasi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persoalan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dinamika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pembangunan</a:t>
            </a:r>
            <a:r>
              <a:rPr lang="en-ID" sz="1400" dirty="0">
                <a:latin typeface="Quire Sans Light" panose="020B0302040400020003" pitchFamily="34" charset="0"/>
                <a:cs typeface="quire sans" panose="020B0502040400020003" pitchFamily="34" charset="0"/>
              </a:rPr>
              <a:t>.</a:t>
            </a:r>
          </a:p>
          <a:p>
            <a:pPr marL="342900" indent="-342900" algn="just">
              <a:buFont typeface="+mj-lt"/>
              <a:buAutoNum type="alphaLcPeriod"/>
            </a:pPr>
            <a:r>
              <a:rPr lang="en-ID" sz="1400" dirty="0" err="1">
                <a:latin typeface="Quire Sans Light" panose="020B0302040400020003" pitchFamily="34" charset="0"/>
                <a:cs typeface="quire sans" panose="020B0502040400020003" pitchFamily="34" charset="0"/>
              </a:rPr>
              <a:t>Meningkatkan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kepercayaan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sosial</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politik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melalui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keterlibatan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a:t>
            </a:r>
          </a:p>
        </p:txBody>
      </p:sp>
      <p:sp>
        <p:nvSpPr>
          <p:cNvPr id="15" name="TextBox 14">
            <a:extLst>
              <a:ext uri="{FF2B5EF4-FFF2-40B4-BE49-F238E27FC236}">
                <a16:creationId xmlns:a16="http://schemas.microsoft.com/office/drawing/2014/main" id="{B5ADC71E-B732-7E6E-30A0-A2E5BC6C2948}"/>
              </a:ext>
            </a:extLst>
          </p:cNvPr>
          <p:cNvSpPr txBox="1"/>
          <p:nvPr/>
        </p:nvSpPr>
        <p:spPr>
          <a:xfrm>
            <a:off x="1066800" y="2524096"/>
            <a:ext cx="7620000" cy="523220"/>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sangat </a:t>
            </a:r>
            <a:r>
              <a:rPr lang="en-ID" sz="1400" dirty="0" err="1">
                <a:solidFill>
                  <a:schemeClr val="tx1">
                    <a:lumMod val="85000"/>
                    <a:lumOff val="15000"/>
                  </a:schemeClr>
                </a:solidFill>
                <a:latin typeface="Quire Sans Light" panose="020B0302040400020003" pitchFamily="34" charset="0"/>
              </a:rPr>
              <a:t>menentukan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keberhasilan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pemberdayaan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sehingga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diharapkan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ada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penuh</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dari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lokal</a:t>
            </a:r>
            <a:r>
              <a:rPr lang="en-ID" sz="1400" dirty="0">
                <a:solidFill>
                  <a:schemeClr val="tx1">
                    <a:lumMod val="85000"/>
                    <a:lumOff val="15000"/>
                  </a:schemeClr>
                </a:solidFill>
                <a:latin typeface="Quire Sans Light" panose="020B0302040400020003" pitchFamily="34" charset="0"/>
              </a:rPr>
              <a:t> agar </a:t>
            </a:r>
            <a:r>
              <a:rPr lang="en-ID" sz="1400" dirty="0" err="1">
                <a:solidFill>
                  <a:schemeClr val="tx1">
                    <a:lumMod val="85000"/>
                    <a:lumOff val="15000"/>
                  </a:schemeClr>
                </a:solidFill>
                <a:latin typeface="Quire Sans Light" panose="020B0302040400020003" pitchFamily="34" charset="0"/>
              </a:rPr>
              <a:t>mereka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menjadi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berdaya</a:t>
            </a:r>
            <a:r>
              <a:rPr lang="en-ID" sz="1400" dirty="0">
                <a:solidFill>
                  <a:schemeClr val="tx1">
                    <a:lumMod val="85000"/>
                    <a:lumOff val="15000"/>
                  </a:schemeClr>
                </a:solidFill>
                <a:latin typeface="Quire Sans Light" panose="020B0302040400020003" pitchFamily="34" charset="0"/>
              </a:rPr>
              <a:t> dan </a:t>
            </a:r>
            <a:r>
              <a:rPr lang="en-ID" sz="1400" dirty="0" err="1">
                <a:solidFill>
                  <a:schemeClr val="tx1">
                    <a:lumMod val="85000"/>
                    <a:lumOff val="15000"/>
                  </a:schemeClr>
                </a:solidFill>
                <a:latin typeface="Quire Sans Light" panose="020B0302040400020003" pitchFamily="34" charset="0"/>
              </a:rPr>
              <a:t>mandiri</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7297449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FBC8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4" name="Oval 3">
            <a:extLst>
              <a:ext uri="{FF2B5EF4-FFF2-40B4-BE49-F238E27FC236}">
                <a16:creationId xmlns:a16="http://schemas.microsoft.com/office/drawing/2014/main" id="{936A1207-C243-0F9A-4A13-C85A87970176}"/>
              </a:ext>
            </a:extLst>
          </p:cNvPr>
          <p:cNvSpPr/>
          <p:nvPr/>
        </p:nvSpPr>
        <p:spPr>
          <a:xfrm>
            <a:off x="304800" y="285750"/>
            <a:ext cx="609600" cy="609601"/>
          </a:xfrm>
          <a:prstGeom prst="ellipse">
            <a:avLst/>
          </a:prstGeom>
          <a:solidFill>
            <a:srgbClr val="CD853F"/>
          </a:solidFill>
          <a:ln>
            <a:solidFill>
              <a:srgbClr val="CD85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Eras Bold ITC" panose="020B0907030504020204" pitchFamily="34" charset="0"/>
            </a:endParaRPr>
          </a:p>
        </p:txBody>
      </p:sp>
      <p:sp>
        <p:nvSpPr>
          <p:cNvPr id="12" name="TextBox 11">
            <a:extLst>
              <a:ext uri="{FF2B5EF4-FFF2-40B4-BE49-F238E27FC236}">
                <a16:creationId xmlns:a16="http://schemas.microsoft.com/office/drawing/2014/main" id="{2CD18557-47B7-AAC0-BB36-8983C98CA841}"/>
              </a:ext>
            </a:extLst>
          </p:cNvPr>
          <p:cNvSpPr txBox="1"/>
          <p:nvPr/>
        </p:nvSpPr>
        <p:spPr>
          <a:xfrm>
            <a:off x="304800" y="359718"/>
            <a:ext cx="609600" cy="461665"/>
          </a:xfrm>
          <a:prstGeom prst="rect">
            <a:avLst/>
          </a:prstGeom>
          <a:noFill/>
        </p:spPr>
        <p:txBody>
          <a:bodyPr wrap="square" rtlCol="0">
            <a:spAutoFit/>
          </a:bodyPr>
          <a:lstStyle/>
          <a:p>
            <a:pPr algn="ctr"/>
            <a:r>
              <a:rPr lang="en-US" sz="2400" b="1" dirty="0">
                <a:solidFill>
                  <a:schemeClr val="bg1"/>
                </a:solidFill>
                <a:latin typeface="Eras Bold ITC" panose="020B0907030504020204" pitchFamily="34" charset="0"/>
              </a:rPr>
              <a:t>02</a:t>
            </a:r>
            <a:endParaRPr lang="en-ID" sz="2400" b="1" dirty="0">
              <a:solidFill>
                <a:schemeClr val="bg1"/>
              </a:solidFill>
              <a:latin typeface="Eras Bold ITC" panose="020B0907030504020204" pitchFamily="34" charset="0"/>
            </a:endParaRPr>
          </a:p>
        </p:txBody>
      </p:sp>
      <p:sp>
        <p:nvSpPr>
          <p:cNvPr id="13" name="TextBox 12">
            <a:extLst>
              <a:ext uri="{FF2B5EF4-FFF2-40B4-BE49-F238E27FC236}">
                <a16:creationId xmlns:a16="http://schemas.microsoft.com/office/drawing/2014/main" id="{63840325-E6CA-C695-D04C-4F40BC7FEE38}"/>
              </a:ext>
            </a:extLst>
          </p:cNvPr>
          <p:cNvSpPr txBox="1"/>
          <p:nvPr/>
        </p:nvSpPr>
        <p:spPr>
          <a:xfrm>
            <a:off x="1066800" y="390495"/>
            <a:ext cx="8077200" cy="400110"/>
          </a:xfrm>
          <a:prstGeom prst="rect">
            <a:avLst/>
          </a:prstGeom>
          <a:noFill/>
        </p:spPr>
        <p:txBody>
          <a:bodyPr wrap="square" rtlCol="0">
            <a:spAutoFit/>
          </a:bodyPr>
          <a:lstStyle/>
          <a:p>
            <a:r>
              <a:rPr lang="en-US" sz="2000" dirty="0" err="1">
                <a:solidFill>
                  <a:srgbClr val="556B2F"/>
                </a:solidFill>
                <a:latin typeface="Eras Bold ITC" panose="020B0907030504020204" pitchFamily="34" charset="0"/>
              </a:rPr>
              <a:t>Partisipasi</a:t>
            </a:r>
            <a:r>
              <a:rPr lang="en-US" sz="2000" dirty="0">
                <a:solidFill>
                  <a:srgbClr val="556B2F"/>
                </a:solidFill>
                <a:latin typeface="Eras Bold ITC" panose="020B0907030504020204" pitchFamily="34" charset="0"/>
              </a:rPr>
              <a:t> Masyarakat </a:t>
            </a:r>
            <a:r>
              <a:rPr lang="en-US" sz="2000" dirty="0" err="1">
                <a:solidFill>
                  <a:srgbClr val="556B2F"/>
                </a:solidFill>
                <a:latin typeface="Eras Bold ITC" panose="020B0907030504020204" pitchFamily="34" charset="0"/>
              </a:rPr>
              <a:t>dalam</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Aksi</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Pemberdayaan</a:t>
            </a:r>
            <a:r>
              <a:rPr lang="en-US" sz="2000" dirty="0">
                <a:solidFill>
                  <a:srgbClr val="556B2F"/>
                </a:solidFill>
                <a:latin typeface="Eras Bold ITC" panose="020B0907030504020204" pitchFamily="34" charset="0"/>
              </a:rPr>
              <a:t> </a:t>
            </a:r>
            <a:r>
              <a:rPr lang="en-US" sz="2000" dirty="0" err="1">
                <a:solidFill>
                  <a:srgbClr val="556B2F"/>
                </a:solidFill>
                <a:latin typeface="Eras Bold ITC" panose="020B0907030504020204" pitchFamily="34" charset="0"/>
              </a:rPr>
              <a:t>Komunitas</a:t>
            </a:r>
            <a:endParaRPr lang="en-ID" sz="2000" dirty="0">
              <a:solidFill>
                <a:srgbClr val="556B2F"/>
              </a:solidFill>
              <a:latin typeface="Eras Bold ITC" panose="020B0907030504020204" pitchFamily="34" charset="0"/>
            </a:endParaRPr>
          </a:p>
        </p:txBody>
      </p:sp>
      <p:sp>
        <p:nvSpPr>
          <p:cNvPr id="20" name="Rectangle: Rounded Corners 19">
            <a:extLst>
              <a:ext uri="{FF2B5EF4-FFF2-40B4-BE49-F238E27FC236}">
                <a16:creationId xmlns:a16="http://schemas.microsoft.com/office/drawing/2014/main" id="{313AA1FA-4B21-D91E-5198-B848F162D48A}"/>
              </a:ext>
            </a:extLst>
          </p:cNvPr>
          <p:cNvSpPr/>
          <p:nvPr/>
        </p:nvSpPr>
        <p:spPr>
          <a:xfrm>
            <a:off x="1066800" y="1309782"/>
            <a:ext cx="7620000" cy="2023968"/>
          </a:xfrm>
          <a:prstGeom prst="roundRect">
            <a:avLst>
              <a:gd name="adj" fmla="val 8321"/>
            </a:avLst>
          </a:prstGeom>
          <a:solidFill>
            <a:srgbClr val="6B8E23"/>
          </a:solidFill>
          <a:ln>
            <a:solidFill>
              <a:srgbClr val="6B8E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Partisipasi</a:t>
            </a:r>
            <a:r>
              <a:rPr lang="en-ID" sz="1400" b="1" dirty="0">
                <a:latin typeface="Quire Sans" panose="020B0502040400020003" pitchFamily="34" charset="0"/>
                <a:cs typeface="Quire Sans" panose="020B0502040400020003" pitchFamily="34" charset="0"/>
              </a:rPr>
              <a:t> pada </a:t>
            </a: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perencanaan</a:t>
            </a:r>
            <a:r>
              <a:rPr lang="en-ID" sz="1400" b="1" dirty="0">
                <a:latin typeface="Quire Sans" panose="020B0502040400020003" pitchFamily="34" charset="0"/>
                <a:cs typeface="Quire Sans" panose="020B0502040400020003" pitchFamily="34" charset="0"/>
              </a:rPr>
              <a:t> (</a:t>
            </a:r>
            <a:r>
              <a:rPr lang="en-ID" sz="1400" b="1" i="1" dirty="0">
                <a:latin typeface="Quire Sans" panose="020B0502040400020003" pitchFamily="34" charset="0"/>
                <a:cs typeface="Quire Sans" panose="020B0502040400020003" pitchFamily="34" charset="0"/>
              </a:rPr>
              <a:t>idea planning stage</a:t>
            </a:r>
            <a:r>
              <a:rPr lang="en-ID" sz="1400" b="1" dirty="0">
                <a:latin typeface="Quire Sans" panose="020B0502040400020003" pitchFamily="34" charset="0"/>
                <a:cs typeface="Quire Sans" panose="020B0502040400020003" pitchFamily="34" charset="0"/>
              </a:rPr>
              <a:t>)</a:t>
            </a:r>
          </a:p>
          <a:p>
            <a:pPr marL="355600" algn="just"/>
            <a:r>
              <a:rPr lang="en-ID" sz="1400" dirty="0">
                <a:latin typeface="Quire Sans Light" panose="020B0302040400020003" pitchFamily="34" charset="0"/>
                <a:cs typeface="quire sans" panose="020B0502040400020003" pitchFamily="34" charset="0"/>
              </a:rPr>
              <a:t>Masyarakat </a:t>
            </a:r>
            <a:r>
              <a:rPr lang="en-ID" sz="1400" dirty="0" err="1">
                <a:latin typeface="Quire Sans Light" panose="020B0302040400020003" pitchFamily="34" charset="0"/>
                <a:cs typeface="quire sans" panose="020B0502040400020003" pitchFamily="34" charset="0"/>
              </a:rPr>
              <a:t>memberikan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usulan</a:t>
            </a:r>
            <a:r>
              <a:rPr lang="en-ID" sz="1400" dirty="0">
                <a:latin typeface="Quire Sans Light" panose="020B0302040400020003" pitchFamily="34" charset="0"/>
                <a:cs typeface="quire sans" panose="020B0502040400020003" pitchFamily="34" charset="0"/>
              </a:rPr>
              <a:t>, saran, dan </a:t>
            </a:r>
            <a:r>
              <a:rPr lang="en-ID" sz="1400" dirty="0" err="1">
                <a:latin typeface="Quire Sans Light" panose="020B0302040400020003" pitchFamily="34" charset="0"/>
                <a:cs typeface="quire sans" panose="020B0502040400020003" pitchFamily="34" charset="0"/>
              </a:rPr>
              <a:t>kritik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pertemuan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perencanaan</a:t>
            </a:r>
            <a:r>
              <a:rPr lang="en-ID" sz="1400" dirty="0">
                <a:latin typeface="Quire Sans Light" panose="020B0302040400020003" pitchFamily="34" charset="0"/>
                <a:cs typeface="quire sans" panose="020B0502040400020003" pitchFamily="34" charset="0"/>
              </a:rPr>
              <a:t>.</a:t>
            </a:r>
          </a:p>
          <a:p>
            <a:pPr algn="just"/>
            <a:endParaRPr lang="en-ID" sz="1400" dirty="0">
              <a:latin typeface="Quire Sans Light" panose="020B0302040400020003" pitchFamily="34" charset="0"/>
              <a:cs typeface="quire sans" panose="020B0502040400020003" pitchFamily="34" charset="0"/>
            </a:endParaRPr>
          </a:p>
          <a:p>
            <a:pPr marL="342900" indent="-342900" algn="just">
              <a:buFont typeface="+mj-lt"/>
              <a:buAutoNum type="alphaLcPeriod" startAt="2"/>
            </a:pPr>
            <a:r>
              <a:rPr lang="en-ID" sz="1400" b="1" dirty="0" err="1">
                <a:latin typeface="Quire Sans" panose="020B0502040400020003" pitchFamily="34" charset="0"/>
                <a:cs typeface="Quire Sans" panose="020B0502040400020003" pitchFamily="34" charset="0"/>
              </a:rPr>
              <a:t>Partisipasi</a:t>
            </a:r>
            <a:r>
              <a:rPr lang="en-ID" sz="1400" b="1" dirty="0">
                <a:latin typeface="Quire Sans" panose="020B0502040400020003" pitchFamily="34" charset="0"/>
                <a:cs typeface="Quire Sans" panose="020B0502040400020003" pitchFamily="34" charset="0"/>
              </a:rPr>
              <a:t> pada </a:t>
            </a: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pelaksanaan</a:t>
            </a:r>
            <a:r>
              <a:rPr lang="en-ID" sz="1400" b="1" dirty="0">
                <a:latin typeface="Quire Sans" panose="020B0502040400020003" pitchFamily="34" charset="0"/>
                <a:cs typeface="Quire Sans" panose="020B0502040400020003" pitchFamily="34" charset="0"/>
              </a:rPr>
              <a:t> (</a:t>
            </a:r>
            <a:r>
              <a:rPr lang="en-ID" sz="1400" b="1" i="1" dirty="0">
                <a:latin typeface="Quire Sans" panose="020B0502040400020003" pitchFamily="34" charset="0"/>
                <a:cs typeface="Quire Sans" panose="020B0502040400020003" pitchFamily="34" charset="0"/>
              </a:rPr>
              <a:t>implementation stage</a:t>
            </a:r>
            <a:r>
              <a:rPr lang="en-ID" sz="1400" b="1" dirty="0">
                <a:latin typeface="Quire Sans" panose="020B0502040400020003" pitchFamily="34" charset="0"/>
                <a:cs typeface="Quire Sans" panose="020B0502040400020003" pitchFamily="34" charset="0"/>
              </a:rPr>
              <a:t>)</a:t>
            </a:r>
          </a:p>
          <a:p>
            <a:pPr marL="355600" algn="just"/>
            <a:r>
              <a:rPr lang="en-ID" sz="1400" dirty="0">
                <a:latin typeface="Quire Sans Light" panose="020B0302040400020003" pitchFamily="34" charset="0"/>
                <a:cs typeface="quire sans" panose="020B0502040400020003" pitchFamily="34" charset="0"/>
              </a:rPr>
              <a:t>Masyarakat </a:t>
            </a:r>
            <a:r>
              <a:rPr lang="en-ID" sz="1400" dirty="0" err="1">
                <a:latin typeface="Quire Sans Light" panose="020B0302040400020003" pitchFamily="34" charset="0"/>
                <a:cs typeface="quire sans" panose="020B0502040400020003" pitchFamily="34" charset="0"/>
              </a:rPr>
              <a:t>terlibat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pelaksanaan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proyek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dengan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menyumbang</a:t>
            </a:r>
            <a:r>
              <a:rPr lang="en-ID" sz="1400" dirty="0">
                <a:latin typeface="Quire Sans Light" panose="020B0302040400020003" pitchFamily="34" charset="0"/>
                <a:cs typeface="quire sans" panose="020B0502040400020003" pitchFamily="34" charset="0"/>
              </a:rPr>
              <a:t> ide, </a:t>
            </a:r>
            <a:r>
              <a:rPr lang="en-ID" sz="1400" dirty="0" err="1">
                <a:latin typeface="Quire Sans Light" panose="020B0302040400020003" pitchFamily="34" charset="0"/>
                <a:cs typeface="quire sans" panose="020B0502040400020003" pitchFamily="34" charset="0"/>
              </a:rPr>
              <a:t>tenaga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atau</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materi</a:t>
            </a:r>
            <a:r>
              <a:rPr lang="en-ID" sz="1400" dirty="0">
                <a:latin typeface="Quire Sans Light" panose="020B0302040400020003" pitchFamily="34" charset="0"/>
                <a:cs typeface="quire sans" panose="020B0502040400020003" pitchFamily="34" charset="0"/>
              </a:rPr>
              <a:t>.</a:t>
            </a:r>
          </a:p>
          <a:p>
            <a:pPr algn="just"/>
            <a:endParaRPr lang="en-ID" sz="1400" dirty="0">
              <a:latin typeface="Quire Sans Light" panose="020B0302040400020003" pitchFamily="34" charset="0"/>
              <a:cs typeface="quire sans" panose="020B0502040400020003" pitchFamily="34" charset="0"/>
            </a:endParaRPr>
          </a:p>
          <a:p>
            <a:pPr marL="342900" indent="-342900" algn="just">
              <a:buFont typeface="+mj-lt"/>
              <a:buAutoNum type="alphaLcPeriod" startAt="3"/>
            </a:pPr>
            <a:r>
              <a:rPr lang="en-ID" sz="1400" b="1" dirty="0" err="1">
                <a:latin typeface="Quire Sans" panose="020B0502040400020003" pitchFamily="34" charset="0"/>
                <a:cs typeface="Quire Sans" panose="020B0502040400020003" pitchFamily="34" charset="0"/>
              </a:rPr>
              <a:t>Partisipasi</a:t>
            </a:r>
            <a:r>
              <a:rPr lang="en-ID" sz="1400" b="1" dirty="0">
                <a:latin typeface="Quire Sans" panose="020B0502040400020003" pitchFamily="34" charset="0"/>
                <a:cs typeface="Quire Sans" panose="020B0502040400020003" pitchFamily="34" charset="0"/>
              </a:rPr>
              <a:t> pada </a:t>
            </a: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pemanfaatan</a:t>
            </a:r>
            <a:r>
              <a:rPr lang="en-ID" sz="1400" b="1" dirty="0">
                <a:latin typeface="Quire Sans" panose="020B0502040400020003" pitchFamily="34" charset="0"/>
                <a:cs typeface="Quire Sans" panose="020B0502040400020003" pitchFamily="34" charset="0"/>
              </a:rPr>
              <a:t> (</a:t>
            </a:r>
            <a:r>
              <a:rPr lang="en-ID" sz="1400" b="1" i="1" dirty="0">
                <a:latin typeface="Quire Sans" panose="020B0502040400020003" pitchFamily="34" charset="0"/>
                <a:cs typeface="Quire Sans" panose="020B0502040400020003" pitchFamily="34" charset="0"/>
              </a:rPr>
              <a:t>utilization stage</a:t>
            </a:r>
            <a:r>
              <a:rPr lang="en-ID" sz="1400" b="1" dirty="0">
                <a:latin typeface="Quire Sans" panose="020B0502040400020003" pitchFamily="34" charset="0"/>
                <a:cs typeface="Quire Sans" panose="020B0502040400020003" pitchFamily="34" charset="0"/>
              </a:rPr>
              <a:t>)</a:t>
            </a:r>
          </a:p>
          <a:p>
            <a:pPr marL="355600" algn="just"/>
            <a:r>
              <a:rPr lang="en-ID" sz="1400" dirty="0">
                <a:latin typeface="Quire Sans Light" panose="020B0302040400020003" pitchFamily="34" charset="0"/>
                <a:cs typeface="quire sans" panose="020B0502040400020003" pitchFamily="34" charset="0"/>
              </a:rPr>
              <a:t>Masyarakat </a:t>
            </a:r>
            <a:r>
              <a:rPr lang="en-ID" sz="1400" dirty="0" err="1">
                <a:latin typeface="Quire Sans Light" panose="020B0302040400020003" pitchFamily="34" charset="0"/>
                <a:cs typeface="quire sans" panose="020B0502040400020003" pitchFamily="34" charset="0"/>
              </a:rPr>
              <a:t>terlibat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dalam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pemanfaatan</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pemeliharaan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proyek</a:t>
            </a:r>
            <a:r>
              <a:rPr lang="en-ID" sz="1400" dirty="0">
                <a:latin typeface="Quire Sans Light" panose="020B0302040400020003" pitchFamily="34" charset="0"/>
                <a:cs typeface="quire sans" panose="020B0502040400020003" pitchFamily="34" charset="0"/>
              </a:rPr>
              <a:t> yang </a:t>
            </a:r>
            <a:r>
              <a:rPr lang="en-ID" sz="1400" dirty="0" err="1">
                <a:latin typeface="Quire Sans Light" panose="020B0302040400020003" pitchFamily="34" charset="0"/>
                <a:cs typeface="quire sans" panose="020B0502040400020003" pitchFamily="34" charset="0"/>
              </a:rPr>
              <a:t>telah</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selesai</a:t>
            </a:r>
            <a:r>
              <a:rPr lang="en-ID" sz="1400" dirty="0">
                <a:latin typeface="Quire Sans Light" panose="020B0302040400020003" pitchFamily="34" charset="0"/>
                <a:cs typeface="quire sans" panose="020B0502040400020003" pitchFamily="34" charset="0"/>
              </a:rPr>
              <a:t>.</a:t>
            </a:r>
          </a:p>
        </p:txBody>
      </p:sp>
      <p:sp>
        <p:nvSpPr>
          <p:cNvPr id="15" name="TextBox 14">
            <a:extLst>
              <a:ext uri="{FF2B5EF4-FFF2-40B4-BE49-F238E27FC236}">
                <a16:creationId xmlns:a16="http://schemas.microsoft.com/office/drawing/2014/main" id="{B5ADC71E-B732-7E6E-30A0-A2E5BC6C2948}"/>
              </a:ext>
            </a:extLst>
          </p:cNvPr>
          <p:cNvSpPr txBox="1"/>
          <p:nvPr/>
        </p:nvSpPr>
        <p:spPr>
          <a:xfrm>
            <a:off x="1066800" y="896305"/>
            <a:ext cx="7620000" cy="307777"/>
          </a:xfrm>
          <a:prstGeom prst="rect">
            <a:avLst/>
          </a:prstGeom>
          <a:noFill/>
        </p:spPr>
        <p:txBody>
          <a:bodyPr wrap="square">
            <a:spAutoFit/>
          </a:bodyPr>
          <a:lstStyle/>
          <a:p>
            <a:pPr algn="just"/>
            <a:r>
              <a:rPr lang="en-ID" sz="1400" dirty="0" err="1">
                <a:solidFill>
                  <a:schemeClr val="tx1">
                    <a:lumMod val="85000"/>
                    <a:lumOff val="15000"/>
                  </a:schemeClr>
                </a:solidFill>
                <a:latin typeface="Quire Sans Light" panose="020B0302040400020003" pitchFamily="34" charset="0"/>
              </a:rPr>
              <a:t>Menurut</a:t>
            </a:r>
            <a:r>
              <a:rPr lang="en-ID" sz="1400" dirty="0">
                <a:solidFill>
                  <a:schemeClr val="tx1">
                    <a:lumMod val="85000"/>
                    <a:lumOff val="15000"/>
                  </a:schemeClr>
                </a:solidFill>
                <a:latin typeface="Quire Sans Light" panose="020B0302040400020003" pitchFamily="34" charset="0"/>
              </a:rPr>
              <a:t> Ericson, </a:t>
            </a:r>
            <a:r>
              <a:rPr lang="en-ID" sz="1400" dirty="0" err="1">
                <a:solidFill>
                  <a:schemeClr val="tx1">
                    <a:lumMod val="85000"/>
                    <a:lumOff val="15000"/>
                  </a:schemeClr>
                </a:solidFill>
                <a:latin typeface="Quire Sans Light" panose="020B0302040400020003" pitchFamily="34" charset="0"/>
              </a:rPr>
              <a:t>bentuk</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partisipasi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masyarakat</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dalam</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pembangunan</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terdiri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dari</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tiga</a:t>
            </a:r>
            <a:r>
              <a:rPr lang="en-ID" sz="1400" dirty="0">
                <a:solidFill>
                  <a:schemeClr val="tx1">
                    <a:lumMod val="85000"/>
                    <a:lumOff val="15000"/>
                  </a:schemeClr>
                </a:solidFill>
                <a:latin typeface="Quire Sans Light" panose="020B0302040400020003" pitchFamily="34" charset="0"/>
              </a:rPr>
              <a:t> </a:t>
            </a:r>
            <a:r>
              <a:rPr lang="en-ID" sz="1400" dirty="0" err="1">
                <a:solidFill>
                  <a:schemeClr val="tx1">
                    <a:lumMod val="85000"/>
                    <a:lumOff val="15000"/>
                  </a:schemeClr>
                </a:solidFill>
                <a:latin typeface="Quire Sans Light" panose="020B0302040400020003" pitchFamily="34" charset="0"/>
              </a:rPr>
              <a:t>tahap</a:t>
            </a:r>
            <a:r>
              <a:rPr lang="en-ID" sz="1400" dirty="0">
                <a:solidFill>
                  <a:schemeClr val="tx1">
                    <a:lumMod val="85000"/>
                    <a:lumOff val="15000"/>
                  </a:schemeClr>
                </a:solidFill>
                <a:latin typeface="Quire Sans Light" panose="020B0302040400020003" pitchFamily="34" charset="0"/>
              </a:rPr>
              <a:t>:</a:t>
            </a:r>
          </a:p>
        </p:txBody>
      </p:sp>
    </p:spTree>
    <p:extLst>
      <p:ext uri="{BB962C8B-B14F-4D97-AF65-F5344CB8AC3E}">
        <p14:creationId xmlns:p14="http://schemas.microsoft.com/office/powerpoint/2010/main" val="2579578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C8F8F"/>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402454A-3101-B09C-D758-F579D2E7761D}"/>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23" t="5220" r="123" b="10406"/>
          <a:stretch/>
        </p:blipFill>
        <p:spPr bwMode="auto">
          <a:xfrm>
            <a:off x="-4482" y="0"/>
            <a:ext cx="9148482" cy="514602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3087392C-F833-11FA-31E0-DE264344FBD8}"/>
              </a:ext>
            </a:extLst>
          </p:cNvPr>
          <p:cNvSpPr txBox="1"/>
          <p:nvPr/>
        </p:nvSpPr>
        <p:spPr>
          <a:xfrm>
            <a:off x="723900" y="2033141"/>
            <a:ext cx="7734300" cy="1077218"/>
          </a:xfrm>
          <a:prstGeom prst="rect">
            <a:avLst/>
          </a:prstGeom>
          <a:noFill/>
        </p:spPr>
        <p:txBody>
          <a:bodyPr wrap="square" rtlCol="0">
            <a:spAutoFit/>
          </a:bodyPr>
          <a:lstStyle/>
          <a:p>
            <a:pPr marL="514350" indent="-514350">
              <a:buFont typeface="+mj-lt"/>
              <a:buAutoNum type="alphaUcPeriod" startAt="3"/>
            </a:pPr>
            <a:r>
              <a:rPr lang="en-US" sz="3200" b="1" dirty="0" err="1">
                <a:solidFill>
                  <a:srgbClr val="E3DAC9"/>
                </a:solidFill>
                <a:latin typeface="Cooper Black" panose="0208090404030B020404" pitchFamily="18" charset="0"/>
              </a:rPr>
              <a:t>Pelaksanaan</a:t>
            </a:r>
            <a:r>
              <a:rPr lang="en-US" sz="3200" b="1" dirty="0">
                <a:solidFill>
                  <a:srgbClr val="E3DAC9"/>
                </a:solidFill>
                <a:latin typeface="Cooper Black" panose="0208090404030B020404" pitchFamily="18" charset="0"/>
              </a:rPr>
              <a:t> </a:t>
            </a:r>
            <a:r>
              <a:rPr lang="en-US" sz="3200" b="1" dirty="0" err="1">
                <a:solidFill>
                  <a:srgbClr val="E3DAC9"/>
                </a:solidFill>
                <a:latin typeface="Cooper Black" panose="0208090404030B020404" pitchFamily="18" charset="0"/>
              </a:rPr>
              <a:t>Pemberdayaan</a:t>
            </a:r>
            <a:r>
              <a:rPr lang="en-US" sz="3200" b="1" dirty="0">
                <a:solidFill>
                  <a:srgbClr val="E3DAC9"/>
                </a:solidFill>
                <a:latin typeface="Cooper Black" panose="0208090404030B020404" pitchFamily="18" charset="0"/>
              </a:rPr>
              <a:t> </a:t>
            </a:r>
            <a:r>
              <a:rPr lang="en-US" sz="3200" b="1" dirty="0" err="1">
                <a:solidFill>
                  <a:srgbClr val="E3DAC9"/>
                </a:solidFill>
                <a:latin typeface="Cooper Black" panose="0208090404030B020404" pitchFamily="18" charset="0"/>
              </a:rPr>
              <a:t>Komunitas</a:t>
            </a:r>
            <a:r>
              <a:rPr lang="en-US" sz="3200" b="1" dirty="0">
                <a:solidFill>
                  <a:srgbClr val="E3DAC9"/>
                </a:solidFill>
                <a:latin typeface="Cooper Black" panose="0208090404030B020404" pitchFamily="18" charset="0"/>
              </a:rPr>
              <a:t> </a:t>
            </a:r>
            <a:r>
              <a:rPr lang="en-US" sz="3200" b="1" dirty="0" err="1">
                <a:solidFill>
                  <a:srgbClr val="E3DAC9"/>
                </a:solidFill>
                <a:latin typeface="Cooper Black" panose="0208090404030B020404" pitchFamily="18" charset="0"/>
              </a:rPr>
              <a:t>Lokal</a:t>
            </a:r>
            <a:endParaRPr lang="en-ID" sz="3200" b="1" dirty="0">
              <a:solidFill>
                <a:srgbClr val="E3DAC9"/>
              </a:solidFill>
              <a:latin typeface="Cooper Black" panose="0208090404030B020404" pitchFamily="18" charset="0"/>
            </a:endParaRPr>
          </a:p>
        </p:txBody>
      </p:sp>
    </p:spTree>
    <p:extLst>
      <p:ext uri="{BB962C8B-B14F-4D97-AF65-F5344CB8AC3E}">
        <p14:creationId xmlns:p14="http://schemas.microsoft.com/office/powerpoint/2010/main" val="3322395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5715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b="1" dirty="0">
                <a:latin typeface="Dm sans" pitchFamily="2" charset="0"/>
              </a:rPr>
              <a:t>Strategi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r>
              <a:rPr lang="en-US" sz="2000" b="1" dirty="0">
                <a:latin typeface="Dm sans" pitchFamily="2" charset="0"/>
              </a:rPr>
              <a:t> </a:t>
            </a:r>
            <a:r>
              <a:rPr lang="en-US" sz="2000" b="1" dirty="0" err="1">
                <a:latin typeface="Dm sans" pitchFamily="2" charset="0"/>
              </a:rPr>
              <a:t>Lokal</a:t>
            </a:r>
            <a:endParaRPr lang="en-ID" sz="2000" b="1" dirty="0">
              <a:latin typeface="Dm sans" pitchFamily="2" charset="0"/>
            </a:endParaRPr>
          </a:p>
        </p:txBody>
      </p:sp>
      <p:sp>
        <p:nvSpPr>
          <p:cNvPr id="14" name="TextBox 13">
            <a:extLst>
              <a:ext uri="{FF2B5EF4-FFF2-40B4-BE49-F238E27FC236}">
                <a16:creationId xmlns:a16="http://schemas.microsoft.com/office/drawing/2014/main" id="{84DC3FAF-2612-7892-AF90-C65374E9BDA3}"/>
              </a:ext>
            </a:extLst>
          </p:cNvPr>
          <p:cNvSpPr txBox="1"/>
          <p:nvPr/>
        </p:nvSpPr>
        <p:spPr>
          <a:xfrm>
            <a:off x="685800" y="971550"/>
            <a:ext cx="8077200" cy="1600438"/>
          </a:xfrm>
          <a:prstGeom prst="rect">
            <a:avLst/>
          </a:prstGeom>
          <a:noFill/>
        </p:spPr>
        <p:txBody>
          <a:bodyPr wrap="square">
            <a:spAutoFit/>
          </a:bodyPr>
          <a:lstStyle/>
          <a:p>
            <a:pPr algn="just"/>
            <a:r>
              <a:rPr lang="en-ID" sz="1400" dirty="0">
                <a:latin typeface="Quire Sans Light" panose="020B0302040400020003" pitchFamily="34" charset="0"/>
              </a:rPr>
              <a:t>Di era </a:t>
            </a:r>
            <a:r>
              <a:rPr lang="en-ID" sz="1400" dirty="0" err="1">
                <a:latin typeface="Quire Sans Light" panose="020B0302040400020003" pitchFamily="34" charset="0"/>
              </a:rPr>
              <a:t>globalisasi</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berbasis</a:t>
            </a:r>
            <a:r>
              <a:rPr lang="en-ID" sz="1400" dirty="0">
                <a:latin typeface="Quire Sans Light" panose="020B0302040400020003" pitchFamily="34" charset="0"/>
              </a:rPr>
              <a:t> </a:t>
            </a:r>
            <a:r>
              <a:rPr lang="en-ID" sz="1400" dirty="0" err="1">
                <a:latin typeface="Quire Sans Light" panose="020B0302040400020003" pitchFamily="34" charset="0"/>
              </a:rPr>
              <a:t>kearifan</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cara</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memperkuat</a:t>
            </a:r>
            <a:r>
              <a:rPr lang="en-ID" sz="1400" dirty="0">
                <a:latin typeface="Quire Sans Light" panose="020B0302040400020003" pitchFamily="34" charset="0"/>
              </a:rPr>
              <a:t> </a:t>
            </a:r>
            <a:r>
              <a:rPr lang="en-ID" sz="1400" dirty="0" err="1">
                <a:latin typeface="Quire Sans Light" panose="020B0302040400020003" pitchFamily="34" charset="0"/>
              </a:rPr>
              <a:t>nilai-nilai</a:t>
            </a:r>
            <a:r>
              <a:rPr lang="en-ID" sz="1400" dirty="0">
                <a:latin typeface="Quire Sans Light" panose="020B0302040400020003" pitchFamily="34" charset="0"/>
              </a:rPr>
              <a:t> </a:t>
            </a:r>
            <a:r>
              <a:rPr lang="en-ID" sz="1400" dirty="0" err="1">
                <a:latin typeface="Quire Sans Light" panose="020B0302040400020003" pitchFamily="34" charset="0"/>
              </a:rPr>
              <a:t>leluhur</a:t>
            </a:r>
            <a:r>
              <a:rPr lang="en-ID" sz="1400" dirty="0">
                <a:latin typeface="Quire Sans Light" panose="020B0302040400020003" pitchFamily="34" charset="0"/>
              </a:rPr>
              <a:t> yang </a:t>
            </a:r>
            <a:r>
              <a:rPr lang="en-ID" sz="1400" dirty="0" err="1">
                <a:latin typeface="Quire Sans Light" panose="020B0302040400020003" pitchFamily="34" charset="0"/>
              </a:rPr>
              <a:t>ada</a:t>
            </a:r>
            <a:r>
              <a:rPr lang="en-ID" sz="1400" dirty="0">
                <a:latin typeface="Quire Sans Light" panose="020B0302040400020003" pitchFamily="34" charset="0"/>
              </a:rPr>
              <a:t> di </a:t>
            </a:r>
            <a:r>
              <a:rPr lang="en-ID" sz="1400" dirty="0" err="1">
                <a:latin typeface="Quire Sans Light" panose="020B0302040400020003" pitchFamily="34" charset="0"/>
              </a:rPr>
              <a:t>masyarakat</a:t>
            </a:r>
            <a:r>
              <a:rPr lang="en-ID" sz="1400" dirty="0">
                <a:latin typeface="Quire Sans Light" panose="020B0302040400020003" pitchFamily="34" charset="0"/>
              </a:rPr>
              <a:t>. Upaya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perlu</a:t>
            </a:r>
            <a:r>
              <a:rPr lang="en-ID" sz="1400" dirty="0">
                <a:latin typeface="Quire Sans Light" panose="020B0302040400020003" pitchFamily="34" charset="0"/>
              </a:rPr>
              <a:t> </a:t>
            </a:r>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memilah</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yang </a:t>
            </a:r>
            <a:r>
              <a:rPr lang="en-ID" sz="1400" dirty="0" err="1">
                <a:latin typeface="Quire Sans Light" panose="020B0302040400020003" pitchFamily="34" charset="0"/>
              </a:rPr>
              <a:t>perlu</a:t>
            </a:r>
            <a:r>
              <a:rPr lang="en-ID" sz="1400" dirty="0">
                <a:latin typeface="Quire Sans Light" panose="020B0302040400020003" pitchFamily="34" charset="0"/>
              </a:rPr>
              <a:t> </a:t>
            </a:r>
            <a:r>
              <a:rPr lang="en-ID" sz="1400" dirty="0" err="1">
                <a:latin typeface="Quire Sans Light" panose="020B0302040400020003" pitchFamily="34" charset="0"/>
              </a:rPr>
              <a:t>dipertahankan</a:t>
            </a:r>
            <a:r>
              <a:rPr lang="en-ID" sz="1400" dirty="0">
                <a:latin typeface="Quire Sans Light" panose="020B0302040400020003" pitchFamily="34" charset="0"/>
              </a:rPr>
              <a:t> dan </a:t>
            </a:r>
            <a:r>
              <a:rPr lang="en-ID" sz="1400" dirty="0" err="1">
                <a:latin typeface="Quire Sans Light" panose="020B0302040400020003" pitchFamily="34" charset="0"/>
              </a:rPr>
              <a:t>menyaring</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asing</a:t>
            </a:r>
            <a:r>
              <a:rPr lang="en-ID" sz="1400" dirty="0">
                <a:latin typeface="Quire Sans Light" panose="020B0302040400020003" pitchFamily="34" charset="0"/>
              </a:rPr>
              <a:t> yang </a:t>
            </a:r>
            <a:r>
              <a:rPr lang="en-ID" sz="1400" dirty="0" err="1">
                <a:latin typeface="Quire Sans Light" panose="020B0302040400020003" pitchFamily="34" charset="0"/>
              </a:rPr>
              <a:t>masuk</a:t>
            </a:r>
            <a:r>
              <a:rPr lang="en-ID" sz="1400" dirty="0">
                <a:latin typeface="Quire Sans Light" panose="020B0302040400020003" pitchFamily="34" charset="0"/>
              </a:rPr>
              <a:t>.</a:t>
            </a:r>
          </a:p>
          <a:p>
            <a:pPr algn="just"/>
            <a:endParaRPr lang="en-ID" sz="1400" dirty="0">
              <a:latin typeface="Quire Sans Light" panose="020B0302040400020003" pitchFamily="34" charset="0"/>
            </a:endParaRPr>
          </a:p>
          <a:p>
            <a:pPr algn="just"/>
            <a:r>
              <a:rPr lang="en-ID" sz="1400" dirty="0" err="1">
                <a:latin typeface="Quire Sans Light" panose="020B0302040400020003" pitchFamily="34" charset="0"/>
              </a:rPr>
              <a:t>Pendekatan</a:t>
            </a:r>
            <a:r>
              <a:rPr lang="en-ID" sz="1400" dirty="0">
                <a:latin typeface="Quire Sans Light" panose="020B0302040400020003" pitchFamily="34" charset="0"/>
              </a:rPr>
              <a:t> per </a:t>
            </a:r>
            <a:r>
              <a:rPr lang="en-ID" sz="1400" dirty="0" err="1">
                <a:latin typeface="Quire Sans Light" panose="020B0302040400020003" pitchFamily="34" charset="0"/>
              </a:rPr>
              <a:t>kasus</a:t>
            </a:r>
            <a:r>
              <a:rPr lang="en-ID" sz="1400" dirty="0">
                <a:latin typeface="Quire Sans Light" panose="020B0302040400020003" pitchFamily="34" charset="0"/>
              </a:rPr>
              <a:t> </a:t>
            </a:r>
            <a:r>
              <a:rPr lang="en-ID" sz="1400" dirty="0" err="1">
                <a:latin typeface="Quire Sans Light" panose="020B0302040400020003" pitchFamily="34" charset="0"/>
              </a:rPr>
              <a:t>diperlukan</a:t>
            </a:r>
            <a:r>
              <a:rPr lang="en-ID" sz="1400" dirty="0">
                <a:latin typeface="Quire Sans Light" panose="020B0302040400020003" pitchFamily="34" charset="0"/>
              </a:rPr>
              <a:t> </a:t>
            </a:r>
            <a:r>
              <a:rPr lang="en-ID" sz="1400" dirty="0" err="1">
                <a:latin typeface="Quire Sans Light" panose="020B0302040400020003" pitchFamily="34" charset="0"/>
              </a:rPr>
              <a:t>karena</a:t>
            </a:r>
            <a:r>
              <a:rPr lang="en-ID" sz="1400" dirty="0">
                <a:latin typeface="Quire Sans Light" panose="020B0302040400020003" pitchFamily="34" charset="0"/>
              </a:rPr>
              <a:t> </a:t>
            </a:r>
            <a:r>
              <a:rPr lang="en-ID" sz="1400" dirty="0" err="1">
                <a:latin typeface="Quire Sans Light" panose="020B0302040400020003" pitchFamily="34" charset="0"/>
              </a:rPr>
              <a:t>setiap</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masalah</a:t>
            </a:r>
            <a:r>
              <a:rPr lang="en-ID" sz="1400" dirty="0">
                <a:latin typeface="Quire Sans Light" panose="020B0302040400020003" pitchFamily="34" charset="0"/>
              </a:rPr>
              <a:t> yang </a:t>
            </a:r>
            <a:r>
              <a:rPr lang="en-ID" sz="1400" dirty="0" err="1">
                <a:latin typeface="Quire Sans Light" panose="020B0302040400020003" pitchFamily="34" charset="0"/>
              </a:rPr>
              <a:t>mungkin</a:t>
            </a:r>
            <a:r>
              <a:rPr lang="en-ID" sz="1400" dirty="0">
                <a:latin typeface="Quire Sans Light" panose="020B0302040400020003" pitchFamily="34" charset="0"/>
              </a:rPr>
              <a:t> </a:t>
            </a:r>
            <a:r>
              <a:rPr lang="en-ID" sz="1400" dirty="0" err="1">
                <a:latin typeface="Quire Sans Light" panose="020B0302040400020003" pitchFamily="34" charset="0"/>
              </a:rPr>
              <a:t>sama</a:t>
            </a:r>
            <a:r>
              <a:rPr lang="en-ID" sz="1400" dirty="0">
                <a:latin typeface="Quire Sans Light" panose="020B0302040400020003" pitchFamily="34" charset="0"/>
              </a:rPr>
              <a:t> </a:t>
            </a:r>
            <a:r>
              <a:rPr lang="en-ID" sz="1400" dirty="0" err="1">
                <a:latin typeface="Quire Sans Light" panose="020B0302040400020003" pitchFamily="34" charset="0"/>
              </a:rPr>
              <a:t>tetapi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akar</a:t>
            </a:r>
            <a:r>
              <a:rPr lang="en-ID" sz="1400" dirty="0">
                <a:latin typeface="Quire Sans Light" panose="020B0302040400020003" pitchFamily="34" charset="0"/>
              </a:rPr>
              <a:t> </a:t>
            </a:r>
            <a:r>
              <a:rPr lang="en-ID" sz="1400" dirty="0" err="1">
                <a:latin typeface="Quire Sans Light" panose="020B0302040400020003" pitchFamily="34" charset="0"/>
              </a:rPr>
              <a:t>permasalahan</a:t>
            </a:r>
            <a:r>
              <a:rPr lang="en-ID" sz="1400" dirty="0">
                <a:latin typeface="Quire Sans Light" panose="020B0302040400020003" pitchFamily="34" charset="0"/>
              </a:rPr>
              <a:t> yang </a:t>
            </a:r>
            <a:r>
              <a:rPr lang="en-ID" sz="1400" dirty="0" err="1">
                <a:latin typeface="Quire Sans Light" panose="020B0302040400020003" pitchFamily="34" charset="0"/>
              </a:rPr>
              <a:t>berbeda</a:t>
            </a:r>
            <a:r>
              <a:rPr lang="en-ID" sz="1400" dirty="0">
                <a:latin typeface="Quire Sans Light" panose="020B0302040400020003" pitchFamily="34" charset="0"/>
              </a:rPr>
              <a:t>. Strategi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bertujuan</a:t>
            </a:r>
            <a:r>
              <a:rPr lang="en-ID" sz="1400" dirty="0">
                <a:latin typeface="Quire Sans Light" panose="020B0302040400020003" pitchFamily="34" charset="0"/>
              </a:rPr>
              <a:t> </a:t>
            </a:r>
            <a:r>
              <a:rPr lang="en-ID" sz="1400" dirty="0" err="1">
                <a:latin typeface="Quire Sans Light" panose="020B0302040400020003" pitchFamily="34" charset="0"/>
              </a:rPr>
              <a:t>menggali</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mewujudkan</a:t>
            </a:r>
            <a:r>
              <a:rPr lang="en-ID" sz="1400" dirty="0">
                <a:latin typeface="Quire Sans Light" panose="020B0302040400020003" pitchFamily="34" charset="0"/>
              </a:rPr>
              <a:t> </a:t>
            </a:r>
            <a:r>
              <a:rPr lang="en-ID" sz="1400" dirty="0" err="1">
                <a:latin typeface="Quire Sans Light" panose="020B0302040400020003" pitchFamily="34" charset="0"/>
              </a:rPr>
              <a:t>harapan</a:t>
            </a:r>
            <a:r>
              <a:rPr lang="en-ID" sz="1400" dirty="0">
                <a:latin typeface="Quire Sans Light" panose="020B0302040400020003" pitchFamily="34" charset="0"/>
              </a:rPr>
              <a:t> </a:t>
            </a:r>
            <a:r>
              <a:rPr lang="en-ID" sz="1400" dirty="0" err="1">
                <a:latin typeface="Quire Sans Light" panose="020B0302040400020003" pitchFamily="34" charset="0"/>
              </a:rPr>
              <a:t>mereka</a:t>
            </a:r>
            <a:r>
              <a:rPr lang="en-ID" sz="1400" dirty="0">
                <a:latin typeface="Quire Sans Light" panose="020B0302040400020003" pitchFamily="34" charset="0"/>
              </a:rPr>
              <a:t>, </a:t>
            </a:r>
            <a:r>
              <a:rPr lang="en-ID" sz="1400" dirty="0" err="1">
                <a:latin typeface="Quire Sans Light" panose="020B0302040400020003" pitchFamily="34" charset="0"/>
              </a:rPr>
              <a:t>mengubah</a:t>
            </a:r>
            <a:r>
              <a:rPr lang="en-ID" sz="1400" dirty="0">
                <a:latin typeface="Quire Sans Light" panose="020B0302040400020003" pitchFamily="34" charset="0"/>
              </a:rPr>
              <a:t> </a:t>
            </a:r>
            <a:r>
              <a:rPr lang="en-ID" sz="1400" dirty="0" err="1">
                <a:latin typeface="Quire Sans Light" panose="020B0302040400020003" pitchFamily="34" charset="0"/>
              </a:rPr>
              <a:t>peran</a:t>
            </a:r>
            <a:r>
              <a:rPr lang="en-ID" sz="1400" dirty="0">
                <a:latin typeface="Quire Sans Light" panose="020B0302040400020003" pitchFamily="34" charset="0"/>
              </a:rPr>
              <a:t> </a:t>
            </a:r>
            <a:r>
              <a:rPr lang="en-ID" sz="1400" dirty="0" err="1">
                <a:latin typeface="Quire Sans Light" panose="020B0302040400020003" pitchFamily="34" charset="0"/>
              </a:rPr>
              <a:t>individu</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objek</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subjek</a:t>
            </a:r>
            <a:r>
              <a:rPr lang="en-ID" sz="1400" dirty="0">
                <a:latin typeface="Quire Sans Light" panose="020B0302040400020003" pitchFamily="34" charset="0"/>
              </a:rPr>
              <a:t>.</a:t>
            </a:r>
          </a:p>
        </p:txBody>
      </p:sp>
    </p:spTree>
    <p:extLst>
      <p:ext uri="{BB962C8B-B14F-4D97-AF65-F5344CB8AC3E}">
        <p14:creationId xmlns:p14="http://schemas.microsoft.com/office/powerpoint/2010/main" val="20519199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5715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b="1" dirty="0">
                <a:latin typeface="Dm sans" pitchFamily="2" charset="0"/>
              </a:rPr>
              <a:t>Strategi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r>
              <a:rPr lang="en-US" sz="2000" b="1" dirty="0">
                <a:latin typeface="Dm sans" pitchFamily="2" charset="0"/>
              </a:rPr>
              <a:t> </a:t>
            </a:r>
            <a:r>
              <a:rPr lang="en-US" sz="2000" b="1" dirty="0" err="1">
                <a:latin typeface="Dm sans" pitchFamily="2" charset="0"/>
              </a:rPr>
              <a:t>Lokal</a:t>
            </a:r>
            <a:endParaRPr lang="en-ID" sz="2000" b="1" dirty="0">
              <a:latin typeface="Dm sans" pitchFamily="2" charset="0"/>
            </a:endParaRPr>
          </a:p>
        </p:txBody>
      </p:sp>
      <p:sp>
        <p:nvSpPr>
          <p:cNvPr id="15" name="Rectangle: Rounded Corners 14">
            <a:extLst>
              <a:ext uri="{FF2B5EF4-FFF2-40B4-BE49-F238E27FC236}">
                <a16:creationId xmlns:a16="http://schemas.microsoft.com/office/drawing/2014/main" id="{9B7F2795-91D4-B9F1-F51D-4D93FABD100D}"/>
              </a:ext>
            </a:extLst>
          </p:cNvPr>
          <p:cNvSpPr/>
          <p:nvPr/>
        </p:nvSpPr>
        <p:spPr>
          <a:xfrm>
            <a:off x="685800" y="1095670"/>
            <a:ext cx="5105400" cy="457200"/>
          </a:xfrm>
          <a:prstGeom prst="roundRect">
            <a:avLst/>
          </a:prstGeom>
          <a:solidFill>
            <a:srgbClr val="BC8F8F"/>
          </a:solidFill>
          <a:ln>
            <a:solidFill>
              <a:srgbClr val="BC8F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D" sz="1400" b="1" dirty="0">
                <a:latin typeface="quire sans" panose="020B0502040400020003" pitchFamily="34" charset="0"/>
                <a:cs typeface="quire sans" panose="020B0502040400020003" pitchFamily="34" charset="0"/>
              </a:rPr>
              <a:t>Strategi </a:t>
            </a:r>
            <a:r>
              <a:rPr lang="en-ID" sz="1400" b="1" dirty="0" err="1">
                <a:latin typeface="quire sans" panose="020B0502040400020003" pitchFamily="34" charset="0"/>
                <a:cs typeface="quire sans" panose="020B0502040400020003" pitchFamily="34" charset="0"/>
              </a:rPr>
              <a:t>Pemberdayaan</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Komunitas</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menurut</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Sunyoto</a:t>
            </a:r>
            <a:r>
              <a:rPr lang="en-ID" sz="1400" b="1" dirty="0">
                <a:latin typeface="quire sans" panose="020B0502040400020003" pitchFamily="34" charset="0"/>
                <a:cs typeface="quire sans" panose="020B0502040400020003" pitchFamily="34" charset="0"/>
              </a:rPr>
              <a:t> Usman:</a:t>
            </a:r>
          </a:p>
        </p:txBody>
      </p:sp>
      <p:sp>
        <p:nvSpPr>
          <p:cNvPr id="16" name="TextBox 15">
            <a:extLst>
              <a:ext uri="{FF2B5EF4-FFF2-40B4-BE49-F238E27FC236}">
                <a16:creationId xmlns:a16="http://schemas.microsoft.com/office/drawing/2014/main" id="{6D89D2B1-88ED-3F13-5112-496F0795ACD2}"/>
              </a:ext>
            </a:extLst>
          </p:cNvPr>
          <p:cNvSpPr txBox="1"/>
          <p:nvPr/>
        </p:nvSpPr>
        <p:spPr>
          <a:xfrm>
            <a:off x="685800" y="1581150"/>
            <a:ext cx="8077200" cy="1815882"/>
          </a:xfrm>
          <a:prstGeom prst="rect">
            <a:avLst/>
          </a:prstGeom>
          <a:noFill/>
        </p:spPr>
        <p:txBody>
          <a:bodyPr wrap="square">
            <a:spAutoFit/>
          </a:bodyPr>
          <a:lstStyle/>
          <a:p>
            <a:pPr marL="342900" indent="-342900" algn="just">
              <a:buFont typeface="+mj-lt"/>
              <a:buAutoNum type="alphaLcPeriod"/>
            </a:pPr>
            <a:r>
              <a:rPr lang="en-ID" sz="1400" b="1" dirty="0">
                <a:latin typeface="quire sans" panose="020B0502040400020003" pitchFamily="34" charset="0"/>
                <a:cs typeface="quire sans" panose="020B0502040400020003" pitchFamily="34" charset="0"/>
              </a:rPr>
              <a:t>Enabling (</a:t>
            </a:r>
            <a:r>
              <a:rPr lang="en-ID" sz="1400" b="1" dirty="0" err="1">
                <a:latin typeface="quire sans" panose="020B0502040400020003" pitchFamily="34" charset="0"/>
                <a:cs typeface="quire sans" panose="020B0502040400020003" pitchFamily="34" charset="0"/>
              </a:rPr>
              <a:t>Penciptaan</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Iklim</a:t>
            </a:r>
            <a:r>
              <a:rPr lang="en-ID" sz="1400" b="1" dirty="0">
                <a:latin typeface="quire sans" panose="020B0502040400020003" pitchFamily="34" charset="0"/>
                <a:cs typeface="quire sans" panose="020B0502040400020003" pitchFamily="34" charset="0"/>
              </a:rPr>
              <a:t>)</a:t>
            </a:r>
            <a:r>
              <a:rPr lang="en-ID" sz="1400" dirty="0">
                <a:latin typeface="Quire Sans Light" panose="020B0302040400020003" pitchFamily="34" charset="0"/>
              </a:rPr>
              <a:t>: </a:t>
            </a:r>
            <a:r>
              <a:rPr lang="en-ID" sz="1400" dirty="0" err="1">
                <a:latin typeface="Quire Sans Light" panose="020B0302040400020003" pitchFamily="34" charset="0"/>
              </a:rPr>
              <a:t>Menciptakan</a:t>
            </a:r>
            <a:r>
              <a:rPr lang="en-ID" sz="1400" dirty="0">
                <a:latin typeface="Quire Sans Light" panose="020B0302040400020003" pitchFamily="34" charset="0"/>
              </a:rPr>
              <a:t> </a:t>
            </a:r>
            <a:r>
              <a:rPr lang="en-ID" sz="1400" dirty="0" err="1">
                <a:latin typeface="Quire Sans Light" panose="020B0302040400020003" pitchFamily="34" charset="0"/>
              </a:rPr>
              <a:t>suasana</a:t>
            </a:r>
            <a:r>
              <a:rPr lang="en-ID" sz="1400" dirty="0">
                <a:latin typeface="Quire Sans Light" panose="020B0302040400020003" pitchFamily="34" charset="0"/>
              </a:rPr>
              <a:t> yang </a:t>
            </a:r>
            <a:r>
              <a:rPr lang="en-ID" sz="1400" dirty="0" err="1">
                <a:latin typeface="Quire Sans Light" panose="020B0302040400020003" pitchFamily="34" charset="0"/>
              </a:rPr>
              <a:t>memungkinkan</a:t>
            </a:r>
            <a:r>
              <a:rPr lang="en-ID" sz="1400" dirty="0">
                <a:latin typeface="Quire Sans Light" panose="020B0302040400020003" pitchFamily="34" charset="0"/>
              </a:rPr>
              <a:t> </a:t>
            </a:r>
            <a:r>
              <a:rPr lang="en-ID" sz="1400" dirty="0" err="1">
                <a:latin typeface="Quire Sans Light" panose="020B0302040400020003" pitchFamily="34" charset="0"/>
              </a:rPr>
              <a:t>potensi</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berkembang</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a:latin typeface="quire sans" panose="020B0502040400020003" pitchFamily="34" charset="0"/>
                <a:cs typeface="quire sans" panose="020B0502040400020003" pitchFamily="34" charset="0"/>
              </a:rPr>
              <a:t>Empowering (</a:t>
            </a:r>
            <a:r>
              <a:rPr lang="en-ID" sz="1400" b="1" dirty="0" err="1">
                <a:latin typeface="quire sans" panose="020B0502040400020003" pitchFamily="34" charset="0"/>
                <a:cs typeface="quire sans" panose="020B0502040400020003" pitchFamily="34" charset="0"/>
              </a:rPr>
              <a:t>Penguatan</a:t>
            </a:r>
            <a:r>
              <a:rPr lang="en-ID" sz="1400" b="1" dirty="0">
                <a:latin typeface="quire sans" panose="020B0502040400020003" pitchFamily="34" charset="0"/>
                <a:cs typeface="quire sans" panose="020B0502040400020003" pitchFamily="34" charset="0"/>
              </a:rPr>
              <a:t>)</a:t>
            </a:r>
            <a:r>
              <a:rPr lang="en-ID" sz="1400" dirty="0">
                <a:latin typeface="Quire Sans Light" panose="020B0302040400020003" pitchFamily="34" charset="0"/>
              </a:rPr>
              <a:t>: </a:t>
            </a:r>
            <a:r>
              <a:rPr lang="en-ID" sz="1400" dirty="0" err="1">
                <a:latin typeface="Quire Sans Light" panose="020B0302040400020003" pitchFamily="34" charset="0"/>
              </a:rPr>
              <a:t>Memberikan</a:t>
            </a:r>
            <a:r>
              <a:rPr lang="en-ID" sz="1400" dirty="0">
                <a:latin typeface="Quire Sans Light" panose="020B0302040400020003" pitchFamily="34" charset="0"/>
              </a:rPr>
              <a:t> </a:t>
            </a:r>
            <a:r>
              <a:rPr lang="en-ID" sz="1400" dirty="0" err="1">
                <a:latin typeface="Quire Sans Light" panose="020B0302040400020003" pitchFamily="34" charset="0"/>
              </a:rPr>
              <a:t>pendidikan</a:t>
            </a:r>
            <a:r>
              <a:rPr lang="en-ID" sz="1400" dirty="0">
                <a:latin typeface="Quire Sans Light" panose="020B0302040400020003" pitchFamily="34" charset="0"/>
              </a:rPr>
              <a:t>, </a:t>
            </a:r>
            <a:r>
              <a:rPr lang="en-ID" sz="1400" dirty="0" err="1">
                <a:latin typeface="Quire Sans Light" panose="020B0302040400020003" pitchFamily="34" charset="0"/>
              </a:rPr>
              <a:t>kesehatan</a:t>
            </a:r>
            <a:r>
              <a:rPr lang="en-ID" sz="1400" dirty="0">
                <a:latin typeface="Quire Sans Light" panose="020B0302040400020003" pitchFamily="34" charset="0"/>
              </a:rPr>
              <a:t>, dan </a:t>
            </a:r>
            <a:r>
              <a:rPr lang="en-ID" sz="1400" dirty="0" err="1">
                <a:latin typeface="Quire Sans Light" panose="020B0302040400020003" pitchFamily="34" charset="0"/>
              </a:rPr>
              <a:t>sumber</a:t>
            </a:r>
            <a:r>
              <a:rPr lang="en-ID" sz="1400" dirty="0">
                <a:latin typeface="Quire Sans Light" panose="020B0302040400020003" pitchFamily="34" charset="0"/>
              </a:rPr>
              <a:t> </a:t>
            </a:r>
            <a:r>
              <a:rPr lang="en-ID" sz="1400" dirty="0" err="1">
                <a:latin typeface="Quire Sans Light" panose="020B0302040400020003" pitchFamily="34" charset="0"/>
              </a:rPr>
              <a:t>kemajuan</a:t>
            </a:r>
            <a:r>
              <a:rPr lang="en-ID" sz="1400" dirty="0">
                <a:latin typeface="Quire Sans Light" panose="020B0302040400020003" pitchFamily="34" charset="0"/>
              </a:rPr>
              <a:t> </a:t>
            </a:r>
            <a:r>
              <a:rPr lang="en-ID" sz="1400" dirty="0" err="1">
                <a:latin typeface="Quire Sans Light" panose="020B0302040400020003" pitchFamily="34" charset="0"/>
              </a:rPr>
              <a:t>ekonomi</a:t>
            </a:r>
            <a:r>
              <a:rPr lang="en-ID" sz="1400" dirty="0">
                <a:latin typeface="Quire Sans Light" panose="020B0302040400020003" pitchFamily="34" charset="0"/>
              </a:rPr>
              <a:t> </a:t>
            </a:r>
            <a:r>
              <a:rPr lang="en-ID" sz="1400" dirty="0" err="1">
                <a:latin typeface="Quire Sans Light" panose="020B0302040400020003" pitchFamily="34" charset="0"/>
              </a:rPr>
              <a:t>seperti</a:t>
            </a:r>
            <a:r>
              <a:rPr lang="en-ID" sz="1400" dirty="0">
                <a:latin typeface="Quire Sans Light" panose="020B0302040400020003" pitchFamily="34" charset="0"/>
              </a:rPr>
              <a:t> modal dan </a:t>
            </a:r>
            <a:r>
              <a:rPr lang="en-ID" sz="1400" dirty="0" err="1">
                <a:latin typeface="Quire Sans Light" panose="020B0302040400020003" pitchFamily="34" charset="0"/>
              </a:rPr>
              <a:t>teknologi</a:t>
            </a:r>
            <a:r>
              <a:rPr lang="en-ID" sz="1400" dirty="0">
                <a:latin typeface="Quire Sans Light" panose="020B0302040400020003" pitchFamily="34" charset="0"/>
              </a:rPr>
              <a:t>. </a:t>
            </a:r>
            <a:r>
              <a:rPr lang="en-ID" sz="1400" dirty="0" err="1">
                <a:latin typeface="Quire Sans Light" panose="020B0302040400020003" pitchFamily="34" charset="0"/>
              </a:rPr>
              <a:t>Penguatan</a:t>
            </a:r>
            <a:r>
              <a:rPr lang="en-ID" sz="1400" dirty="0">
                <a:latin typeface="Quire Sans Light" panose="020B0302040400020003" pitchFamily="34" charset="0"/>
              </a:rPr>
              <a:t> </a:t>
            </a:r>
            <a:r>
              <a:rPr lang="en-ID" sz="1400" dirty="0" err="1">
                <a:latin typeface="Quire Sans Light" panose="020B0302040400020003" pitchFamily="34" charset="0"/>
              </a:rPr>
              <a:t>individu</a:t>
            </a:r>
            <a:r>
              <a:rPr lang="en-ID" sz="1400" dirty="0">
                <a:latin typeface="Quire Sans Light" panose="020B0302040400020003" pitchFamily="34" charset="0"/>
              </a:rPr>
              <a:t> dan </a:t>
            </a:r>
            <a:r>
              <a:rPr lang="en-ID" sz="1400" dirty="0" err="1">
                <a:latin typeface="Quire Sans Light" panose="020B0302040400020003" pitchFamily="34" charset="0"/>
              </a:rPr>
              <a:t>institusi</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partisipasi</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a:latin typeface="quire sans" panose="020B0502040400020003" pitchFamily="34" charset="0"/>
                <a:cs typeface="quire sans" panose="020B0502040400020003" pitchFamily="34" charset="0"/>
              </a:rPr>
              <a:t>Protection (</a:t>
            </a:r>
            <a:r>
              <a:rPr lang="en-ID" sz="1400" b="1" dirty="0" err="1">
                <a:latin typeface="quire sans" panose="020B0502040400020003" pitchFamily="34" charset="0"/>
                <a:cs typeface="quire sans" panose="020B0502040400020003" pitchFamily="34" charset="0"/>
              </a:rPr>
              <a:t>Perlindungan</a:t>
            </a:r>
            <a:r>
              <a:rPr lang="en-ID" sz="1400" b="1" dirty="0">
                <a:latin typeface="quire sans" panose="020B0502040400020003" pitchFamily="34" charset="0"/>
                <a:cs typeface="quire sans" panose="020B0502040400020003" pitchFamily="34" charset="0"/>
              </a:rPr>
              <a:t>)</a:t>
            </a:r>
            <a:r>
              <a:rPr lang="en-ID" sz="1400" dirty="0">
                <a:latin typeface="Quire Sans Light" panose="020B0302040400020003" pitchFamily="34" charset="0"/>
              </a:rPr>
              <a:t>: </a:t>
            </a:r>
            <a:r>
              <a:rPr lang="en-ID" sz="1400" dirty="0" err="1">
                <a:latin typeface="Quire Sans Light" panose="020B0302040400020003" pitchFamily="34" charset="0"/>
              </a:rPr>
              <a:t>Melindungi</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eksploitasi</a:t>
            </a:r>
            <a:r>
              <a:rPr lang="en-ID" sz="1400" dirty="0">
                <a:latin typeface="Quire Sans Light" panose="020B0302040400020003" pitchFamily="34" charset="0"/>
              </a:rPr>
              <a:t> dan </a:t>
            </a:r>
            <a:r>
              <a:rPr lang="en-ID" sz="1400" dirty="0" err="1">
                <a:latin typeface="Quire Sans Light" panose="020B0302040400020003" pitchFamily="34" charset="0"/>
              </a:rPr>
              <a:t>persaingan</a:t>
            </a:r>
            <a:r>
              <a:rPr lang="en-ID" sz="1400" dirty="0">
                <a:latin typeface="Quire Sans Light" panose="020B0302040400020003" pitchFamily="34" charset="0"/>
              </a:rPr>
              <a:t>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seimbang</a:t>
            </a:r>
            <a:r>
              <a:rPr lang="en-ID" sz="1400" dirty="0">
                <a:latin typeface="Quire Sans Light" panose="020B0302040400020003" pitchFamily="34" charset="0"/>
              </a:rPr>
              <a:t> </a:t>
            </a:r>
            <a:r>
              <a:rPr lang="en-ID" sz="1400" dirty="0" err="1">
                <a:latin typeface="Quire Sans Light" panose="020B0302040400020003" pitchFamily="34" charset="0"/>
              </a:rPr>
              <a:t>tanpa</a:t>
            </a:r>
            <a:r>
              <a:rPr lang="en-ID" sz="1400" dirty="0">
                <a:latin typeface="Quire Sans Light" panose="020B0302040400020003" pitchFamily="34" charset="0"/>
              </a:rPr>
              <a:t> </a:t>
            </a:r>
            <a:r>
              <a:rPr lang="en-ID" sz="1400" dirty="0" err="1">
                <a:latin typeface="Quire Sans Light" panose="020B0302040400020003" pitchFamily="34" charset="0"/>
              </a:rPr>
              <a:t>mengisolasi</a:t>
            </a:r>
            <a:r>
              <a:rPr lang="en-ID" sz="1400" dirty="0">
                <a:latin typeface="Quire Sans Light" panose="020B0302040400020003" pitchFamily="34" charset="0"/>
              </a:rPr>
              <a:t> </a:t>
            </a:r>
            <a:r>
              <a:rPr lang="en-ID" sz="1400" dirty="0" err="1">
                <a:latin typeface="Quire Sans Light" panose="020B0302040400020003" pitchFamily="34" charset="0"/>
              </a:rPr>
              <a:t>mereka</a:t>
            </a:r>
            <a:r>
              <a:rPr lang="en-ID" sz="1400" dirty="0">
                <a:latin typeface="Quire Sans Light" panose="020B0302040400020003" pitchFamily="34" charset="0"/>
              </a:rPr>
              <a:t>.</a:t>
            </a:r>
          </a:p>
        </p:txBody>
      </p:sp>
    </p:spTree>
    <p:extLst>
      <p:ext uri="{BB962C8B-B14F-4D97-AF65-F5344CB8AC3E}">
        <p14:creationId xmlns:p14="http://schemas.microsoft.com/office/powerpoint/2010/main" val="31105259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5715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b="1" dirty="0">
                <a:latin typeface="Dm sans" pitchFamily="2" charset="0"/>
              </a:rPr>
              <a:t>Strategi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r>
              <a:rPr lang="en-US" sz="2000" b="1" dirty="0">
                <a:latin typeface="Dm sans" pitchFamily="2" charset="0"/>
              </a:rPr>
              <a:t> </a:t>
            </a:r>
            <a:r>
              <a:rPr lang="en-US" sz="2000" b="1" dirty="0" err="1">
                <a:latin typeface="Dm sans" pitchFamily="2" charset="0"/>
              </a:rPr>
              <a:t>Lokal</a:t>
            </a:r>
            <a:endParaRPr lang="en-ID" sz="2000" b="1" dirty="0">
              <a:latin typeface="Dm sans" pitchFamily="2" charset="0"/>
            </a:endParaRPr>
          </a:p>
        </p:txBody>
      </p:sp>
      <p:sp>
        <p:nvSpPr>
          <p:cNvPr id="15" name="Rectangle: Rounded Corners 14">
            <a:extLst>
              <a:ext uri="{FF2B5EF4-FFF2-40B4-BE49-F238E27FC236}">
                <a16:creationId xmlns:a16="http://schemas.microsoft.com/office/drawing/2014/main" id="{9B7F2795-91D4-B9F1-F51D-4D93FABD100D}"/>
              </a:ext>
            </a:extLst>
          </p:cNvPr>
          <p:cNvSpPr/>
          <p:nvPr/>
        </p:nvSpPr>
        <p:spPr>
          <a:xfrm>
            <a:off x="685800" y="1095670"/>
            <a:ext cx="8001000" cy="457200"/>
          </a:xfrm>
          <a:prstGeom prst="roundRect">
            <a:avLst/>
          </a:prstGeom>
          <a:solidFill>
            <a:srgbClr val="BC8F8F"/>
          </a:solidFill>
          <a:ln>
            <a:solidFill>
              <a:srgbClr val="BC8F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D" sz="1400" b="1" dirty="0" err="1">
                <a:latin typeface="quire sans" panose="020B0502040400020003" pitchFamily="34" charset="0"/>
                <a:cs typeface="quire sans" panose="020B0502040400020003" pitchFamily="34" charset="0"/>
              </a:rPr>
              <a:t>Sementara</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itu</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menurut</a:t>
            </a:r>
            <a:r>
              <a:rPr lang="en-ID" sz="1400" b="1" dirty="0">
                <a:latin typeface="quire sans" panose="020B0502040400020003" pitchFamily="34" charset="0"/>
                <a:cs typeface="quire sans" panose="020B0502040400020003" pitchFamily="34" charset="0"/>
              </a:rPr>
              <a:t> Edi Suharto, </a:t>
            </a:r>
            <a:r>
              <a:rPr lang="en-ID" sz="1400" b="1" dirty="0" err="1">
                <a:latin typeface="quire sans" panose="020B0502040400020003" pitchFamily="34" charset="0"/>
                <a:cs typeface="quire sans" panose="020B0502040400020003" pitchFamily="34" charset="0"/>
              </a:rPr>
              <a:t>pemberdayaan</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komunitas</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dapat</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dilakukan</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dengan</a:t>
            </a:r>
            <a:r>
              <a:rPr lang="en-ID" sz="1400" b="1" dirty="0">
                <a:latin typeface="quire sans" panose="020B0502040400020003" pitchFamily="34" charset="0"/>
                <a:cs typeface="quire sans" panose="020B0502040400020003" pitchFamily="34" charset="0"/>
              </a:rPr>
              <a:t> lima strategi yang </a:t>
            </a:r>
            <a:r>
              <a:rPr lang="en-ID" sz="1400" b="1" dirty="0" err="1">
                <a:latin typeface="quire sans" panose="020B0502040400020003" pitchFamily="34" charset="0"/>
                <a:cs typeface="quire sans" panose="020B0502040400020003" pitchFamily="34" charset="0"/>
              </a:rPr>
              <a:t>biasanya</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disebut</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dengan</a:t>
            </a:r>
            <a:r>
              <a:rPr lang="en-ID" sz="1400" b="1" dirty="0">
                <a:latin typeface="quire sans" panose="020B0502040400020003" pitchFamily="34" charset="0"/>
                <a:cs typeface="quire sans" panose="020B0502040400020003" pitchFamily="34" charset="0"/>
              </a:rPr>
              <a:t> 5P, </a:t>
            </a:r>
            <a:r>
              <a:rPr lang="en-ID" sz="1400" b="1" dirty="0" err="1">
                <a:latin typeface="quire sans" panose="020B0502040400020003" pitchFamily="34" charset="0"/>
                <a:cs typeface="quire sans" panose="020B0502040400020003" pitchFamily="34" charset="0"/>
              </a:rPr>
              <a:t>yaitu</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sebagai</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berikut</a:t>
            </a:r>
            <a:r>
              <a:rPr lang="en-ID" sz="1400" b="1" dirty="0">
                <a:latin typeface="quire sans" panose="020B0502040400020003" pitchFamily="34" charset="0"/>
                <a:cs typeface="quire sans" panose="020B0502040400020003" pitchFamily="34" charset="0"/>
              </a:rPr>
              <a:t> (Suharto, 2004).</a:t>
            </a:r>
          </a:p>
        </p:txBody>
      </p:sp>
      <p:sp>
        <p:nvSpPr>
          <p:cNvPr id="16" name="TextBox 15">
            <a:extLst>
              <a:ext uri="{FF2B5EF4-FFF2-40B4-BE49-F238E27FC236}">
                <a16:creationId xmlns:a16="http://schemas.microsoft.com/office/drawing/2014/main" id="{6D89D2B1-88ED-3F13-5112-496F0795ACD2}"/>
              </a:ext>
            </a:extLst>
          </p:cNvPr>
          <p:cNvSpPr txBox="1"/>
          <p:nvPr/>
        </p:nvSpPr>
        <p:spPr>
          <a:xfrm>
            <a:off x="685800" y="1581150"/>
            <a:ext cx="8077200" cy="2893100"/>
          </a:xfrm>
          <a:prstGeom prst="rect">
            <a:avLst/>
          </a:prstGeom>
          <a:noFill/>
        </p:spPr>
        <p:txBody>
          <a:bodyPr wrap="square">
            <a:spAutoFit/>
          </a:bodyPr>
          <a:lstStyle/>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Pemungkinan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Menciptakan</a:t>
            </a:r>
            <a:r>
              <a:rPr lang="en-ID" sz="1400" dirty="0">
                <a:latin typeface="Quire Sans Light" panose="020B0302040400020003" pitchFamily="34" charset="0"/>
              </a:rPr>
              <a:t> </a:t>
            </a:r>
            <a:r>
              <a:rPr lang="en-ID" sz="1400" dirty="0" err="1">
                <a:latin typeface="Quire Sans Light" panose="020B0302040400020003" pitchFamily="34" charset="0"/>
              </a:rPr>
              <a:t>iklim</a:t>
            </a:r>
            <a:r>
              <a:rPr lang="en-ID" sz="1400" dirty="0">
                <a:latin typeface="Quire Sans Light" panose="020B0302040400020003" pitchFamily="34" charset="0"/>
              </a:rPr>
              <a:t> yang </a:t>
            </a:r>
            <a:r>
              <a:rPr lang="en-ID" sz="1400" dirty="0" err="1">
                <a:latin typeface="Quire Sans Light" panose="020B0302040400020003" pitchFamily="34" charset="0"/>
              </a:rPr>
              <a:t>memungkinkan</a:t>
            </a:r>
            <a:r>
              <a:rPr lang="en-ID" sz="1400" dirty="0">
                <a:latin typeface="Quire Sans Light" panose="020B0302040400020003" pitchFamily="34" charset="0"/>
              </a:rPr>
              <a:t> </a:t>
            </a:r>
            <a:r>
              <a:rPr lang="en-ID" sz="1400" dirty="0" err="1">
                <a:latin typeface="Quire Sans Light" panose="020B0302040400020003" pitchFamily="34" charset="0"/>
              </a:rPr>
              <a:t>potensi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berkembang</a:t>
            </a:r>
            <a:r>
              <a:rPr lang="en-ID" sz="1400" dirty="0">
                <a:latin typeface="Quire Sans Light" panose="020B0302040400020003" pitchFamily="34" charset="0"/>
              </a:rPr>
              <a:t> optimal.</a:t>
            </a:r>
          </a:p>
          <a:p>
            <a:pPr marL="342900" indent="-342900" algn="just">
              <a:buFont typeface="+mj-lt"/>
              <a:buAutoNum type="alphaLcPeriod" startAt="2"/>
            </a:pPr>
            <a:r>
              <a:rPr lang="en-ID" sz="1400" b="1" dirty="0" err="1">
                <a:latin typeface="quire sans" panose="020B0502040400020003" pitchFamily="34" charset="0"/>
                <a:cs typeface="quire sans" panose="020B0502040400020003" pitchFamily="34" charset="0"/>
              </a:rPr>
              <a:t>Penguatan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Memperkuat</a:t>
            </a:r>
            <a:r>
              <a:rPr lang="en-ID" sz="1400" dirty="0">
                <a:latin typeface="Quire Sans Light" panose="020B0302040400020003" pitchFamily="34" charset="0"/>
              </a:rPr>
              <a:t> </a:t>
            </a:r>
            <a:r>
              <a:rPr lang="en-ID" sz="1400" dirty="0" err="1">
                <a:latin typeface="Quire Sans Light" panose="020B0302040400020003" pitchFamily="34" charset="0"/>
              </a:rPr>
              <a:t>pengetahuan</a:t>
            </a:r>
            <a:r>
              <a:rPr lang="en-ID" sz="1400" dirty="0">
                <a:latin typeface="Quire Sans Light" panose="020B0302040400020003" pitchFamily="34" charset="0"/>
              </a:rPr>
              <a:t> dan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memecahkan</a:t>
            </a:r>
            <a:r>
              <a:rPr lang="en-ID" sz="1400" dirty="0">
                <a:latin typeface="Quire Sans Light" panose="020B0302040400020003" pitchFamily="34" charset="0"/>
              </a:rPr>
              <a:t> </a:t>
            </a:r>
            <a:r>
              <a:rPr lang="en-ID" sz="1400" dirty="0" err="1">
                <a:latin typeface="Quire Sans Light" panose="020B0302040400020003" pitchFamily="34" charset="0"/>
              </a:rPr>
              <a:t>masalah</a:t>
            </a:r>
            <a:r>
              <a:rPr lang="en-ID" sz="1400" dirty="0">
                <a:latin typeface="Quire Sans Light" panose="020B0302040400020003" pitchFamily="34" charset="0"/>
              </a:rPr>
              <a:t> dan </a:t>
            </a:r>
            <a:r>
              <a:rPr lang="en-ID" sz="1400" dirty="0" err="1">
                <a:latin typeface="Quire Sans Light" panose="020B0302040400020003" pitchFamily="34" charset="0"/>
              </a:rPr>
              <a:t>memenuhi</a:t>
            </a:r>
            <a:r>
              <a:rPr lang="en-ID" sz="1400" dirty="0">
                <a:latin typeface="Quire Sans Light" panose="020B0302040400020003" pitchFamily="34" charset="0"/>
              </a:rPr>
              <a:t> </a:t>
            </a:r>
            <a:r>
              <a:rPr lang="en-ID" sz="1400" dirty="0" err="1">
                <a:latin typeface="Quire Sans Light" panose="020B0302040400020003" pitchFamily="34" charset="0"/>
              </a:rPr>
              <a:t>kebutuhan</a:t>
            </a:r>
            <a:r>
              <a:rPr lang="en-ID" sz="1400" dirty="0">
                <a:latin typeface="Quire Sans Light" panose="020B0302040400020003" pitchFamily="34" charset="0"/>
              </a:rPr>
              <a:t>.</a:t>
            </a:r>
          </a:p>
          <a:p>
            <a:pPr marL="342900" indent="-342900" algn="just">
              <a:buFont typeface="+mj-lt"/>
              <a:buAutoNum type="alphaLcPeriod" startAt="3"/>
            </a:pPr>
            <a:r>
              <a:rPr lang="en-ID" sz="1400" b="1" dirty="0" err="1">
                <a:latin typeface="quire sans" panose="020B0502040400020003" pitchFamily="34" charset="0"/>
                <a:cs typeface="quire sans" panose="020B0502040400020003" pitchFamily="34" charset="0"/>
              </a:rPr>
              <a:t>Perlindungan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Melindungi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lemah</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penindasan</a:t>
            </a:r>
            <a:r>
              <a:rPr lang="en-ID" sz="1400" dirty="0">
                <a:latin typeface="Quire Sans Light" panose="020B0302040400020003" pitchFamily="34" charset="0"/>
              </a:rPr>
              <a:t> dan </a:t>
            </a:r>
            <a:r>
              <a:rPr lang="en-ID" sz="1400" dirty="0" err="1">
                <a:latin typeface="Quire Sans Light" panose="020B0302040400020003" pitchFamily="34" charset="0"/>
              </a:rPr>
              <a:t>persaingan</a:t>
            </a:r>
            <a:r>
              <a:rPr lang="en-ID" sz="1400" dirty="0">
                <a:latin typeface="Quire Sans Light" panose="020B0302040400020003" pitchFamily="34" charset="0"/>
              </a:rPr>
              <a:t>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seimbang</a:t>
            </a:r>
            <a:r>
              <a:rPr lang="en-ID" sz="1400" dirty="0">
                <a:latin typeface="Quire Sans Light" panose="020B0302040400020003" pitchFamily="34" charset="0"/>
              </a:rPr>
              <a:t>.</a:t>
            </a:r>
          </a:p>
          <a:p>
            <a:pPr marL="342900" indent="-342900" algn="just">
              <a:buFont typeface="+mj-lt"/>
              <a:buAutoNum type="alphaLcPeriod" startAt="4"/>
            </a:pPr>
            <a:r>
              <a:rPr lang="en-ID" sz="1400" b="1" dirty="0" err="1">
                <a:latin typeface="quire sans" panose="020B0502040400020003" pitchFamily="34" charset="0"/>
                <a:cs typeface="quire sans" panose="020B0502040400020003" pitchFamily="34" charset="0"/>
              </a:rPr>
              <a:t>Penyokongan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Memberikan</a:t>
            </a:r>
            <a:r>
              <a:rPr lang="en-ID" sz="1400" dirty="0">
                <a:latin typeface="Quire Sans Light" panose="020B0302040400020003" pitchFamily="34" charset="0"/>
              </a:rPr>
              <a:t> </a:t>
            </a:r>
            <a:r>
              <a:rPr lang="en-ID" sz="1400" dirty="0" err="1">
                <a:latin typeface="Quire Sans Light" panose="020B0302040400020003" pitchFamily="34" charset="0"/>
              </a:rPr>
              <a:t>bimbingan</a:t>
            </a:r>
            <a:r>
              <a:rPr lang="en-ID" sz="1400" dirty="0">
                <a:latin typeface="Quire Sans Light" panose="020B0302040400020003" pitchFamily="34" charset="0"/>
              </a:rPr>
              <a:t> dan </a:t>
            </a:r>
            <a:r>
              <a:rPr lang="en-ID" sz="1400" dirty="0" err="1">
                <a:latin typeface="Quire Sans Light" panose="020B0302040400020003" pitchFamily="34" charset="0"/>
              </a:rPr>
              <a:t>dukungan</a:t>
            </a:r>
            <a:r>
              <a:rPr lang="en-ID" sz="1400" dirty="0">
                <a:latin typeface="Quire Sans Light" panose="020B0302040400020003" pitchFamily="34" charset="0"/>
              </a:rPr>
              <a:t> agar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mampu</a:t>
            </a:r>
            <a:r>
              <a:rPr lang="en-ID" sz="1400" dirty="0">
                <a:latin typeface="Quire Sans Light" panose="020B0302040400020003" pitchFamily="34" charset="0"/>
              </a:rPr>
              <a:t> </a:t>
            </a:r>
            <a:r>
              <a:rPr lang="en-ID" sz="1400" dirty="0" err="1">
                <a:latin typeface="Quire Sans Light" panose="020B0302040400020003" pitchFamily="34" charset="0"/>
              </a:rPr>
              <a:t>menjalankan</a:t>
            </a:r>
            <a:r>
              <a:rPr lang="en-ID" sz="1400" dirty="0">
                <a:latin typeface="Quire Sans Light" panose="020B0302040400020003" pitchFamily="34" charset="0"/>
              </a:rPr>
              <a:t> </a:t>
            </a:r>
            <a:r>
              <a:rPr lang="en-ID" sz="1400" dirty="0" err="1">
                <a:latin typeface="Quire Sans Light" panose="020B0302040400020003" pitchFamily="34" charset="0"/>
              </a:rPr>
              <a:t>peran</a:t>
            </a:r>
            <a:r>
              <a:rPr lang="en-ID" sz="1400" dirty="0">
                <a:latin typeface="Quire Sans Light" panose="020B0302040400020003" pitchFamily="34" charset="0"/>
              </a:rPr>
              <a:t> dan </a:t>
            </a:r>
            <a:r>
              <a:rPr lang="en-ID" sz="1400" dirty="0" err="1">
                <a:latin typeface="Quire Sans Light" panose="020B0302040400020003" pitchFamily="34" charset="0"/>
              </a:rPr>
              <a:t>tugas</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a:t>
            </a:r>
          </a:p>
          <a:p>
            <a:pPr marL="342900" indent="-342900" algn="just">
              <a:buFont typeface="+mj-lt"/>
              <a:buAutoNum type="alphaLcPeriod" startAt="5"/>
            </a:pPr>
            <a:r>
              <a:rPr lang="en-ID" sz="1400" b="1" dirty="0" err="1">
                <a:latin typeface="quire sans" panose="020B0502040400020003" pitchFamily="34" charset="0"/>
                <a:cs typeface="quire sans" panose="020B0502040400020003" pitchFamily="34" charset="0"/>
              </a:rPr>
              <a:t>Pemeliharaan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Memelihara</a:t>
            </a:r>
            <a:r>
              <a:rPr lang="en-ID" sz="1400" dirty="0">
                <a:latin typeface="Quire Sans Light" panose="020B0302040400020003" pitchFamily="34" charset="0"/>
              </a:rPr>
              <a:t> </a:t>
            </a:r>
            <a:r>
              <a:rPr lang="en-ID" sz="1400" dirty="0" err="1">
                <a:latin typeface="Quire Sans Light" panose="020B0302040400020003" pitchFamily="34" charset="0"/>
              </a:rPr>
              <a:t>kondisi</a:t>
            </a:r>
            <a:r>
              <a:rPr lang="en-ID" sz="1400" dirty="0">
                <a:latin typeface="Quire Sans Light" panose="020B0302040400020003" pitchFamily="34" charset="0"/>
              </a:rPr>
              <a:t> </a:t>
            </a:r>
            <a:r>
              <a:rPr lang="en-ID" sz="1400" dirty="0" err="1">
                <a:latin typeface="Quire Sans Light" panose="020B0302040400020003" pitchFamily="34" charset="0"/>
              </a:rPr>
              <a:t>kondusif</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keseimbangan</a:t>
            </a:r>
            <a:r>
              <a:rPr lang="en-ID" sz="1400" dirty="0">
                <a:latin typeface="Quire Sans Light" panose="020B0302040400020003" pitchFamily="34" charset="0"/>
              </a:rPr>
              <a:t> </a:t>
            </a:r>
            <a:r>
              <a:rPr lang="en-ID" sz="1400" dirty="0" err="1">
                <a:latin typeface="Quire Sans Light" panose="020B0302040400020003" pitchFamily="34" charset="0"/>
              </a:rPr>
              <a:t>distribusi</a:t>
            </a:r>
            <a:r>
              <a:rPr lang="en-ID" sz="1400" dirty="0">
                <a:latin typeface="Quire Sans Light" panose="020B0302040400020003" pitchFamily="34" charset="0"/>
              </a:rPr>
              <a:t> </a:t>
            </a:r>
            <a:r>
              <a:rPr lang="en-ID" sz="1400" dirty="0" err="1">
                <a:latin typeface="Quire Sans Light" panose="020B0302040400020003" pitchFamily="34" charset="0"/>
              </a:rPr>
              <a:t>kekuasaan</a:t>
            </a:r>
            <a:r>
              <a:rPr lang="en-ID" sz="1400" dirty="0">
                <a:latin typeface="Quire Sans Light" panose="020B0302040400020003" pitchFamily="34" charset="0"/>
              </a:rPr>
              <a:t> dan </a:t>
            </a:r>
            <a:r>
              <a:rPr lang="en-ID" sz="1400" dirty="0" err="1">
                <a:latin typeface="Quire Sans Light" panose="020B0302040400020003" pitchFamily="34" charset="0"/>
              </a:rPr>
              <a:t>kesempatan</a:t>
            </a:r>
            <a:r>
              <a:rPr lang="en-ID" sz="1400" dirty="0">
                <a:latin typeface="Quire Sans Light" panose="020B0302040400020003" pitchFamily="34" charset="0"/>
              </a:rPr>
              <a:t> </a:t>
            </a:r>
            <a:r>
              <a:rPr lang="en-ID" sz="1400" dirty="0" err="1">
                <a:latin typeface="Quire Sans Light" panose="020B0302040400020003" pitchFamily="34" charset="0"/>
              </a:rPr>
              <a:t>berusaha</a:t>
            </a:r>
            <a:r>
              <a:rPr lang="en-ID" sz="1400" dirty="0">
                <a:latin typeface="Quire Sans Light" panose="020B0302040400020003" pitchFamily="34" charset="0"/>
              </a:rPr>
              <a:t> </a:t>
            </a:r>
            <a:r>
              <a:rPr lang="en-ID" sz="1400" dirty="0" err="1">
                <a:latin typeface="Quire Sans Light" panose="020B0302040400020003" pitchFamily="34" charset="0"/>
              </a:rPr>
              <a:t>bagi</a:t>
            </a:r>
            <a:r>
              <a:rPr lang="en-ID" sz="1400" dirty="0">
                <a:latin typeface="Quire Sans Light" panose="020B0302040400020003" pitchFamily="34" charset="0"/>
              </a:rPr>
              <a:t> </a:t>
            </a:r>
            <a:r>
              <a:rPr lang="en-ID" sz="1400" dirty="0" err="1">
                <a:latin typeface="Quire Sans Light" panose="020B0302040400020003" pitchFamily="34" charset="0"/>
              </a:rPr>
              <a:t>semua</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a:t>
            </a:r>
          </a:p>
        </p:txBody>
      </p:sp>
    </p:spTree>
    <p:extLst>
      <p:ext uri="{BB962C8B-B14F-4D97-AF65-F5344CB8AC3E}">
        <p14:creationId xmlns:p14="http://schemas.microsoft.com/office/powerpoint/2010/main" val="20243681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48006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dirty="0" err="1">
                <a:latin typeface="Dm sans" pitchFamily="2" charset="0"/>
              </a:rPr>
              <a:t>Siklus</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738664"/>
          </a:xfrm>
          <a:prstGeom prst="rect">
            <a:avLst/>
          </a:prstGeom>
          <a:noFill/>
        </p:spPr>
        <p:txBody>
          <a:bodyPr wrap="square">
            <a:spAutoFit/>
          </a:bodyPr>
          <a:lstStyle/>
          <a:p>
            <a:pPr algn="just"/>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proses </a:t>
            </a:r>
            <a:r>
              <a:rPr lang="en-ID" sz="1400" dirty="0" err="1">
                <a:latin typeface="Quire Sans Light" panose="020B0302040400020003" pitchFamily="34" charset="0"/>
              </a:rPr>
              <a:t>berkelanjutan</a:t>
            </a:r>
            <a:r>
              <a:rPr lang="en-ID" sz="1400" dirty="0">
                <a:latin typeface="Quire Sans Light" panose="020B0302040400020003" pitchFamily="34" charset="0"/>
              </a:rPr>
              <a:t> yang </a:t>
            </a:r>
            <a:r>
              <a:rPr lang="en-ID" sz="1400" dirty="0" err="1">
                <a:latin typeface="Quire Sans Light" panose="020B0302040400020003" pitchFamily="34" charset="0"/>
              </a:rPr>
              <a:t>diharapkan</a:t>
            </a:r>
            <a:r>
              <a:rPr lang="en-ID" sz="1400" dirty="0">
                <a:latin typeface="Quire Sans Light" panose="020B0302040400020003" pitchFamily="34" charset="0"/>
              </a:rPr>
              <a:t> </a:t>
            </a:r>
            <a:r>
              <a:rPr lang="en-ID" sz="1400" dirty="0" err="1">
                <a:latin typeface="Quire Sans Light" panose="020B0302040400020003" pitchFamily="34" charset="0"/>
              </a:rPr>
              <a:t>meningkat</a:t>
            </a:r>
            <a:r>
              <a:rPr lang="en-ID" sz="1400" dirty="0">
                <a:latin typeface="Quire Sans Light" panose="020B0302040400020003" pitchFamily="34" charset="0"/>
              </a:rPr>
              <a:t> </a:t>
            </a:r>
            <a:r>
              <a:rPr lang="en-ID" sz="1400" dirty="0" err="1">
                <a:latin typeface="Quire Sans Light" panose="020B0302040400020003" pitchFamily="34" charset="0"/>
              </a:rPr>
              <a:t>kualitasnya</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satu</a:t>
            </a:r>
            <a:r>
              <a:rPr lang="en-ID" sz="1400" dirty="0">
                <a:latin typeface="Quire Sans Light" panose="020B0302040400020003" pitchFamily="34" charset="0"/>
              </a:rPr>
              <a:t> </a:t>
            </a:r>
            <a:r>
              <a:rPr lang="en-ID" sz="1400" dirty="0" err="1">
                <a:latin typeface="Quire Sans Light" panose="020B0302040400020003" pitchFamily="34" charset="0"/>
              </a:rPr>
              <a:t>tahap</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tahap</a:t>
            </a:r>
            <a:r>
              <a:rPr lang="en-ID" sz="1400" dirty="0">
                <a:latin typeface="Quire Sans Light" panose="020B0302040400020003" pitchFamily="34" charset="0"/>
              </a:rPr>
              <a:t> </a:t>
            </a:r>
            <a:r>
              <a:rPr lang="en-ID" sz="1400" dirty="0" err="1">
                <a:latin typeface="Quire Sans Light" panose="020B0302040400020003" pitchFamily="34" charset="0"/>
              </a:rPr>
              <a:t>berikutnya</a:t>
            </a:r>
            <a:r>
              <a:rPr lang="en-ID" sz="1400" dirty="0">
                <a:latin typeface="Quire Sans Light" panose="020B0302040400020003" pitchFamily="34" charset="0"/>
              </a:rPr>
              <a:t>. </a:t>
            </a:r>
            <a:r>
              <a:rPr lang="en-ID" sz="1400" dirty="0" err="1">
                <a:latin typeface="Quire Sans Light" panose="020B0302040400020003" pitchFamily="34" charset="0"/>
              </a:rPr>
              <a:t>Menurut</a:t>
            </a:r>
            <a:r>
              <a:rPr lang="en-ID" sz="1400" dirty="0">
                <a:latin typeface="Quire Sans Light" panose="020B0302040400020003" pitchFamily="34" charset="0"/>
              </a:rPr>
              <a:t> Terry Wilson (Mubarak, 2010), </a:t>
            </a:r>
            <a:r>
              <a:rPr lang="en-ID" sz="1400" dirty="0" err="1">
                <a:latin typeface="Quire Sans Light" panose="020B0302040400020003" pitchFamily="34" charset="0"/>
              </a:rPr>
              <a:t>siklus</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terdiri</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tujuh</a:t>
            </a:r>
            <a:r>
              <a:rPr lang="en-ID" sz="1400" dirty="0">
                <a:latin typeface="Quire Sans Light" panose="020B0302040400020003" pitchFamily="34" charset="0"/>
              </a:rPr>
              <a:t> </a:t>
            </a:r>
            <a:r>
              <a:rPr lang="en-ID" sz="1400" dirty="0" err="1">
                <a:latin typeface="Quire Sans Light" panose="020B0302040400020003" pitchFamily="34" charset="0"/>
              </a:rPr>
              <a:t>tahapan</a:t>
            </a:r>
            <a:r>
              <a:rPr lang="en-ID" sz="1400" dirty="0">
                <a:latin typeface="Quire Sans Light" panose="020B0302040400020003" pitchFamily="34" charset="0"/>
              </a:rPr>
              <a:t>:</a:t>
            </a:r>
          </a:p>
        </p:txBody>
      </p:sp>
      <p:sp>
        <p:nvSpPr>
          <p:cNvPr id="2" name="TextBox 1">
            <a:extLst>
              <a:ext uri="{FF2B5EF4-FFF2-40B4-BE49-F238E27FC236}">
                <a16:creationId xmlns:a16="http://schemas.microsoft.com/office/drawing/2014/main" id="{C8BB31EC-4E1D-641F-E603-A06ACA1A39C4}"/>
              </a:ext>
            </a:extLst>
          </p:cNvPr>
          <p:cNvSpPr txBox="1"/>
          <p:nvPr/>
        </p:nvSpPr>
        <p:spPr>
          <a:xfrm>
            <a:off x="838200" y="1846682"/>
            <a:ext cx="7924800" cy="2246769"/>
          </a:xfrm>
          <a:prstGeom prst="rect">
            <a:avLst/>
          </a:prstGeom>
          <a:noFill/>
        </p:spPr>
        <p:txBody>
          <a:bodyPr wrap="square">
            <a:spAutoFit/>
          </a:bodyPr>
          <a:lstStyle/>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pertama</a:t>
            </a:r>
            <a:r>
              <a:rPr lang="en-ID" sz="1400" dirty="0">
                <a:latin typeface="Quire Sans Light" panose="020B0302040400020003" pitchFamily="34" charset="0"/>
              </a:rPr>
              <a:t>, </a:t>
            </a:r>
            <a:r>
              <a:rPr lang="en-ID" sz="1400" dirty="0" err="1">
                <a:latin typeface="Quire Sans Light" panose="020B0302040400020003" pitchFamily="34" charset="0"/>
              </a:rPr>
              <a:t>keinginan</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sendiri</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berubah</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kedua</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diharapkan</a:t>
            </a:r>
            <a:r>
              <a:rPr lang="en-ID" sz="1400" dirty="0">
                <a:latin typeface="Quire Sans Light" panose="020B0302040400020003" pitchFamily="34" charset="0"/>
              </a:rPr>
              <a:t> </a:t>
            </a:r>
            <a:r>
              <a:rPr lang="en-ID" sz="1400" dirty="0" err="1">
                <a:latin typeface="Quire Sans Light" panose="020B0302040400020003" pitchFamily="34" charset="0"/>
              </a:rPr>
              <a:t>mampu</a:t>
            </a:r>
            <a:r>
              <a:rPr lang="en-ID" sz="1400" dirty="0">
                <a:latin typeface="Quire Sans Light" panose="020B0302040400020003" pitchFamily="34" charset="0"/>
              </a:rPr>
              <a:t> </a:t>
            </a:r>
            <a:r>
              <a:rPr lang="en-ID" sz="1400" dirty="0" err="1">
                <a:latin typeface="Quire Sans Light" panose="020B0302040400020003" pitchFamily="34" charset="0"/>
              </a:rPr>
              <a:t>melepaskan</a:t>
            </a:r>
            <a:r>
              <a:rPr lang="en-ID" sz="1400" dirty="0">
                <a:latin typeface="Quire Sans Light" panose="020B0302040400020003" pitchFamily="34" charset="0"/>
              </a:rPr>
              <a:t> </a:t>
            </a:r>
            <a:r>
              <a:rPr lang="en-ID" sz="1400" dirty="0" err="1">
                <a:latin typeface="Quire Sans Light" panose="020B0302040400020003" pitchFamily="34" charset="0"/>
              </a:rPr>
              <a:t>halangan-halangan</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faktor-faktor</a:t>
            </a:r>
            <a:r>
              <a:rPr lang="en-ID" sz="1400" dirty="0">
                <a:latin typeface="Quire Sans Light" panose="020B0302040400020003" pitchFamily="34" charset="0"/>
              </a:rPr>
              <a:t> yang </a:t>
            </a:r>
            <a:r>
              <a:rPr lang="en-ID" sz="1400" dirty="0" err="1">
                <a:latin typeface="Quire Sans Light" panose="020B0302040400020003" pitchFamily="34" charset="0"/>
              </a:rPr>
              <a:t>bersifat</a:t>
            </a:r>
            <a:r>
              <a:rPr lang="en-ID" sz="1400" dirty="0">
                <a:latin typeface="Quire Sans Light" panose="020B0302040400020003" pitchFamily="34" charset="0"/>
              </a:rPr>
              <a:t> </a:t>
            </a:r>
            <a:r>
              <a:rPr lang="en-ID" sz="1400" dirty="0" err="1">
                <a:latin typeface="Quire Sans Light" panose="020B0302040400020003" pitchFamily="34" charset="0"/>
              </a:rPr>
              <a:t>resisten</a:t>
            </a:r>
            <a:r>
              <a:rPr lang="en-ID" sz="1400" dirty="0">
                <a:latin typeface="Quire Sans Light" panose="020B0302040400020003" pitchFamily="34" charset="0"/>
              </a:rPr>
              <a:t> </a:t>
            </a:r>
            <a:r>
              <a:rPr lang="en-ID" sz="1400" dirty="0" err="1">
                <a:latin typeface="Quire Sans Light" panose="020B0302040400020003" pitchFamily="34" charset="0"/>
              </a:rPr>
              <a:t>terhadap</a:t>
            </a:r>
            <a:r>
              <a:rPr lang="en-ID" sz="1400" dirty="0">
                <a:latin typeface="Quire Sans Light" panose="020B0302040400020003" pitchFamily="34" charset="0"/>
              </a:rPr>
              <a:t> </a:t>
            </a:r>
            <a:r>
              <a:rPr lang="en-ID" sz="1400" dirty="0" err="1">
                <a:latin typeface="Quire Sans Light" panose="020B0302040400020003" pitchFamily="34" charset="0"/>
              </a:rPr>
              <a:t>kemajuan</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diri</a:t>
            </a:r>
            <a:r>
              <a:rPr lang="en-ID" sz="1400" dirty="0">
                <a:latin typeface="Quire Sans Light" panose="020B0302040400020003" pitchFamily="34" charset="0"/>
              </a:rPr>
              <a:t> dan </a:t>
            </a:r>
            <a:r>
              <a:rPr lang="en-ID" sz="1400" dirty="0" err="1">
                <a:latin typeface="Quire Sans Light" panose="020B0302040400020003" pitchFamily="34" charset="0"/>
              </a:rPr>
              <a:t>komunitasnya</a:t>
            </a:r>
            <a:r>
              <a:rPr lang="en-ID" sz="1400" dirty="0">
                <a:latin typeface="Quire Sans Light" panose="020B0302040400020003" pitchFamily="34" charset="0"/>
              </a:rPr>
              <a:t>. </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ketiga</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diharapkan</a:t>
            </a:r>
            <a:r>
              <a:rPr lang="en-ID" sz="1400" dirty="0">
                <a:latin typeface="Quire Sans Light" panose="020B0302040400020003" pitchFamily="34" charset="0"/>
              </a:rPr>
              <a:t> </a:t>
            </a:r>
            <a:r>
              <a:rPr lang="en-ID" sz="1400" dirty="0" err="1">
                <a:latin typeface="Quire Sans Light" panose="020B0302040400020003" pitchFamily="34" charset="0"/>
              </a:rPr>
              <a:t>sudah</a:t>
            </a:r>
            <a:r>
              <a:rPr lang="en-ID" sz="1400" dirty="0">
                <a:latin typeface="Quire Sans Light" panose="020B0302040400020003" pitchFamily="34" charset="0"/>
              </a:rPr>
              <a:t> </a:t>
            </a:r>
            <a:r>
              <a:rPr lang="en-ID" sz="1400" dirty="0" err="1">
                <a:latin typeface="Quire Sans Light" panose="020B0302040400020003" pitchFamily="34" charset="0"/>
              </a:rPr>
              <a:t>menerima</a:t>
            </a:r>
            <a:r>
              <a:rPr lang="en-ID" sz="1400" dirty="0">
                <a:latin typeface="Quire Sans Light" panose="020B0302040400020003" pitchFamily="34" charset="0"/>
              </a:rPr>
              <a:t> </a:t>
            </a:r>
            <a:r>
              <a:rPr lang="en-ID" sz="1400" dirty="0" err="1">
                <a:latin typeface="Quire Sans Light" panose="020B0302040400020003" pitchFamily="34" charset="0"/>
              </a:rPr>
              <a:t>kebebasan</a:t>
            </a:r>
            <a:r>
              <a:rPr lang="en-ID" sz="1400" dirty="0">
                <a:latin typeface="Quire Sans Light" panose="020B0302040400020003" pitchFamily="34" charset="0"/>
              </a:rPr>
              <a:t> </a:t>
            </a:r>
            <a:r>
              <a:rPr lang="en-ID" sz="1400" dirty="0" err="1">
                <a:latin typeface="Quire Sans Light" panose="020B0302040400020003" pitchFamily="34" charset="0"/>
              </a:rPr>
              <a:t>tambahan</a:t>
            </a:r>
            <a:r>
              <a:rPr lang="en-ID" sz="1400" dirty="0">
                <a:latin typeface="Quire Sans Light" panose="020B0302040400020003" pitchFamily="34" charset="0"/>
              </a:rPr>
              <a:t> dan </a:t>
            </a:r>
            <a:r>
              <a:rPr lang="en-ID" sz="1400" dirty="0" err="1">
                <a:latin typeface="Quire Sans Light" panose="020B0302040400020003" pitchFamily="34" charset="0"/>
              </a:rPr>
              <a:t>merasa</a:t>
            </a:r>
            <a:r>
              <a:rPr lang="en-ID" sz="1400" dirty="0">
                <a:latin typeface="Quire Sans Light" panose="020B0302040400020003" pitchFamily="34" charset="0"/>
              </a:rPr>
              <a:t> </a:t>
            </a: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tanggung</a:t>
            </a:r>
            <a:r>
              <a:rPr lang="en-ID" sz="1400" dirty="0">
                <a:latin typeface="Quire Sans Light" panose="020B0302040400020003" pitchFamily="34" charset="0"/>
              </a:rPr>
              <a:t> </a:t>
            </a:r>
            <a:r>
              <a:rPr lang="en-ID" sz="1400" dirty="0" err="1">
                <a:latin typeface="Quire Sans Light" panose="020B0302040400020003" pitchFamily="34" charset="0"/>
              </a:rPr>
              <a:t>jawab</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mengembangkan</a:t>
            </a:r>
            <a:r>
              <a:rPr lang="en-ID" sz="1400" dirty="0">
                <a:latin typeface="Quire Sans Light" panose="020B0302040400020003" pitchFamily="34" charset="0"/>
              </a:rPr>
              <a:t> </a:t>
            </a:r>
            <a:r>
              <a:rPr lang="en-ID" sz="1400" dirty="0" err="1">
                <a:latin typeface="Quire Sans Light" panose="020B0302040400020003" pitchFamily="34" charset="0"/>
              </a:rPr>
              <a:t>dirinya</a:t>
            </a:r>
            <a:r>
              <a:rPr lang="en-ID" sz="1400" dirty="0">
                <a:latin typeface="Quire Sans Light" panose="020B0302040400020003" pitchFamily="34" charset="0"/>
              </a:rPr>
              <a:t> dan </a:t>
            </a:r>
            <a:r>
              <a:rPr lang="en-ID" sz="1400" dirty="0" err="1">
                <a:latin typeface="Quire Sans Light" panose="020B0302040400020003" pitchFamily="34" charset="0"/>
              </a:rPr>
              <a:t>komunitasnya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keempat</a:t>
            </a:r>
            <a:r>
              <a:rPr lang="en-ID" sz="1400" dirty="0">
                <a:latin typeface="Quire Sans Light" panose="020B0302040400020003" pitchFamily="34" charset="0"/>
              </a:rPr>
              <a:t>, </a:t>
            </a:r>
            <a:r>
              <a:rPr lang="en-ID" sz="1400" dirty="0" err="1">
                <a:latin typeface="Quire Sans Light" panose="020B0302040400020003" pitchFamily="34" charset="0"/>
              </a:rPr>
              <a:t>upaya</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mengembangkan</a:t>
            </a:r>
            <a:r>
              <a:rPr lang="en-ID" sz="1400" dirty="0">
                <a:latin typeface="Quire Sans Light" panose="020B0302040400020003" pitchFamily="34" charset="0"/>
              </a:rPr>
              <a:t> </a:t>
            </a:r>
            <a:r>
              <a:rPr lang="en-ID" sz="1400" dirty="0" err="1">
                <a:latin typeface="Quire Sans Light" panose="020B0302040400020003" pitchFamily="34" charset="0"/>
              </a:rPr>
              <a:t>peran</a:t>
            </a:r>
            <a:r>
              <a:rPr lang="en-ID" sz="1400" dirty="0">
                <a:latin typeface="Quire Sans Light" panose="020B0302040400020003" pitchFamily="34" charset="0"/>
              </a:rPr>
              <a:t> dan batas </a:t>
            </a:r>
            <a:r>
              <a:rPr lang="en-ID" sz="1400" dirty="0" err="1">
                <a:latin typeface="Quire Sans Light" panose="020B0302040400020003" pitchFamily="34" charset="0"/>
              </a:rPr>
              <a:t>tanggung</a:t>
            </a:r>
            <a:r>
              <a:rPr lang="en-ID" sz="1400" dirty="0">
                <a:latin typeface="Quire Sans Light" panose="020B0302040400020003" pitchFamily="34" charset="0"/>
              </a:rPr>
              <a:t> </a:t>
            </a:r>
            <a:r>
              <a:rPr lang="en-ID" sz="1400" dirty="0" err="1">
                <a:latin typeface="Quire Sans Light" panose="020B0302040400020003" pitchFamily="34" charset="0"/>
              </a:rPr>
              <a:t>jawab</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luas</a:t>
            </a:r>
            <a:r>
              <a:rPr lang="en-ID" sz="1400" dirty="0">
                <a:latin typeface="Quire Sans Light" panose="020B0302040400020003" pitchFamily="34" charset="0"/>
              </a:rPr>
              <a:t>. Hal </a:t>
            </a:r>
            <a:r>
              <a:rPr lang="en-ID" sz="1400" dirty="0" err="1">
                <a:latin typeface="Quire Sans Light" panose="020B0302040400020003" pitchFamily="34" charset="0"/>
              </a:rPr>
              <a:t>ini</a:t>
            </a:r>
            <a:r>
              <a:rPr lang="en-ID" sz="1400" dirty="0">
                <a:latin typeface="Quire Sans Light" panose="020B0302040400020003" pitchFamily="34" charset="0"/>
              </a:rPr>
              <a:t> juga </a:t>
            </a:r>
            <a:r>
              <a:rPr lang="en-ID" sz="1400" dirty="0" err="1">
                <a:latin typeface="Quire Sans Light" panose="020B0302040400020003" pitchFamily="34" charset="0"/>
              </a:rPr>
              <a:t>terkait</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minat</a:t>
            </a:r>
            <a:r>
              <a:rPr lang="en-ID" sz="1400" dirty="0">
                <a:latin typeface="Quire Sans Light" panose="020B0302040400020003" pitchFamily="34" charset="0"/>
              </a:rPr>
              <a:t> dan </a:t>
            </a:r>
            <a:r>
              <a:rPr lang="en-ID" sz="1400" dirty="0" err="1">
                <a:latin typeface="Quire Sans Light" panose="020B0302040400020003" pitchFamily="34" charset="0"/>
              </a:rPr>
              <a:t>motivasi</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melakukan</a:t>
            </a:r>
            <a:r>
              <a:rPr lang="en-ID" sz="1400" dirty="0">
                <a:latin typeface="Quire Sans Light" panose="020B0302040400020003" pitchFamily="34" charset="0"/>
              </a:rPr>
              <a:t> </a:t>
            </a:r>
            <a:r>
              <a:rPr lang="en-ID" sz="1400" dirty="0" err="1">
                <a:latin typeface="Quire Sans Light" panose="020B0302040400020003" pitchFamily="34" charset="0"/>
              </a:rPr>
              <a:t>pekerjaan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a:t>
            </a:r>
          </a:p>
        </p:txBody>
      </p:sp>
    </p:spTree>
    <p:extLst>
      <p:ext uri="{BB962C8B-B14F-4D97-AF65-F5344CB8AC3E}">
        <p14:creationId xmlns:p14="http://schemas.microsoft.com/office/powerpoint/2010/main" val="28439620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48006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dirty="0" err="1">
                <a:latin typeface="Dm sans" pitchFamily="2" charset="0"/>
              </a:rPr>
              <a:t>Siklus</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1815882"/>
          </a:xfrm>
          <a:prstGeom prst="rect">
            <a:avLst/>
          </a:prstGeom>
          <a:noFill/>
        </p:spPr>
        <p:txBody>
          <a:bodyPr wrap="square">
            <a:spAutoFit/>
          </a:bodyPr>
          <a:lstStyle/>
          <a:p>
            <a:pPr marL="342900" indent="-342900" algn="just">
              <a:buFont typeface="+mj-lt"/>
              <a:buAutoNum type="alphaLcPeriod" startAt="5"/>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kelima</a:t>
            </a:r>
            <a:r>
              <a:rPr lang="en-ID" sz="1400" dirty="0">
                <a:latin typeface="Quire Sans Light" panose="020B0302040400020003" pitchFamily="34" charset="0"/>
              </a:rPr>
              <a:t>, </a:t>
            </a:r>
            <a:r>
              <a:rPr lang="en-ID" sz="1400" dirty="0" err="1">
                <a:latin typeface="Quire Sans Light" panose="020B0302040400020003" pitchFamily="34" charset="0"/>
              </a:rPr>
              <a:t>peningkatan</a:t>
            </a:r>
            <a:r>
              <a:rPr lang="en-ID" sz="1400" dirty="0">
                <a:latin typeface="Quire Sans Light" panose="020B0302040400020003" pitchFamily="34" charset="0"/>
              </a:rPr>
              <a:t> rasa </a:t>
            </a:r>
            <a:r>
              <a:rPr lang="en-ID" sz="1400" dirty="0" err="1">
                <a:latin typeface="Quire Sans Light" panose="020B0302040400020003" pitchFamily="34" charset="0"/>
              </a:rPr>
              <a:t>memiliki</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besar</a:t>
            </a:r>
            <a:r>
              <a:rPr lang="en-ID" sz="1400" dirty="0">
                <a:latin typeface="Quire Sans Light" panose="020B0302040400020003" pitchFamily="34" charset="0"/>
              </a:rPr>
              <a:t> </a:t>
            </a:r>
            <a:r>
              <a:rPr lang="en-ID" sz="1400" dirty="0" err="1">
                <a:latin typeface="Quire Sans Light" panose="020B0302040400020003" pitchFamily="34" charset="0"/>
              </a:rPr>
              <a:t>menghasilkan</a:t>
            </a:r>
            <a:r>
              <a:rPr lang="en-ID" sz="1400" dirty="0">
                <a:latin typeface="Quire Sans Light" panose="020B0302040400020003" pitchFamily="34" charset="0"/>
              </a:rPr>
              <a:t> </a:t>
            </a:r>
            <a:r>
              <a:rPr lang="en-ID" sz="1400" dirty="0" err="1">
                <a:latin typeface="Quire Sans Light" panose="020B0302040400020003" pitchFamily="34" charset="0"/>
              </a:rPr>
              <a:t>keluaran</a:t>
            </a:r>
            <a:r>
              <a:rPr lang="en-ID" sz="1400" dirty="0">
                <a:latin typeface="Quire Sans Light" panose="020B0302040400020003" pitchFamily="34" charset="0"/>
              </a:rPr>
              <a:t> </a:t>
            </a:r>
            <a:r>
              <a:rPr lang="en-ID" sz="1400" dirty="0" err="1">
                <a:latin typeface="Quire Sans Light" panose="020B0302040400020003" pitchFamily="34" charset="0"/>
              </a:rPr>
              <a:t>kinerja</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 Pada </a:t>
            </a:r>
            <a:r>
              <a:rPr lang="en-ID" sz="1400" dirty="0" err="1">
                <a:latin typeface="Quire Sans Light" panose="020B0302040400020003" pitchFamily="34" charset="0"/>
              </a:rPr>
              <a:t>tahap</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hasil-hasil</a:t>
            </a:r>
            <a:r>
              <a:rPr lang="en-ID" sz="1400" dirty="0">
                <a:latin typeface="Quire Sans Light" panose="020B0302040400020003" pitchFamily="34" charset="0"/>
              </a:rPr>
              <a:t> </a:t>
            </a:r>
            <a:r>
              <a:rPr lang="en-ID" sz="1400" dirty="0" err="1">
                <a:latin typeface="Quire Sans Light" panose="020B0302040400020003" pitchFamily="34" charset="0"/>
              </a:rPr>
              <a:t>nyata</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mulai</a:t>
            </a:r>
            <a:r>
              <a:rPr lang="en-ID" sz="1400" dirty="0">
                <a:latin typeface="Quire Sans Light" panose="020B0302040400020003" pitchFamily="34" charset="0"/>
              </a:rPr>
              <a:t> </a:t>
            </a:r>
            <a:r>
              <a:rPr lang="en-ID" sz="1400" dirty="0" err="1">
                <a:latin typeface="Quire Sans Light" panose="020B0302040400020003" pitchFamily="34" charset="0"/>
              </a:rPr>
              <a:t>terlihat</a:t>
            </a:r>
            <a:r>
              <a:rPr lang="en-ID" sz="1400" dirty="0">
                <a:latin typeface="Quire Sans Light" panose="020B0302040400020003" pitchFamily="34" charset="0"/>
              </a:rPr>
              <a:t>.</a:t>
            </a:r>
          </a:p>
          <a:p>
            <a:pPr marL="342900" indent="-342900" algn="just">
              <a:buFont typeface="+mj-lt"/>
              <a:buAutoNum type="alphaLcPeriod" startAt="5"/>
            </a:pPr>
            <a:endParaRPr lang="en-ID" sz="1400" dirty="0">
              <a:latin typeface="Quire Sans Light" panose="020B0302040400020003" pitchFamily="34" charset="0"/>
            </a:endParaRPr>
          </a:p>
          <a:p>
            <a:pPr marL="342900" indent="-342900" algn="just">
              <a:buFont typeface="+mj-lt"/>
              <a:buAutoNum type="alphaLcPeriod" startAt="5"/>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keenam</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terjadi</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perilaku</a:t>
            </a:r>
            <a:r>
              <a:rPr lang="en-ID" sz="1400" dirty="0">
                <a:latin typeface="Quire Sans Light" panose="020B0302040400020003" pitchFamily="34" charset="0"/>
              </a:rPr>
              <a:t> dan </a:t>
            </a:r>
            <a:r>
              <a:rPr lang="en-ID" sz="1400" dirty="0" err="1">
                <a:latin typeface="Quire Sans Light" panose="020B0302040400020003" pitchFamily="34" charset="0"/>
              </a:rPr>
              <a:t>kesan</a:t>
            </a:r>
            <a:r>
              <a:rPr lang="en-ID" sz="1400" dirty="0">
                <a:latin typeface="Quire Sans Light" panose="020B0302040400020003" pitchFamily="34" charset="0"/>
              </a:rPr>
              <a:t> </a:t>
            </a:r>
            <a:r>
              <a:rPr lang="en-ID" sz="1400" dirty="0" err="1">
                <a:latin typeface="Quire Sans Light" panose="020B0302040400020003" pitchFamily="34" charset="0"/>
              </a:rPr>
              <a:t>terhadap</a:t>
            </a:r>
            <a:r>
              <a:rPr lang="en-ID" sz="1400" dirty="0">
                <a:latin typeface="Quire Sans Light" panose="020B0302040400020003" pitchFamily="34" charset="0"/>
              </a:rPr>
              <a:t> </a:t>
            </a:r>
            <a:r>
              <a:rPr lang="en-ID" sz="1400" dirty="0" err="1">
                <a:latin typeface="Quire Sans Light" panose="020B0302040400020003" pitchFamily="34" charset="0"/>
              </a:rPr>
              <a:t>dirinya</a:t>
            </a:r>
            <a:r>
              <a:rPr lang="en-ID" sz="1400" dirty="0">
                <a:latin typeface="Quire Sans Light" panose="020B0302040400020003" pitchFamily="34" charset="0"/>
              </a:rPr>
              <a:t> </a:t>
            </a:r>
            <a:r>
              <a:rPr lang="en-ID" sz="1400" dirty="0" err="1">
                <a:latin typeface="Quire Sans Light" panose="020B0302040400020003" pitchFamily="34" charset="0"/>
              </a:rPr>
              <a:t>ketika</a:t>
            </a:r>
            <a:r>
              <a:rPr lang="en-ID" sz="1400" dirty="0">
                <a:latin typeface="Quire Sans Light" panose="020B0302040400020003" pitchFamily="34" charset="0"/>
              </a:rPr>
              <a:t> </a:t>
            </a:r>
            <a:r>
              <a:rPr lang="en-ID" sz="1400" dirty="0" err="1">
                <a:latin typeface="Quire Sans Light" panose="020B0302040400020003" pitchFamily="34" charset="0"/>
              </a:rPr>
              <a:t>keberhasilan</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peningkatan</a:t>
            </a:r>
            <a:r>
              <a:rPr lang="en-ID" sz="1400" dirty="0">
                <a:latin typeface="Quire Sans Light" panose="020B0302040400020003" pitchFamily="34" charset="0"/>
              </a:rPr>
              <a:t> </a:t>
            </a:r>
            <a:r>
              <a:rPr lang="en-ID" sz="1400" dirty="0" err="1">
                <a:latin typeface="Quire Sans Light" panose="020B0302040400020003" pitchFamily="34" charset="0"/>
              </a:rPr>
              <a:t>kinerja</a:t>
            </a:r>
            <a:r>
              <a:rPr lang="en-ID" sz="1400" dirty="0">
                <a:latin typeface="Quire Sans Light" panose="020B0302040400020003" pitchFamily="34" charset="0"/>
              </a:rPr>
              <a:t> </a:t>
            </a:r>
            <a:r>
              <a:rPr lang="en-ID" sz="1400" dirty="0" err="1">
                <a:latin typeface="Quire Sans Light" panose="020B0302040400020003" pitchFamily="34" charset="0"/>
              </a:rPr>
              <a:t>mampu</a:t>
            </a:r>
            <a:r>
              <a:rPr lang="en-ID" sz="1400" dirty="0">
                <a:latin typeface="Quire Sans Light" panose="020B0302040400020003" pitchFamily="34" charset="0"/>
              </a:rPr>
              <a:t> </a:t>
            </a:r>
            <a:r>
              <a:rPr lang="en-ID" sz="1400" dirty="0" err="1">
                <a:latin typeface="Quire Sans Light" panose="020B0302040400020003" pitchFamily="34" charset="0"/>
              </a:rPr>
              <a:t>meningkatkan</a:t>
            </a:r>
            <a:r>
              <a:rPr lang="en-ID" sz="1400" dirty="0">
                <a:latin typeface="Quire Sans Light" panose="020B0302040400020003" pitchFamily="34" charset="0"/>
              </a:rPr>
              <a:t> </a:t>
            </a:r>
            <a:r>
              <a:rPr lang="en-ID" sz="1400" dirty="0" err="1">
                <a:latin typeface="Quire Sans Light" panose="020B0302040400020003" pitchFamily="34" charset="0"/>
              </a:rPr>
              <a:t>perasaan</a:t>
            </a:r>
            <a:r>
              <a:rPr lang="en-ID" sz="1400" dirty="0">
                <a:latin typeface="Quire Sans Light" panose="020B0302040400020003" pitchFamily="34" charset="0"/>
              </a:rPr>
              <a:t> </a:t>
            </a:r>
            <a:r>
              <a:rPr lang="en-ID" sz="1400" dirty="0" err="1">
                <a:latin typeface="Quire Sans Light" panose="020B0302040400020003" pitchFamily="34" charset="0"/>
              </a:rPr>
              <a:t>psikologis</a:t>
            </a:r>
            <a:r>
              <a:rPr lang="en-ID" sz="1400" dirty="0">
                <a:latin typeface="Quire Sans Light" panose="020B0302040400020003" pitchFamily="34" charset="0"/>
              </a:rPr>
              <a:t> di </a:t>
            </a:r>
            <a:r>
              <a:rPr lang="en-ID" sz="1400" dirty="0" err="1">
                <a:latin typeface="Quire Sans Light" panose="020B0302040400020003" pitchFamily="34" charset="0"/>
              </a:rPr>
              <a:t>atas</a:t>
            </a:r>
            <a:r>
              <a:rPr lang="en-ID" sz="1400" dirty="0">
                <a:latin typeface="Quire Sans Light" panose="020B0302040400020003" pitchFamily="34" charset="0"/>
              </a:rPr>
              <a:t> </a:t>
            </a:r>
            <a:r>
              <a:rPr lang="en-ID" sz="1400" dirty="0" err="1">
                <a:latin typeface="Quire Sans Light" panose="020B0302040400020003" pitchFamily="34" charset="0"/>
              </a:rPr>
              <a:t>posisi</a:t>
            </a:r>
            <a:r>
              <a:rPr lang="en-ID" sz="1400" dirty="0">
                <a:latin typeface="Quire Sans Light" panose="020B0302040400020003" pitchFamily="34" charset="0"/>
              </a:rPr>
              <a:t> </a:t>
            </a:r>
            <a:r>
              <a:rPr lang="en-ID" sz="1400" dirty="0" err="1">
                <a:latin typeface="Quire Sans Light" panose="020B0302040400020003" pitchFamily="34" charset="0"/>
              </a:rPr>
              <a:t>sebelumnya</a:t>
            </a:r>
            <a:r>
              <a:rPr lang="en-ID" sz="1400" dirty="0">
                <a:latin typeface="Quire Sans Light" panose="020B0302040400020003" pitchFamily="34" charset="0"/>
              </a:rPr>
              <a:t>.</a:t>
            </a:r>
          </a:p>
          <a:p>
            <a:pPr marL="342900" indent="-342900" algn="just">
              <a:buFont typeface="+mj-lt"/>
              <a:buAutoNum type="alphaLcPeriod" startAt="5"/>
            </a:pPr>
            <a:endParaRPr lang="en-ID" sz="1400" dirty="0">
              <a:latin typeface="Quire Sans Light" panose="020B0302040400020003" pitchFamily="34" charset="0"/>
            </a:endParaRPr>
          </a:p>
          <a:p>
            <a:pPr marL="342900" indent="-342900" algn="just">
              <a:buFont typeface="+mj-lt"/>
              <a:buAutoNum type="alphaLcPeriod" startAt="5"/>
            </a:pPr>
            <a:r>
              <a:rPr lang="en-ID" sz="1400" b="1" dirty="0" err="1">
                <a:latin typeface="quire sans" panose="020B0502040400020003" pitchFamily="34" charset="0"/>
                <a:cs typeface="quire sans" panose="020B0502040400020003" pitchFamily="34" charset="0"/>
              </a:rPr>
              <a:t>Tahap</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ketujuh</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berhasil</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memberdayakan</a:t>
            </a:r>
            <a:r>
              <a:rPr lang="en-ID" sz="1400" dirty="0">
                <a:latin typeface="Quire Sans Light" panose="020B0302040400020003" pitchFamily="34" charset="0"/>
              </a:rPr>
              <a:t> </a:t>
            </a:r>
            <a:r>
              <a:rPr lang="en-ID" sz="1400" dirty="0" err="1">
                <a:latin typeface="Quire Sans Light" panose="020B0302040400020003" pitchFamily="34" charset="0"/>
              </a:rPr>
              <a:t>dirinya</a:t>
            </a:r>
            <a:r>
              <a:rPr lang="en-ID" sz="1400" dirty="0">
                <a:latin typeface="Quire Sans Light" panose="020B0302040400020003" pitchFamily="34" charset="0"/>
              </a:rPr>
              <a:t>, </a:t>
            </a:r>
            <a:r>
              <a:rPr lang="en-ID" sz="1400" dirty="0" err="1">
                <a:latin typeface="Quire Sans Light" panose="020B0302040400020003" pitchFamily="34" charset="0"/>
              </a:rPr>
              <a:t>merasa</a:t>
            </a:r>
            <a:r>
              <a:rPr lang="en-ID" sz="1400" dirty="0">
                <a:latin typeface="Quire Sans Light" panose="020B0302040400020003" pitchFamily="34" charset="0"/>
              </a:rPr>
              <a:t> </a:t>
            </a:r>
            <a:r>
              <a:rPr lang="en-ID" sz="1400" dirty="0" err="1">
                <a:latin typeface="Quire Sans Light" panose="020B0302040400020003" pitchFamily="34" charset="0"/>
              </a:rPr>
              <a:t>tertantang</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upaya</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besar</a:t>
            </a:r>
            <a:r>
              <a:rPr lang="en-ID" sz="1400" dirty="0">
                <a:latin typeface="Quire Sans Light" panose="020B0302040400020003" pitchFamily="34" charset="0"/>
              </a:rPr>
              <a:t> </a:t>
            </a:r>
            <a:r>
              <a:rPr lang="en-ID" sz="1400" dirty="0" err="1">
                <a:latin typeface="Quire Sans Light" panose="020B0302040400020003" pitchFamily="34" charset="0"/>
              </a:rPr>
              <a:t>guna</a:t>
            </a:r>
            <a:r>
              <a:rPr lang="en-ID" sz="1400" dirty="0">
                <a:latin typeface="Quire Sans Light" panose="020B0302040400020003" pitchFamily="34" charset="0"/>
              </a:rPr>
              <a:t> </a:t>
            </a:r>
            <a:r>
              <a:rPr lang="en-ID" sz="1400" dirty="0" err="1">
                <a:latin typeface="Quire Sans Light" panose="020B0302040400020003" pitchFamily="34" charset="0"/>
              </a:rPr>
              <a:t>mendapatkan</a:t>
            </a:r>
            <a:r>
              <a:rPr lang="en-ID" sz="1400" dirty="0">
                <a:latin typeface="Quire Sans Light" panose="020B0302040400020003" pitchFamily="34" charset="0"/>
              </a:rPr>
              <a:t> </a:t>
            </a:r>
            <a:r>
              <a:rPr lang="en-ID" sz="1400" dirty="0" err="1">
                <a:latin typeface="Quire Sans Light" panose="020B0302040400020003" pitchFamily="34" charset="0"/>
              </a:rPr>
              <a:t>hasil</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a:t>
            </a:r>
          </a:p>
        </p:txBody>
      </p:sp>
    </p:spTree>
    <p:extLst>
      <p:ext uri="{BB962C8B-B14F-4D97-AF65-F5344CB8AC3E}">
        <p14:creationId xmlns:p14="http://schemas.microsoft.com/office/powerpoint/2010/main" val="10258396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48006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b="1" dirty="0" err="1">
                <a:latin typeface="Dm sans" pitchFamily="2" charset="0"/>
              </a:rPr>
              <a:t>Siklus</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2031325"/>
          </a:xfrm>
          <a:prstGeom prst="rect">
            <a:avLst/>
          </a:prstGeom>
          <a:noFill/>
        </p:spPr>
        <p:txBody>
          <a:bodyPr wrap="square">
            <a:spAutoFit/>
          </a:bodyPr>
          <a:lstStyle/>
          <a:p>
            <a:pPr algn="just"/>
            <a:r>
              <a:rPr lang="en-ID" sz="1400" dirty="0" err="1">
                <a:latin typeface="Quire Sans Light" panose="020B0302040400020003" pitchFamily="34" charset="0"/>
              </a:rPr>
              <a:t>Menurut</a:t>
            </a:r>
            <a:r>
              <a:rPr lang="en-ID" sz="1400" dirty="0">
                <a:latin typeface="Quire Sans Light" panose="020B0302040400020003" pitchFamily="34" charset="0"/>
              </a:rPr>
              <a:t> Sulistiyani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Kemitraan</a:t>
            </a:r>
            <a:r>
              <a:rPr lang="en-ID" sz="1400" dirty="0">
                <a:latin typeface="Quire Sans Light" panose="020B0302040400020003" pitchFamily="34" charset="0"/>
              </a:rPr>
              <a:t> dan Model-Model </a:t>
            </a:r>
            <a:r>
              <a:rPr lang="en-ID" sz="1400" dirty="0" err="1">
                <a:latin typeface="Quire Sans Light" panose="020B0302040400020003" pitchFamily="34" charset="0"/>
              </a:rPr>
              <a:t>Pemberdayaan</a:t>
            </a:r>
            <a:r>
              <a:rPr lang="en-ID" sz="1400" dirty="0">
                <a:latin typeface="Quire Sans Light" panose="020B0302040400020003" pitchFamily="34" charset="0"/>
              </a:rPr>
              <a:t>" (2004), </a:t>
            </a:r>
            <a:r>
              <a:rPr lang="en-ID" sz="1400" dirty="0" err="1">
                <a:latin typeface="Quire Sans Light" panose="020B0302040400020003" pitchFamily="34" charset="0"/>
              </a:rPr>
              <a:t>tahapan</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terdiri</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Tahap</a:t>
            </a:r>
            <a:r>
              <a:rPr lang="en-ID" sz="1400" dirty="0">
                <a:latin typeface="Quire Sans Light" panose="020B0302040400020003" pitchFamily="34" charset="0"/>
              </a:rPr>
              <a:t> </a:t>
            </a:r>
            <a:r>
              <a:rPr lang="en-ID" sz="1400" dirty="0" err="1">
                <a:latin typeface="Quire Sans Light" panose="020B0302040400020003" pitchFamily="34" charset="0"/>
              </a:rPr>
              <a:t>penyadaran</a:t>
            </a:r>
            <a:r>
              <a:rPr lang="en-ID" sz="1400" dirty="0">
                <a:latin typeface="Quire Sans Light" panose="020B0302040400020003" pitchFamily="34" charset="0"/>
              </a:rPr>
              <a:t> dan </a:t>
            </a:r>
            <a:r>
              <a:rPr lang="en-ID" sz="1400" dirty="0" err="1">
                <a:latin typeface="Quire Sans Light" panose="020B0302040400020003" pitchFamily="34" charset="0"/>
              </a:rPr>
              <a:t>perilaku</a:t>
            </a:r>
            <a:r>
              <a:rPr lang="en-ID" sz="1400" dirty="0">
                <a:latin typeface="Quire Sans Light" panose="020B0302040400020003" pitchFamily="34" charset="0"/>
              </a:rPr>
              <a:t> </a:t>
            </a:r>
            <a:r>
              <a:rPr lang="en-ID" sz="1400" dirty="0" err="1">
                <a:latin typeface="Quire Sans Light" panose="020B0302040400020003" pitchFamily="34" charset="0"/>
              </a:rPr>
              <a:t>menuju</a:t>
            </a:r>
            <a:r>
              <a:rPr lang="en-ID" sz="1400" dirty="0">
                <a:latin typeface="Quire Sans Light" panose="020B0302040400020003" pitchFamily="34" charset="0"/>
              </a:rPr>
              <a:t> </a:t>
            </a:r>
            <a:r>
              <a:rPr lang="en-ID" sz="1400" dirty="0" err="1">
                <a:latin typeface="Quire Sans Light" panose="020B0302040400020003" pitchFamily="34" charset="0"/>
              </a:rPr>
              <a:t>kesadaran</a:t>
            </a:r>
            <a:r>
              <a:rPr lang="en-ID" sz="1400" dirty="0">
                <a:latin typeface="Quire Sans Light" panose="020B0302040400020003" pitchFamily="34" charset="0"/>
              </a:rPr>
              <a:t> dan </a:t>
            </a:r>
            <a:r>
              <a:rPr lang="en-ID" sz="1400" dirty="0" err="1">
                <a:latin typeface="Quire Sans Light" panose="020B0302040400020003" pitchFamily="34" charset="0"/>
              </a:rPr>
              <a:t>kepedulian</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Tahap</a:t>
            </a:r>
            <a:r>
              <a:rPr lang="en-ID" sz="1400" dirty="0">
                <a:latin typeface="Quire Sans Light" panose="020B0302040400020003" pitchFamily="34" charset="0"/>
              </a:rPr>
              <a:t> </a:t>
            </a:r>
            <a:r>
              <a:rPr lang="en-ID" sz="1400" dirty="0" err="1">
                <a:latin typeface="Quire Sans Light" panose="020B0302040400020003" pitchFamily="34" charset="0"/>
              </a:rPr>
              <a:t>transformasi</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berupa</a:t>
            </a:r>
            <a:r>
              <a:rPr lang="en-ID" sz="1400" dirty="0">
                <a:latin typeface="Quire Sans Light" panose="020B0302040400020003" pitchFamily="34" charset="0"/>
              </a:rPr>
              <a:t> </a:t>
            </a:r>
            <a:r>
              <a:rPr lang="en-ID" sz="1400" dirty="0" err="1">
                <a:latin typeface="Quire Sans Light" panose="020B0302040400020003" pitchFamily="34" charset="0"/>
              </a:rPr>
              <a:t>wawasan</a:t>
            </a:r>
            <a:r>
              <a:rPr lang="en-ID" sz="1400" dirty="0">
                <a:latin typeface="Quire Sans Light" panose="020B0302040400020003" pitchFamily="34" charset="0"/>
              </a:rPr>
              <a:t> </a:t>
            </a:r>
            <a:r>
              <a:rPr lang="en-ID" sz="1400" dirty="0" err="1">
                <a:latin typeface="Quire Sans Light" panose="020B0302040400020003" pitchFamily="34" charset="0"/>
              </a:rPr>
              <a:t>pengetahuan</a:t>
            </a:r>
            <a:r>
              <a:rPr lang="en-ID" sz="1400" dirty="0">
                <a:latin typeface="Quire Sans Light" panose="020B0302040400020003" pitchFamily="34" charset="0"/>
              </a:rPr>
              <a:t>, </a:t>
            </a:r>
            <a:r>
              <a:rPr lang="en-ID" sz="1400" dirty="0" err="1">
                <a:latin typeface="Quire Sans Light" panose="020B0302040400020003" pitchFamily="34" charset="0"/>
              </a:rPr>
              <a:t>kecakapan</a:t>
            </a:r>
            <a:r>
              <a:rPr lang="en-ID" sz="1400" dirty="0">
                <a:latin typeface="Quire Sans Light" panose="020B0302040400020003" pitchFamily="34" charset="0"/>
              </a:rPr>
              <a:t>, dan </a:t>
            </a:r>
            <a:r>
              <a:rPr lang="en-ID" sz="1400" dirty="0" err="1">
                <a:latin typeface="Quire Sans Light" panose="020B0302040400020003" pitchFamily="34" charset="0"/>
              </a:rPr>
              <a:t>keterampilan</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dapat</a:t>
            </a:r>
            <a:r>
              <a:rPr lang="en-ID" sz="1400" dirty="0">
                <a:latin typeface="Quire Sans Light" panose="020B0302040400020003" pitchFamily="34" charset="0"/>
              </a:rPr>
              <a:t> </a:t>
            </a:r>
            <a:r>
              <a:rPr lang="en-ID" sz="1400" dirty="0" err="1">
                <a:latin typeface="Quire Sans Light" panose="020B0302040400020003" pitchFamily="34" charset="0"/>
              </a:rPr>
              <a:t>mengambil</a:t>
            </a:r>
            <a:r>
              <a:rPr lang="en-ID" sz="1400" dirty="0">
                <a:latin typeface="Quire Sans Light" panose="020B0302040400020003" pitchFamily="34" charset="0"/>
              </a:rPr>
              <a:t> </a:t>
            </a:r>
            <a:r>
              <a:rPr lang="en-ID" sz="1400" dirty="0" err="1">
                <a:latin typeface="Quire Sans Light" panose="020B0302040400020003" pitchFamily="34" charset="0"/>
              </a:rPr>
              <a:t>peran</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komunitasnya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Peningkatan</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intelektual</a:t>
            </a:r>
            <a:r>
              <a:rPr lang="en-ID" sz="1400" dirty="0">
                <a:latin typeface="Quire Sans Light" panose="020B0302040400020003" pitchFamily="34" charset="0"/>
              </a:rPr>
              <a:t> dan </a:t>
            </a:r>
            <a:r>
              <a:rPr lang="en-ID" sz="1400" dirty="0" err="1">
                <a:latin typeface="Quire Sans Light" panose="020B0302040400020003" pitchFamily="34" charset="0"/>
              </a:rPr>
              <a:t>kecakapan</a:t>
            </a:r>
            <a:r>
              <a:rPr lang="en-ID" sz="1400" dirty="0">
                <a:latin typeface="Quire Sans Light" panose="020B0302040400020003" pitchFamily="34" charset="0"/>
              </a:rPr>
              <a:t> </a:t>
            </a:r>
            <a:r>
              <a:rPr lang="en-ID" sz="1400" dirty="0" err="1">
                <a:latin typeface="Quire Sans Light" panose="020B0302040400020003" pitchFamily="34" charset="0"/>
              </a:rPr>
              <a:t>keterampilan</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akan</a:t>
            </a:r>
            <a:r>
              <a:rPr lang="en-ID" sz="1400" dirty="0">
                <a:latin typeface="Quire Sans Light" panose="020B0302040400020003" pitchFamily="34" charset="0"/>
              </a:rPr>
              <a:t> </a:t>
            </a:r>
            <a:r>
              <a:rPr lang="en-ID" sz="1400" dirty="0" err="1">
                <a:latin typeface="Quire Sans Light" panose="020B0302040400020003" pitchFamily="34" charset="0"/>
              </a:rPr>
              <a:t>terbentuk</a:t>
            </a:r>
            <a:r>
              <a:rPr lang="en-ID" sz="1400" dirty="0">
                <a:latin typeface="Quire Sans Light" panose="020B0302040400020003" pitchFamily="34" charset="0"/>
              </a:rPr>
              <a:t> </a:t>
            </a:r>
            <a:r>
              <a:rPr lang="en-ID" sz="1400" dirty="0" err="1">
                <a:latin typeface="Quire Sans Light" panose="020B0302040400020003" pitchFamily="34" charset="0"/>
              </a:rPr>
              <a:t>inisiatif</a:t>
            </a:r>
            <a:r>
              <a:rPr lang="en-ID" sz="1400" dirty="0">
                <a:latin typeface="Quire Sans Light" panose="020B0302040400020003" pitchFamily="34" charset="0"/>
              </a:rPr>
              <a:t> dan </a:t>
            </a:r>
            <a:r>
              <a:rPr lang="en-ID" sz="1400" dirty="0" err="1">
                <a:latin typeface="Quire Sans Light" panose="020B0302040400020003" pitchFamily="34" charset="0"/>
              </a:rPr>
              <a:t>kemampuan</a:t>
            </a:r>
            <a:r>
              <a:rPr lang="en-ID" sz="1400" dirty="0">
                <a:latin typeface="Quire Sans Light" panose="020B0302040400020003" pitchFamily="34" charset="0"/>
              </a:rPr>
              <a:t> yang </a:t>
            </a:r>
            <a:r>
              <a:rPr lang="en-ID" sz="1400" dirty="0" err="1">
                <a:latin typeface="Quire Sans Light" panose="020B0302040400020003" pitchFamily="34" charset="0"/>
              </a:rPr>
              <a:t>inovatif</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mengantarkan</a:t>
            </a:r>
            <a:r>
              <a:rPr lang="en-ID" sz="1400" dirty="0">
                <a:latin typeface="Quire Sans Light" panose="020B0302040400020003" pitchFamily="34" charset="0"/>
              </a:rPr>
              <a:t> pada </a:t>
            </a:r>
            <a:r>
              <a:rPr lang="en-ID" sz="1400" dirty="0" err="1">
                <a:latin typeface="Quire Sans Light" panose="020B0302040400020003" pitchFamily="34" charset="0"/>
              </a:rPr>
              <a:t>kemandirian</a:t>
            </a:r>
            <a:r>
              <a:rPr lang="en-ID" sz="1400" dirty="0">
                <a:latin typeface="Quire Sans Light" panose="020B0302040400020003" pitchFamily="34" charset="0"/>
              </a:rPr>
              <a:t>.</a:t>
            </a:r>
          </a:p>
        </p:txBody>
      </p:sp>
    </p:spTree>
    <p:extLst>
      <p:ext uri="{BB962C8B-B14F-4D97-AF65-F5344CB8AC3E}">
        <p14:creationId xmlns:p14="http://schemas.microsoft.com/office/powerpoint/2010/main" val="1227992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9850F08-A916-1660-11F1-DA4889D9C48F}"/>
              </a:ext>
            </a:extLst>
          </p:cNvPr>
          <p:cNvSpPr/>
          <p:nvPr/>
        </p:nvSpPr>
        <p:spPr>
          <a:xfrm>
            <a:off x="838200" y="3827132"/>
            <a:ext cx="7924800" cy="611587"/>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4"/>
            </a:pPr>
            <a:r>
              <a:rPr lang="en-ID" sz="1400" b="1" i="1" dirty="0">
                <a:latin typeface="quire sans" panose="020B0502040400020003" pitchFamily="34" charset="0"/>
                <a:cs typeface="quire sans" panose="020B0502040400020003" pitchFamily="34" charset="0"/>
              </a:rPr>
              <a:t>Using</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Menggunakan</a:t>
            </a:r>
            <a:r>
              <a:rPr lang="en-ID" sz="1400" b="1" dirty="0">
                <a:latin typeface="quire sans" panose="020B0502040400020003" pitchFamily="34" charset="0"/>
                <a:cs typeface="quire sans" panose="020B0502040400020003" pitchFamily="34" charset="0"/>
              </a:rPr>
              <a:t>)</a:t>
            </a:r>
            <a:r>
              <a:rPr lang="en-ID" sz="1400" dirty="0">
                <a:latin typeface="Quire Sans Light" panose="020B0302040400020003" pitchFamily="34" charset="0"/>
              </a:rPr>
              <a:t>: </a:t>
            </a:r>
            <a:r>
              <a:rPr lang="en-ID" sz="1400" dirty="0" err="1">
                <a:latin typeface="Quire Sans Light" panose="020B0302040400020003" pitchFamily="34" charset="0"/>
              </a:rPr>
              <a:t>Keterampilan</a:t>
            </a:r>
            <a:r>
              <a:rPr lang="en-ID" sz="1400" dirty="0">
                <a:latin typeface="Quire Sans Light" panose="020B0302040400020003" pitchFamily="34" charset="0"/>
              </a:rPr>
              <a:t> dan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digunakan</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bagian</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sehari-hari</a:t>
            </a:r>
            <a:r>
              <a:rPr lang="en-ID" sz="1400" dirty="0">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6858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3"/>
            </a:pPr>
            <a:r>
              <a:rPr lang="en-US" sz="2000" b="1" dirty="0" err="1">
                <a:latin typeface="Dm sans" pitchFamily="2" charset="0"/>
              </a:rPr>
              <a:t>Tahap-Tahap</a:t>
            </a:r>
            <a:r>
              <a:rPr lang="en-US" sz="2000" b="1" dirty="0">
                <a:latin typeface="Dm sans" pitchFamily="2" charset="0"/>
              </a:rPr>
              <a:t> </a:t>
            </a:r>
            <a:r>
              <a:rPr lang="en-US" sz="2000" b="1" dirty="0" err="1">
                <a:latin typeface="Dm sans" pitchFamily="2" charset="0"/>
              </a:rPr>
              <a:t>Kegiatan</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307777"/>
          </a:xfrm>
          <a:prstGeom prst="rect">
            <a:avLst/>
          </a:prstGeom>
          <a:noFill/>
        </p:spPr>
        <p:txBody>
          <a:bodyPr wrap="square">
            <a:spAutoFit/>
          </a:bodyPr>
          <a:lstStyle/>
          <a:p>
            <a:pPr algn="just"/>
            <a:r>
              <a:rPr lang="en-ID" sz="1400" dirty="0" err="1">
                <a:latin typeface="Quire Sans Light" panose="020B0302040400020003" pitchFamily="34" charset="0"/>
              </a:rPr>
              <a:t>Menurut</a:t>
            </a:r>
            <a:r>
              <a:rPr lang="en-ID" sz="1400" dirty="0">
                <a:latin typeface="Quire Sans Light" panose="020B0302040400020003" pitchFamily="34" charset="0"/>
              </a:rPr>
              <a:t> Terry Wilson (Mubarak, 2010), </a:t>
            </a:r>
            <a:r>
              <a:rPr lang="en-ID" sz="1400" dirty="0" err="1">
                <a:latin typeface="Quire Sans Light" panose="020B0302040400020003" pitchFamily="34" charset="0"/>
              </a:rPr>
              <a:t>tahapan-tahapan</a:t>
            </a:r>
            <a:r>
              <a:rPr lang="en-ID" sz="1400" dirty="0">
                <a:latin typeface="Quire Sans Light" panose="020B0302040400020003" pitchFamily="34" charset="0"/>
              </a:rPr>
              <a:t> proses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meliputi</a:t>
            </a:r>
            <a:r>
              <a:rPr lang="en-ID" sz="1400" dirty="0">
                <a:latin typeface="Quire Sans Light" panose="020B0302040400020003" pitchFamily="34" charset="0"/>
              </a:rPr>
              <a:t>:</a:t>
            </a:r>
          </a:p>
        </p:txBody>
      </p:sp>
      <p:sp>
        <p:nvSpPr>
          <p:cNvPr id="2" name="Rectangle: Rounded Corners 1">
            <a:extLst>
              <a:ext uri="{FF2B5EF4-FFF2-40B4-BE49-F238E27FC236}">
                <a16:creationId xmlns:a16="http://schemas.microsoft.com/office/drawing/2014/main" id="{FEE43391-9EE4-4836-642F-E64B8939F617}"/>
              </a:ext>
            </a:extLst>
          </p:cNvPr>
          <p:cNvSpPr/>
          <p:nvPr/>
        </p:nvSpPr>
        <p:spPr>
          <a:xfrm>
            <a:off x="838200" y="1401227"/>
            <a:ext cx="7924800" cy="637123"/>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ID" sz="1400" b="1" i="1" dirty="0">
                <a:latin typeface="quire sans" panose="020B0502040400020003" pitchFamily="34" charset="0"/>
                <a:cs typeface="quire sans" panose="020B0502040400020003" pitchFamily="34" charset="0"/>
              </a:rPr>
              <a:t>Awakening</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Penyadaran</a:t>
            </a:r>
            <a:r>
              <a:rPr lang="en-ID" sz="1400" b="1" dirty="0">
                <a:latin typeface="quire sans" panose="020B0502040400020003" pitchFamily="34" charset="0"/>
                <a:cs typeface="quire sans" panose="020B0502040400020003" pitchFamily="34" charset="0"/>
              </a:rPr>
              <a:t>)</a:t>
            </a:r>
            <a:r>
              <a:rPr lang="en-ID" sz="1400" dirty="0"/>
              <a:t>: </a:t>
            </a:r>
            <a:r>
              <a:rPr lang="en-ID" sz="1400" dirty="0">
                <a:latin typeface="Quire Sans Light" panose="020B0302040400020003" pitchFamily="34" charset="0"/>
              </a:rPr>
              <a:t>Masyarakat </a:t>
            </a:r>
            <a:r>
              <a:rPr lang="en-ID" sz="1400" dirty="0" err="1">
                <a:latin typeface="Quire Sans Light" panose="020B0302040400020003" pitchFamily="34" charset="0"/>
              </a:rPr>
              <a:t>disadarkan</a:t>
            </a:r>
            <a:r>
              <a:rPr lang="en-ID" sz="1400" dirty="0">
                <a:latin typeface="Quire Sans Light" panose="020B0302040400020003" pitchFamily="34" charset="0"/>
              </a:rPr>
              <a:t> </a:t>
            </a:r>
            <a:r>
              <a:rPr lang="en-ID" sz="1400" dirty="0" err="1">
                <a:latin typeface="Quire Sans Light" panose="020B0302040400020003" pitchFamily="34" charset="0"/>
              </a:rPr>
              <a:t>akan</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sikap</a:t>
            </a:r>
            <a:r>
              <a:rPr lang="en-ID" sz="1400" dirty="0">
                <a:latin typeface="Quire Sans Light" panose="020B0302040400020003" pitchFamily="34" charset="0"/>
              </a:rPr>
              <a:t>, dan </a:t>
            </a:r>
            <a:r>
              <a:rPr lang="en-ID" sz="1400" dirty="0" err="1">
                <a:latin typeface="Quire Sans Light" panose="020B0302040400020003" pitchFamily="34" charset="0"/>
              </a:rPr>
              <a:t>keterampilan</a:t>
            </a:r>
            <a:r>
              <a:rPr lang="en-ID" sz="1400" dirty="0">
                <a:latin typeface="Quire Sans Light" panose="020B0302040400020003" pitchFamily="34" charset="0"/>
              </a:rPr>
              <a:t> yang </a:t>
            </a:r>
            <a:r>
              <a:rPr lang="en-ID" sz="1400" dirty="0" err="1">
                <a:latin typeface="Quire Sans Light" panose="020B0302040400020003" pitchFamily="34" charset="0"/>
              </a:rPr>
              <a:t>dimiliki</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rencana</a:t>
            </a:r>
            <a:r>
              <a:rPr lang="en-ID" sz="1400" dirty="0">
                <a:latin typeface="Quire Sans Light" panose="020B0302040400020003" pitchFamily="34" charset="0"/>
              </a:rPr>
              <a:t> dan </a:t>
            </a:r>
            <a:r>
              <a:rPr lang="en-ID" sz="1400" dirty="0" err="1">
                <a:latin typeface="Quire Sans Light" panose="020B0302040400020003" pitchFamily="34" charset="0"/>
              </a:rPr>
              <a:t>harapan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kondisi</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a:t>
            </a:r>
          </a:p>
        </p:txBody>
      </p:sp>
      <p:sp>
        <p:nvSpPr>
          <p:cNvPr id="4" name="Rectangle: Rounded Corners 3">
            <a:extLst>
              <a:ext uri="{FF2B5EF4-FFF2-40B4-BE49-F238E27FC236}">
                <a16:creationId xmlns:a16="http://schemas.microsoft.com/office/drawing/2014/main" id="{E9217EB9-8EE3-0AF5-B146-CB539C0AEDAD}"/>
              </a:ext>
            </a:extLst>
          </p:cNvPr>
          <p:cNvSpPr/>
          <p:nvPr/>
        </p:nvSpPr>
        <p:spPr>
          <a:xfrm>
            <a:off x="838200" y="2150069"/>
            <a:ext cx="7924800" cy="841375"/>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ID" sz="1400" b="1" i="1" dirty="0">
                <a:latin typeface="quire sans" panose="020B0502040400020003" pitchFamily="34" charset="0"/>
                <a:cs typeface="quire sans" panose="020B0502040400020003" pitchFamily="34" charset="0"/>
              </a:rPr>
              <a:t>Understanding</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Pemahaman</a:t>
            </a:r>
            <a:r>
              <a:rPr lang="en-ID" sz="1400" b="1" dirty="0">
                <a:latin typeface="quire sans" panose="020B0502040400020003" pitchFamily="34" charset="0"/>
                <a:cs typeface="quire sans" panose="020B0502040400020003" pitchFamily="34" charset="0"/>
              </a:rPr>
              <a:t>): </a:t>
            </a:r>
            <a:r>
              <a:rPr lang="en-ID" sz="1400" dirty="0">
                <a:latin typeface="Quire Sans Light" panose="020B0302040400020003" pitchFamily="34" charset="0"/>
                <a:cs typeface="quire sans" panose="020B0502040400020003" pitchFamily="34" charset="0"/>
              </a:rPr>
              <a:t>Masyarakat </a:t>
            </a:r>
            <a:r>
              <a:rPr lang="en-ID" sz="1400" dirty="0" err="1">
                <a:latin typeface="Quire Sans Light" panose="020B0302040400020003" pitchFamily="34" charset="0"/>
                <a:cs typeface="quire sans" panose="020B0502040400020003" pitchFamily="34" charset="0"/>
              </a:rPr>
              <a:t>diberikan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pemahaman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baru</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mengenai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diri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mereka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sendiri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aspirasi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mereka</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keadaan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umum</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lainnya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serta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belajar</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untuk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menghargai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pemberdayaan</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apa</a:t>
            </a:r>
            <a:r>
              <a:rPr lang="en-ID" sz="1400" dirty="0">
                <a:latin typeface="Quire Sans Light" panose="020B0302040400020003" pitchFamily="34" charset="0"/>
                <a:cs typeface="quire sans" panose="020B0502040400020003" pitchFamily="34" charset="0"/>
              </a:rPr>
              <a:t> yang </a:t>
            </a:r>
            <a:r>
              <a:rPr lang="en-ID" sz="1400" dirty="0" err="1">
                <a:latin typeface="Quire Sans Light" panose="020B0302040400020003" pitchFamily="34" charset="0"/>
                <a:cs typeface="quire sans" panose="020B0502040400020003" pitchFamily="34" charset="0"/>
              </a:rPr>
              <a:t>dituntut</a:t>
            </a:r>
            <a:r>
              <a:rPr lang="en-ID" sz="1400" dirty="0">
                <a:latin typeface="Quire Sans Light" panose="020B0302040400020003" pitchFamily="34" charset="0"/>
                <a:cs typeface="quire sans" panose="020B0502040400020003" pitchFamily="34" charset="0"/>
              </a:rPr>
              <a:t> oleh </a:t>
            </a:r>
            <a:r>
              <a:rPr lang="en-ID" sz="1400" dirty="0" err="1">
                <a:latin typeface="Quire Sans Light" panose="020B0302040400020003" pitchFamily="34" charset="0"/>
                <a:cs typeface="quire sans" panose="020B0502040400020003" pitchFamily="34" charset="0"/>
              </a:rPr>
              <a:t>komunitas</a:t>
            </a:r>
            <a:r>
              <a:rPr lang="en-ID" sz="1400" dirty="0">
                <a:latin typeface="Quire Sans Light" panose="020B0302040400020003" pitchFamily="34" charset="0"/>
                <a:cs typeface="quire sans" panose="020B0502040400020003" pitchFamily="34" charset="0"/>
              </a:rPr>
              <a:t>.</a:t>
            </a:r>
            <a:endParaRPr lang="en-ID" sz="1400" dirty="0">
              <a:latin typeface="Quire Sans Light" panose="020B0302040400020003" pitchFamily="34" charset="0"/>
            </a:endParaRPr>
          </a:p>
        </p:txBody>
      </p:sp>
      <p:sp>
        <p:nvSpPr>
          <p:cNvPr id="14" name="Rectangle: Rounded Corners 13">
            <a:extLst>
              <a:ext uri="{FF2B5EF4-FFF2-40B4-BE49-F238E27FC236}">
                <a16:creationId xmlns:a16="http://schemas.microsoft.com/office/drawing/2014/main" id="{1D10D1E9-6BCE-CC54-C020-AD191201C291}"/>
              </a:ext>
            </a:extLst>
          </p:cNvPr>
          <p:cNvSpPr/>
          <p:nvPr/>
        </p:nvSpPr>
        <p:spPr>
          <a:xfrm>
            <a:off x="838200" y="3103163"/>
            <a:ext cx="7924800" cy="611587"/>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ID" sz="1400" b="1" i="1" dirty="0">
                <a:latin typeface="quire sans" panose="020B0502040400020003" pitchFamily="34" charset="0"/>
                <a:cs typeface="quire sans" panose="020B0502040400020003" pitchFamily="34" charset="0"/>
              </a:rPr>
              <a:t>Harnessing</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Memanfaatkan</a:t>
            </a:r>
            <a:r>
              <a:rPr lang="en-ID" sz="1400" b="1" dirty="0">
                <a:latin typeface="quire sans" panose="020B05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Setelah</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sadar</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mengerti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mengenai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pemberdayaan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masyarakat</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memutuskan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untuk</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menggunakannya</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bagi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kepentingan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komunitasnya</a:t>
            </a:r>
            <a:r>
              <a:rPr lang="en-ID" sz="1400" dirty="0">
                <a:latin typeface="Quire Sans Light" panose="020B0302040400020003" pitchFamily="34" charset="0"/>
                <a:cs typeface="quire sans" panose="020B0502040400020003" pitchFamily="34" charset="0"/>
              </a:rPr>
              <a:t>.</a:t>
            </a:r>
            <a:endParaRPr lang="en-ID" sz="1400" dirty="0">
              <a:latin typeface="Quire Sans Light" panose="020B0302040400020003" pitchFamily="34" charset="0"/>
            </a:endParaRPr>
          </a:p>
        </p:txBody>
      </p:sp>
    </p:spTree>
    <p:extLst>
      <p:ext uri="{BB962C8B-B14F-4D97-AF65-F5344CB8AC3E}">
        <p14:creationId xmlns:p14="http://schemas.microsoft.com/office/powerpoint/2010/main" val="9302224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500"/>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6170A3F-3AD5-03D9-659C-CC8D4FBE6D6E}"/>
              </a:ext>
            </a:extLst>
          </p:cNvPr>
          <p:cNvPicPr>
            <a:picLocks noChangeAspect="1"/>
          </p:cNvPicPr>
          <p:nvPr/>
        </p:nvPicPr>
        <p:blipFill rotWithShape="1">
          <a:blip r:embed="rId2">
            <a:alphaModFix amt="20000"/>
          </a:blip>
          <a:srcRect l="14426" t="954" b="26880"/>
          <a:stretch/>
        </p:blipFill>
        <p:spPr>
          <a:xfrm>
            <a:off x="0" y="-5637"/>
            <a:ext cx="9144000" cy="5143500"/>
          </a:xfrm>
          <a:prstGeom prst="rect">
            <a:avLst/>
          </a:prstGeom>
        </p:spPr>
      </p:pic>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TextBox 2">
            <a:extLst>
              <a:ext uri="{FF2B5EF4-FFF2-40B4-BE49-F238E27FC236}">
                <a16:creationId xmlns:a16="http://schemas.microsoft.com/office/drawing/2014/main" id="{813B8696-794C-5BE0-1F1A-15B942135A4C}"/>
              </a:ext>
            </a:extLst>
          </p:cNvPr>
          <p:cNvSpPr txBox="1"/>
          <p:nvPr/>
        </p:nvSpPr>
        <p:spPr>
          <a:xfrm>
            <a:off x="876300" y="2033141"/>
            <a:ext cx="7391400" cy="1077218"/>
          </a:xfrm>
          <a:prstGeom prst="rect">
            <a:avLst/>
          </a:prstGeom>
          <a:noFill/>
        </p:spPr>
        <p:txBody>
          <a:bodyPr wrap="square" rtlCol="0">
            <a:spAutoFit/>
          </a:bodyPr>
          <a:lstStyle/>
          <a:p>
            <a:pPr marL="514350" indent="-514350">
              <a:buFont typeface="+mj-lt"/>
              <a:buAutoNum type="alphaUcPeriod"/>
            </a:pPr>
            <a:r>
              <a:rPr lang="en-US" sz="3200" b="1" dirty="0" err="1">
                <a:solidFill>
                  <a:srgbClr val="8B4513"/>
                </a:solidFill>
                <a:latin typeface="Cooper Black" panose="0208090404030B020404" pitchFamily="18" charset="0"/>
              </a:rPr>
              <a:t>Pemberdayaan</a:t>
            </a:r>
            <a:r>
              <a:rPr lang="en-US" sz="3200" b="1" dirty="0">
                <a:solidFill>
                  <a:srgbClr val="8B4513"/>
                </a:solidFill>
                <a:latin typeface="Cooper Black" panose="0208090404030B020404" pitchFamily="18" charset="0"/>
              </a:rPr>
              <a:t> </a:t>
            </a:r>
            <a:r>
              <a:rPr lang="en-US" sz="3200" b="1" dirty="0" err="1">
                <a:solidFill>
                  <a:srgbClr val="8B4513"/>
                </a:solidFill>
                <a:latin typeface="Cooper Black" panose="0208090404030B020404" pitchFamily="18" charset="0"/>
              </a:rPr>
              <a:t>Komunitas</a:t>
            </a:r>
            <a:r>
              <a:rPr lang="en-US" sz="3200" b="1" dirty="0">
                <a:solidFill>
                  <a:srgbClr val="8B4513"/>
                </a:solidFill>
                <a:latin typeface="Cooper Black" panose="0208090404030B020404" pitchFamily="18" charset="0"/>
              </a:rPr>
              <a:t> </a:t>
            </a:r>
            <a:r>
              <a:rPr lang="en-US" sz="3200" b="1" dirty="0" err="1">
                <a:solidFill>
                  <a:srgbClr val="8B4513"/>
                </a:solidFill>
                <a:latin typeface="Cooper Black" panose="0208090404030B020404" pitchFamily="18" charset="0"/>
              </a:rPr>
              <a:t>Lokal</a:t>
            </a:r>
            <a:r>
              <a:rPr lang="en-US" sz="3200" b="1" dirty="0">
                <a:solidFill>
                  <a:srgbClr val="8B4513"/>
                </a:solidFill>
                <a:latin typeface="Cooper Black" panose="0208090404030B020404" pitchFamily="18" charset="0"/>
              </a:rPr>
              <a:t> dan </a:t>
            </a:r>
            <a:r>
              <a:rPr lang="en-US" sz="3200" b="1" dirty="0" err="1">
                <a:solidFill>
                  <a:srgbClr val="8B4513"/>
                </a:solidFill>
                <a:latin typeface="Cooper Black" panose="0208090404030B020404" pitchFamily="18" charset="0"/>
              </a:rPr>
              <a:t>Potensi</a:t>
            </a:r>
            <a:r>
              <a:rPr lang="en-US" sz="3200" b="1" dirty="0">
                <a:solidFill>
                  <a:srgbClr val="8B4513"/>
                </a:solidFill>
                <a:latin typeface="Cooper Black" panose="0208090404030B020404" pitchFamily="18" charset="0"/>
              </a:rPr>
              <a:t> </a:t>
            </a:r>
            <a:r>
              <a:rPr lang="en-US" sz="3200" b="1" dirty="0" err="1">
                <a:solidFill>
                  <a:srgbClr val="8B4513"/>
                </a:solidFill>
                <a:latin typeface="Cooper Black" panose="0208090404030B020404" pitchFamily="18" charset="0"/>
              </a:rPr>
              <a:t>Kearifan</a:t>
            </a:r>
            <a:r>
              <a:rPr lang="en-US" sz="3200" b="1" dirty="0">
                <a:solidFill>
                  <a:srgbClr val="8B4513"/>
                </a:solidFill>
                <a:latin typeface="Cooper Black" panose="0208090404030B020404" pitchFamily="18" charset="0"/>
              </a:rPr>
              <a:t> </a:t>
            </a:r>
            <a:r>
              <a:rPr lang="en-US" sz="3200" b="1" dirty="0" err="1">
                <a:solidFill>
                  <a:srgbClr val="8B4513"/>
                </a:solidFill>
                <a:latin typeface="Cooper Black" panose="0208090404030B020404" pitchFamily="18" charset="0"/>
              </a:rPr>
              <a:t>Lokal</a:t>
            </a:r>
            <a:endParaRPr lang="en-ID" sz="3200" b="1" dirty="0">
              <a:solidFill>
                <a:srgbClr val="8B4513"/>
              </a:solidFill>
              <a:latin typeface="Cooper Black" panose="0208090404030B020404" pitchFamily="18" charset="0"/>
            </a:endParaRPr>
          </a:p>
        </p:txBody>
      </p:sp>
    </p:spTree>
    <p:extLst>
      <p:ext uri="{BB962C8B-B14F-4D97-AF65-F5344CB8AC3E}">
        <p14:creationId xmlns:p14="http://schemas.microsoft.com/office/powerpoint/2010/main" val="19906006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6858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4"/>
            </a:pPr>
            <a:r>
              <a:rPr lang="en-US" sz="2000" b="1" dirty="0" err="1">
                <a:latin typeface="Dm sans" pitchFamily="2" charset="0"/>
              </a:rPr>
              <a:t>Evaluasi</a:t>
            </a:r>
            <a:r>
              <a:rPr lang="en-US" sz="2000" b="1" dirty="0">
                <a:latin typeface="Dm sans" pitchFamily="2" charset="0"/>
              </a:rPr>
              <a:t> </a:t>
            </a:r>
            <a:r>
              <a:rPr lang="en-US" sz="2000" b="1" dirty="0" err="1">
                <a:latin typeface="Dm sans" pitchFamily="2" charset="0"/>
              </a:rPr>
              <a:t>Kegiatan</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2246769"/>
          </a:xfrm>
          <a:prstGeom prst="rect">
            <a:avLst/>
          </a:prstGeom>
          <a:noFill/>
        </p:spPr>
        <p:txBody>
          <a:bodyPr wrap="square">
            <a:spAutoFit/>
          </a:bodyPr>
          <a:lstStyle/>
          <a:p>
            <a:pPr algn="just"/>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merupakan</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sistematis</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mengukur</a:t>
            </a:r>
            <a:r>
              <a:rPr lang="en-ID" sz="1400" dirty="0">
                <a:latin typeface="Quire Sans Light" panose="020B0302040400020003" pitchFamily="34" charset="0"/>
              </a:rPr>
              <a:t> dan </a:t>
            </a:r>
            <a:r>
              <a:rPr lang="en-ID" sz="1400" dirty="0" err="1">
                <a:latin typeface="Quire Sans Light" panose="020B0302040400020003" pitchFamily="34" charset="0"/>
              </a:rPr>
              <a:t>menilai</a:t>
            </a:r>
            <a:r>
              <a:rPr lang="en-ID" sz="1400" dirty="0">
                <a:latin typeface="Quire Sans Light" panose="020B0302040400020003" pitchFamily="34" charset="0"/>
              </a:rPr>
              <a:t> </a:t>
            </a:r>
            <a:r>
              <a:rPr lang="en-ID" sz="1400" dirty="0" err="1">
                <a:latin typeface="Quire Sans Light" panose="020B0302040400020003" pitchFamily="34" charset="0"/>
              </a:rPr>
              <a:t>suatu</a:t>
            </a:r>
            <a:r>
              <a:rPr lang="en-ID" sz="1400" dirty="0">
                <a:latin typeface="Quire Sans Light" panose="020B0302040400020003" pitchFamily="34" charset="0"/>
              </a:rPr>
              <a:t> </a:t>
            </a:r>
            <a:r>
              <a:rPr lang="en-ID" sz="1400" dirty="0" err="1">
                <a:latin typeface="Quire Sans Light" panose="020B0302040400020003" pitchFamily="34" charset="0"/>
              </a:rPr>
              <a:t>objek</a:t>
            </a:r>
            <a:r>
              <a:rPr lang="en-ID" sz="1400" dirty="0">
                <a:latin typeface="Quire Sans Light" panose="020B0302040400020003" pitchFamily="34" charset="0"/>
              </a:rPr>
              <a:t> </a:t>
            </a:r>
            <a:r>
              <a:rPr lang="en-ID" sz="1400" dirty="0" err="1">
                <a:latin typeface="Quire Sans Light" panose="020B0302040400020003" pitchFamily="34" charset="0"/>
              </a:rPr>
              <a:t>berdasarkan</a:t>
            </a:r>
            <a:r>
              <a:rPr lang="en-ID" sz="1400" dirty="0">
                <a:latin typeface="Quire Sans Light" panose="020B0302040400020003" pitchFamily="34" charset="0"/>
              </a:rPr>
              <a:t> </a:t>
            </a:r>
            <a:r>
              <a:rPr lang="en-ID" sz="1400" dirty="0" err="1">
                <a:latin typeface="Quire Sans Light" panose="020B0302040400020003" pitchFamily="34" charset="0"/>
              </a:rPr>
              <a:t>pedoman</a:t>
            </a:r>
            <a:r>
              <a:rPr lang="en-ID" sz="1400" dirty="0">
                <a:latin typeface="Quire Sans Light" panose="020B0302040400020003" pitchFamily="34" charset="0"/>
              </a:rPr>
              <a:t> yang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ada</a:t>
            </a:r>
            <a:r>
              <a:rPr lang="en-ID" sz="1400" dirty="0">
                <a:latin typeface="Quire Sans Light" panose="020B0302040400020003" pitchFamily="34" charset="0"/>
              </a:rPr>
              <a:t>. Hal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mencakup</a:t>
            </a:r>
            <a:r>
              <a:rPr lang="en-ID" sz="1400" dirty="0">
                <a:latin typeface="Quire Sans Light" panose="020B0302040400020003" pitchFamily="34" charset="0"/>
              </a:rPr>
              <a:t> </a:t>
            </a:r>
            <a:r>
              <a:rPr lang="en-ID" sz="1400" dirty="0" err="1">
                <a:latin typeface="Quire Sans Light" panose="020B0302040400020003" pitchFamily="34" charset="0"/>
              </a:rPr>
              <a:t>penilaian</a:t>
            </a:r>
            <a:r>
              <a:rPr lang="en-ID" sz="1400" dirty="0">
                <a:latin typeface="Quire Sans Light" panose="020B0302040400020003" pitchFamily="34" charset="0"/>
              </a:rPr>
              <a:t> </a:t>
            </a:r>
            <a:r>
              <a:rPr lang="en-ID" sz="1400" dirty="0" err="1">
                <a:latin typeface="Quire Sans Light" panose="020B0302040400020003" pitchFamily="34" charset="0"/>
              </a:rPr>
              <a:t>atas</a:t>
            </a:r>
            <a:r>
              <a:rPr lang="en-ID" sz="1400" dirty="0">
                <a:latin typeface="Quire Sans Light" panose="020B0302040400020003" pitchFamily="34" charset="0"/>
              </a:rPr>
              <a:t> </a:t>
            </a:r>
            <a:r>
              <a:rPr lang="en-ID" sz="1400" dirty="0" err="1">
                <a:latin typeface="Quire Sans Light" panose="020B0302040400020003" pitchFamily="34" charset="0"/>
              </a:rPr>
              <a:t>dampak</a:t>
            </a:r>
            <a:r>
              <a:rPr lang="en-ID" sz="1400" dirty="0">
                <a:latin typeface="Quire Sans Light" panose="020B0302040400020003" pitchFamily="34" charset="0"/>
              </a:rPr>
              <a:t> </a:t>
            </a:r>
            <a:r>
              <a:rPr lang="en-ID" sz="1400" dirty="0" err="1">
                <a:latin typeface="Quire Sans Light" panose="020B0302040400020003" pitchFamily="34" charset="0"/>
              </a:rPr>
              <a:t>kolektif</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semua</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baik</a:t>
            </a:r>
            <a:r>
              <a:rPr lang="en-ID" sz="1400" dirty="0">
                <a:latin typeface="Quire Sans Light" panose="020B0302040400020003" pitchFamily="34" charset="0"/>
              </a:rPr>
              <a:t> </a:t>
            </a:r>
            <a:r>
              <a:rPr lang="en-ID" sz="1400" dirty="0" err="1">
                <a:latin typeface="Quire Sans Light" panose="020B0302040400020003" pitchFamily="34" charset="0"/>
              </a:rPr>
              <a:t>positif</a:t>
            </a:r>
            <a:r>
              <a:rPr lang="en-ID" sz="1400" dirty="0">
                <a:latin typeface="Quire Sans Light" panose="020B0302040400020003" pitchFamily="34" charset="0"/>
              </a:rPr>
              <a:t> </a:t>
            </a:r>
            <a:r>
              <a:rPr lang="en-ID" sz="1400" dirty="0" err="1">
                <a:latin typeface="Quire Sans Light" panose="020B0302040400020003" pitchFamily="34" charset="0"/>
              </a:rPr>
              <a:t>maupun</a:t>
            </a:r>
            <a:r>
              <a:rPr lang="en-ID" sz="1400" dirty="0">
                <a:latin typeface="Quire Sans Light" panose="020B0302040400020003" pitchFamily="34" charset="0"/>
              </a:rPr>
              <a:t> </a:t>
            </a:r>
            <a:r>
              <a:rPr lang="en-ID" sz="1400" dirty="0" err="1">
                <a:latin typeface="Quire Sans Light" panose="020B0302040400020003" pitchFamily="34" charset="0"/>
              </a:rPr>
              <a:t>negatif</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deskripsi</a:t>
            </a:r>
            <a:r>
              <a:rPr lang="en-ID" sz="1400" dirty="0">
                <a:latin typeface="Quire Sans Light" panose="020B0302040400020003" pitchFamily="34" charset="0"/>
              </a:rPr>
              <a:t> </a:t>
            </a:r>
            <a:r>
              <a:rPr lang="en-ID" sz="1400" dirty="0" err="1">
                <a:latin typeface="Quire Sans Light" panose="020B0302040400020003" pitchFamily="34" charset="0"/>
              </a:rPr>
              <a:t>keluaran</a:t>
            </a:r>
            <a:r>
              <a:rPr lang="en-ID" sz="1400" dirty="0">
                <a:latin typeface="Quire Sans Light" panose="020B0302040400020003" pitchFamily="34" charset="0"/>
              </a:rPr>
              <a:t> dan </a:t>
            </a:r>
            <a:r>
              <a:rPr lang="en-ID" sz="1400" dirty="0" err="1">
                <a:latin typeface="Quire Sans Light" panose="020B0302040400020003" pitchFamily="34" charset="0"/>
              </a:rPr>
              <a:t>hasil</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sudut</a:t>
            </a:r>
            <a:r>
              <a:rPr lang="en-ID" sz="1400" dirty="0">
                <a:latin typeface="Quire Sans Light" panose="020B0302040400020003" pitchFamily="34" charset="0"/>
              </a:rPr>
              <a:t> </a:t>
            </a:r>
            <a:r>
              <a:rPr lang="en-ID" sz="1400" dirty="0" err="1">
                <a:latin typeface="Quire Sans Light" panose="020B0302040400020003" pitchFamily="34" charset="0"/>
              </a:rPr>
              <a:t>pandang</a:t>
            </a:r>
            <a:r>
              <a:rPr lang="en-ID" sz="1400" dirty="0">
                <a:latin typeface="Quire Sans Light" panose="020B0302040400020003" pitchFamily="34" charset="0"/>
              </a:rPr>
              <a:t> </a:t>
            </a:r>
            <a:r>
              <a:rPr lang="en-ID" sz="1400" dirty="0" err="1">
                <a:latin typeface="Quire Sans Light" panose="020B0302040400020003" pitchFamily="34" charset="0"/>
              </a:rPr>
              <a:t>penerima</a:t>
            </a:r>
            <a:r>
              <a:rPr lang="en-ID" sz="1400" dirty="0">
                <a:latin typeface="Quire Sans Light" panose="020B0302040400020003" pitchFamily="34" charset="0"/>
              </a:rPr>
              <a:t> </a:t>
            </a:r>
            <a:r>
              <a:rPr lang="en-ID" sz="1400" dirty="0" err="1">
                <a:latin typeface="Quire Sans Light" panose="020B0302040400020003" pitchFamily="34" charset="0"/>
              </a:rPr>
              <a:t>manfaat</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program </a:t>
            </a:r>
            <a:r>
              <a:rPr lang="en-ID" sz="1400" dirty="0" err="1">
                <a:latin typeface="Quire Sans Light" panose="020B0302040400020003" pitchFamily="34" charset="0"/>
              </a:rPr>
              <a:t>pemberdayaan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penting</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menilai</a:t>
            </a:r>
            <a:r>
              <a:rPr lang="en-ID" sz="1400" dirty="0">
                <a:latin typeface="Quire Sans Light" panose="020B0302040400020003" pitchFamily="34" charset="0"/>
              </a:rPr>
              <a:t> </a:t>
            </a:r>
            <a:r>
              <a:rPr lang="en-ID" sz="1400" dirty="0" err="1">
                <a:latin typeface="Quire Sans Light" panose="020B0302040400020003" pitchFamily="34" charset="0"/>
              </a:rPr>
              <a:t>apakah</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tersebut</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sesuai</a:t>
            </a:r>
            <a:r>
              <a:rPr lang="en-ID" sz="1400" dirty="0">
                <a:latin typeface="Quire Sans Light" panose="020B0302040400020003" pitchFamily="34" charset="0"/>
              </a:rPr>
              <a:t> </a:t>
            </a:r>
            <a:r>
              <a:rPr lang="en-ID" sz="1400" dirty="0" err="1">
                <a:latin typeface="Quire Sans Light" panose="020B0302040400020003" pitchFamily="34" charset="0"/>
              </a:rPr>
              <a:t>harapan</a:t>
            </a:r>
            <a:r>
              <a:rPr lang="en-ID" sz="1400" dirty="0">
                <a:latin typeface="Quire Sans Light" panose="020B0302040400020003" pitchFamily="34" charset="0"/>
              </a:rPr>
              <a:t> dan </a:t>
            </a:r>
            <a:r>
              <a:rPr lang="en-ID" sz="1400" dirty="0" err="1">
                <a:latin typeface="Quire Sans Light" panose="020B0302040400020003" pitchFamily="34" charset="0"/>
              </a:rPr>
              <a:t>tujuan</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mengawasi</a:t>
            </a:r>
            <a:r>
              <a:rPr lang="en-ID" sz="1400" dirty="0">
                <a:latin typeface="Quire Sans Light" panose="020B0302040400020003" pitchFamily="34" charset="0"/>
              </a:rPr>
              <a:t> </a:t>
            </a:r>
            <a:r>
              <a:rPr lang="en-ID" sz="1400" dirty="0" err="1">
                <a:latin typeface="Quire Sans Light" panose="020B0302040400020003" pitchFamily="34" charset="0"/>
              </a:rPr>
              <a:t>jalannya</a:t>
            </a:r>
            <a:r>
              <a:rPr lang="en-ID" sz="1400" dirty="0">
                <a:latin typeface="Quire Sans Light" panose="020B0302040400020003" pitchFamily="34" charset="0"/>
              </a:rPr>
              <a:t> </a:t>
            </a:r>
            <a:r>
              <a:rPr lang="en-ID" sz="1400" dirty="0" err="1">
                <a:latin typeface="Quire Sans Light" panose="020B0302040400020003" pitchFamily="34" charset="0"/>
              </a:rPr>
              <a:t>aktivitas</a:t>
            </a:r>
            <a:r>
              <a:rPr lang="en-ID" sz="1400" dirty="0">
                <a:latin typeface="Quire Sans Light" panose="020B0302040400020003" pitchFamily="34" charset="0"/>
              </a:rPr>
              <a:t> </a:t>
            </a:r>
            <a:r>
              <a:rPr lang="en-ID" sz="1400" dirty="0" err="1">
                <a:latin typeface="Quire Sans Light" panose="020B0302040400020003" pitchFamily="34" charset="0"/>
              </a:rPr>
              <a:t>pemberdayaan</a:t>
            </a:r>
            <a:r>
              <a:rPr lang="en-ID" sz="1400" dirty="0">
                <a:latin typeface="Quire Sans Light" panose="020B0302040400020003" pitchFamily="34" charset="0"/>
              </a:rPr>
              <a:t>.</a:t>
            </a:r>
          </a:p>
          <a:p>
            <a:pPr algn="just"/>
            <a:endParaRPr lang="en-ID" sz="1400" dirty="0">
              <a:latin typeface="Quire Sans Light" panose="020B0302040400020003" pitchFamily="34" charset="0"/>
            </a:endParaRPr>
          </a:p>
          <a:p>
            <a:pPr algn="just"/>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mengambil</a:t>
            </a:r>
            <a:r>
              <a:rPr lang="en-ID" sz="1400" dirty="0">
                <a:latin typeface="Quire Sans Light" panose="020B0302040400020003" pitchFamily="34" charset="0"/>
              </a:rPr>
              <a:t> </a:t>
            </a:r>
            <a:r>
              <a:rPr lang="en-ID" sz="1400" dirty="0" err="1">
                <a:latin typeface="Quire Sans Light" panose="020B0302040400020003" pitchFamily="34" charset="0"/>
              </a:rPr>
              <a:t>keputusan</a:t>
            </a:r>
            <a:r>
              <a:rPr lang="en-ID" sz="1400" dirty="0">
                <a:latin typeface="Quire Sans Light" panose="020B0302040400020003" pitchFamily="34" charset="0"/>
              </a:rPr>
              <a:t> </a:t>
            </a:r>
            <a:r>
              <a:rPr lang="en-ID" sz="1400" dirty="0" err="1">
                <a:latin typeface="Quire Sans Light" panose="020B0302040400020003" pitchFamily="34" charset="0"/>
              </a:rPr>
              <a:t>apakah</a:t>
            </a:r>
            <a:r>
              <a:rPr lang="en-ID" sz="1400" dirty="0">
                <a:latin typeface="Quire Sans Light" panose="020B0302040400020003" pitchFamily="34" charset="0"/>
              </a:rPr>
              <a:t> program </a:t>
            </a:r>
            <a:r>
              <a:rPr lang="en-ID" sz="1400" dirty="0" err="1">
                <a:latin typeface="Quire Sans Light" panose="020B0302040400020003" pitchFamily="34" charset="0"/>
              </a:rPr>
              <a:t>perlu</a:t>
            </a:r>
            <a:r>
              <a:rPr lang="en-ID" sz="1400" dirty="0">
                <a:latin typeface="Quire Sans Light" panose="020B0302040400020003" pitchFamily="34" charset="0"/>
              </a:rPr>
              <a:t> </a:t>
            </a:r>
            <a:r>
              <a:rPr lang="en-ID" sz="1400" dirty="0" err="1">
                <a:latin typeface="Quire Sans Light" panose="020B0302040400020003" pitchFamily="34" charset="0"/>
              </a:rPr>
              <a:t>dilanjutkan</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tidak</a:t>
            </a:r>
            <a:r>
              <a:rPr lang="en-ID" sz="1400" dirty="0">
                <a:latin typeface="Quire Sans Light" panose="020B0302040400020003" pitchFamily="34" charset="0"/>
              </a:rPr>
              <a:t>, dan </a:t>
            </a:r>
            <a:r>
              <a:rPr lang="en-ID" sz="1400" dirty="0" err="1">
                <a:latin typeface="Quire Sans Light" panose="020B0302040400020003" pitchFamily="34" charset="0"/>
              </a:rPr>
              <a:t>mencakup</a:t>
            </a:r>
            <a:r>
              <a:rPr lang="en-ID" sz="1400" dirty="0">
                <a:latin typeface="Quire Sans Light" panose="020B0302040400020003" pitchFamily="34" charset="0"/>
              </a:rPr>
              <a:t> </a:t>
            </a:r>
            <a:r>
              <a:rPr lang="en-ID" sz="1400" dirty="0" err="1">
                <a:latin typeface="Quire Sans Light" panose="020B0302040400020003" pitchFamily="34" charset="0"/>
              </a:rPr>
              <a:t>perencanaan</a:t>
            </a:r>
            <a:r>
              <a:rPr lang="en-ID" sz="1400" dirty="0">
                <a:latin typeface="Quire Sans Light" panose="020B0302040400020003" pitchFamily="34" charset="0"/>
              </a:rPr>
              <a:t>, </a:t>
            </a:r>
            <a:r>
              <a:rPr lang="en-ID" sz="1400" dirty="0" err="1">
                <a:latin typeface="Quire Sans Light" panose="020B0302040400020003" pitchFamily="34" charset="0"/>
              </a:rPr>
              <a:t>pelaksanaan</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hasilnya</a:t>
            </a:r>
            <a:r>
              <a:rPr lang="en-ID" sz="1400" dirty="0">
                <a:latin typeface="Quire Sans Light" panose="020B0302040400020003" pitchFamily="34" charset="0"/>
              </a:rPr>
              <a:t>, yang </a:t>
            </a:r>
            <a:r>
              <a:rPr lang="en-ID" sz="1400" dirty="0" err="1">
                <a:latin typeface="Quire Sans Light" panose="020B0302040400020003" pitchFamily="34" charset="0"/>
              </a:rPr>
              <a:t>harus</a:t>
            </a:r>
            <a:r>
              <a:rPr lang="en-ID" sz="1400" dirty="0">
                <a:latin typeface="Quire Sans Light" panose="020B0302040400020003" pitchFamily="34" charset="0"/>
              </a:rPr>
              <a:t> </a:t>
            </a:r>
            <a:r>
              <a:rPr lang="en-ID" sz="1400" dirty="0" err="1">
                <a:latin typeface="Quire Sans Light" panose="020B0302040400020003" pitchFamily="34" charset="0"/>
              </a:rPr>
              <a:t>sejalan</a:t>
            </a:r>
            <a:r>
              <a:rPr lang="en-ID" sz="1400" dirty="0">
                <a:latin typeface="Quire Sans Light" panose="020B0302040400020003" pitchFamily="34" charset="0"/>
              </a:rPr>
              <a:t>. Hasil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digunakan</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bahan</a:t>
            </a:r>
            <a:r>
              <a:rPr lang="en-ID" sz="1400" dirty="0">
                <a:latin typeface="Quire Sans Light" panose="020B0302040400020003" pitchFamily="34" charset="0"/>
              </a:rPr>
              <a:t> </a:t>
            </a:r>
            <a:r>
              <a:rPr lang="en-ID" sz="1400" dirty="0" err="1">
                <a:latin typeface="Quire Sans Light" panose="020B0302040400020003" pitchFamily="34" charset="0"/>
              </a:rPr>
              <a:t>perbaikan</a:t>
            </a:r>
            <a:r>
              <a:rPr lang="en-ID" sz="1400" dirty="0">
                <a:latin typeface="Quire Sans Light" panose="020B0302040400020003" pitchFamily="34" charset="0"/>
              </a:rPr>
              <a:t> program-program </a:t>
            </a:r>
            <a:r>
              <a:rPr lang="en-ID" sz="1400" dirty="0" err="1">
                <a:latin typeface="Quire Sans Light" panose="020B0302040400020003" pitchFamily="34" charset="0"/>
              </a:rPr>
              <a:t>selanjutnya</a:t>
            </a:r>
            <a:r>
              <a:rPr lang="en-ID" sz="1400" dirty="0">
                <a:latin typeface="Quire Sans Light" panose="020B0302040400020003" pitchFamily="34" charset="0"/>
              </a:rPr>
              <a:t> dan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pembelajaran</a:t>
            </a:r>
            <a:r>
              <a:rPr lang="en-ID" sz="1400" dirty="0">
                <a:latin typeface="Quire Sans Light" panose="020B0302040400020003" pitchFamily="34" charset="0"/>
              </a:rPr>
              <a:t> </a:t>
            </a:r>
            <a:r>
              <a:rPr lang="en-ID" sz="1400" dirty="0" err="1">
                <a:latin typeface="Quire Sans Light" panose="020B0302040400020003" pitchFamily="34" charset="0"/>
              </a:rPr>
              <a:t>hidup</a:t>
            </a:r>
            <a:r>
              <a:rPr lang="en-ID" sz="1400" dirty="0">
                <a:latin typeface="Quire Sans Light" panose="020B0302040400020003" pitchFamily="34" charset="0"/>
              </a:rPr>
              <a:t> agar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profesional</a:t>
            </a:r>
            <a:r>
              <a:rPr lang="en-ID" sz="1400" dirty="0">
                <a:latin typeface="Quire Sans Light" panose="020B0302040400020003" pitchFamily="34" charset="0"/>
              </a:rPr>
              <a:t>.</a:t>
            </a:r>
          </a:p>
        </p:txBody>
      </p:sp>
    </p:spTree>
    <p:extLst>
      <p:ext uri="{BB962C8B-B14F-4D97-AF65-F5344CB8AC3E}">
        <p14:creationId xmlns:p14="http://schemas.microsoft.com/office/powerpoint/2010/main" val="42049473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6858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4"/>
            </a:pPr>
            <a:r>
              <a:rPr lang="en-US" sz="2000" b="1" dirty="0" err="1">
                <a:latin typeface="Dm sans" pitchFamily="2" charset="0"/>
              </a:rPr>
              <a:t>Evaluasi</a:t>
            </a:r>
            <a:r>
              <a:rPr lang="en-US" sz="2000" b="1" dirty="0">
                <a:latin typeface="Dm sans" pitchFamily="2" charset="0"/>
              </a:rPr>
              <a:t> </a:t>
            </a:r>
            <a:r>
              <a:rPr lang="en-US" sz="2000" b="1" dirty="0" err="1">
                <a:latin typeface="Dm sans" pitchFamily="2" charset="0"/>
              </a:rPr>
              <a:t>Kegiatan</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307777"/>
          </a:xfrm>
          <a:prstGeom prst="rect">
            <a:avLst/>
          </a:prstGeom>
          <a:noFill/>
        </p:spPr>
        <p:txBody>
          <a:bodyPr wrap="square">
            <a:spAutoFit/>
          </a:bodyPr>
          <a:lstStyle/>
          <a:p>
            <a:pPr algn="just"/>
            <a:r>
              <a:rPr lang="en-ID" sz="1400" dirty="0" err="1">
                <a:latin typeface="Quire Sans Light" panose="020B0302040400020003" pitchFamily="34" charset="0"/>
              </a:rPr>
              <a:t>Secara</a:t>
            </a:r>
            <a:r>
              <a:rPr lang="en-ID" sz="1400" dirty="0">
                <a:latin typeface="Quire Sans Light" panose="020B0302040400020003" pitchFamily="34" charset="0"/>
              </a:rPr>
              <a:t> </a:t>
            </a:r>
            <a:r>
              <a:rPr lang="en-ID" sz="1400" dirty="0" err="1">
                <a:latin typeface="Quire Sans Light" panose="020B0302040400020003" pitchFamily="34" charset="0"/>
              </a:rPr>
              <a:t>umum</a:t>
            </a:r>
            <a:r>
              <a:rPr lang="en-ID" sz="1400" dirty="0">
                <a:latin typeface="Quire Sans Light" panose="020B0302040400020003" pitchFamily="34" charset="0"/>
              </a:rPr>
              <a:t>, </a:t>
            </a:r>
            <a:r>
              <a:rPr lang="en-ID" sz="1400" dirty="0" err="1">
                <a:latin typeface="Quire Sans Light" panose="020B0302040400020003" pitchFamily="34" charset="0"/>
              </a:rPr>
              <a:t>ada</a:t>
            </a:r>
            <a:r>
              <a:rPr lang="en-ID" sz="1400" dirty="0">
                <a:latin typeface="Quire Sans Light" panose="020B0302040400020003" pitchFamily="34" charset="0"/>
              </a:rPr>
              <a:t> dua </a:t>
            </a:r>
            <a:r>
              <a:rPr lang="en-ID" sz="1400" dirty="0" err="1">
                <a:latin typeface="Quire Sans Light" panose="020B0302040400020003" pitchFamily="34" charset="0"/>
              </a:rPr>
              <a:t>jenis</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yaitu</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p:txBody>
      </p:sp>
      <p:sp>
        <p:nvSpPr>
          <p:cNvPr id="2" name="Rectangle: Rounded Corners 1">
            <a:extLst>
              <a:ext uri="{FF2B5EF4-FFF2-40B4-BE49-F238E27FC236}">
                <a16:creationId xmlns:a16="http://schemas.microsoft.com/office/drawing/2014/main" id="{F529D109-9E86-564A-050B-9F4D820C4E39}"/>
              </a:ext>
            </a:extLst>
          </p:cNvPr>
          <p:cNvSpPr/>
          <p:nvPr/>
        </p:nvSpPr>
        <p:spPr>
          <a:xfrm>
            <a:off x="838200" y="1406830"/>
            <a:ext cx="1828800" cy="363729"/>
          </a:xfrm>
          <a:prstGeom prst="roundRect">
            <a:avLst/>
          </a:prstGeom>
          <a:solidFill>
            <a:srgbClr val="BC8F8F"/>
          </a:solidFill>
          <a:ln>
            <a:solidFill>
              <a:srgbClr val="BC8F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en-US" sz="1400" b="1" dirty="0" err="1">
                <a:latin typeface="quire sans" panose="020B0502040400020003" pitchFamily="34" charset="0"/>
                <a:cs typeface="quire sans" panose="020B0502040400020003" pitchFamily="34" charset="0"/>
              </a:rPr>
              <a:t>Evaluasi</a:t>
            </a:r>
            <a:r>
              <a:rPr lang="en-US" sz="1400" b="1" dirty="0">
                <a:latin typeface="quire sans" panose="020B0502040400020003" pitchFamily="34" charset="0"/>
                <a:cs typeface="quire sans" panose="020B0502040400020003" pitchFamily="34" charset="0"/>
              </a:rPr>
              <a:t> Proses</a:t>
            </a:r>
            <a:endParaRPr lang="en-ID" sz="1400" b="1" dirty="0">
              <a:latin typeface="quire sans" panose="020B0502040400020003" pitchFamily="34" charset="0"/>
              <a:cs typeface="quire sans" panose="020B0502040400020003" pitchFamily="34" charset="0"/>
            </a:endParaRPr>
          </a:p>
        </p:txBody>
      </p:sp>
      <p:sp>
        <p:nvSpPr>
          <p:cNvPr id="4" name="TextBox 3">
            <a:extLst>
              <a:ext uri="{FF2B5EF4-FFF2-40B4-BE49-F238E27FC236}">
                <a16:creationId xmlns:a16="http://schemas.microsoft.com/office/drawing/2014/main" id="{5CCD3D2F-6C77-AF4A-A82F-E1907368B745}"/>
              </a:ext>
            </a:extLst>
          </p:cNvPr>
          <p:cNvSpPr txBox="1"/>
          <p:nvPr/>
        </p:nvSpPr>
        <p:spPr>
          <a:xfrm>
            <a:off x="838200" y="1837112"/>
            <a:ext cx="7924800" cy="954107"/>
          </a:xfrm>
          <a:prstGeom prst="rect">
            <a:avLst/>
          </a:prstGeom>
          <a:noFill/>
        </p:spPr>
        <p:txBody>
          <a:bodyPr wrap="square">
            <a:spAutoFit/>
          </a:bodyPr>
          <a:lstStyle/>
          <a:p>
            <a:pPr algn="just"/>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saat</a:t>
            </a:r>
            <a:r>
              <a:rPr lang="en-ID" sz="1400" dirty="0">
                <a:latin typeface="Quire Sans Light" panose="020B0302040400020003" pitchFamily="34" charset="0"/>
              </a:rPr>
              <a:t> program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sedang</a:t>
            </a:r>
            <a:r>
              <a:rPr lang="en-ID" sz="1400" dirty="0">
                <a:latin typeface="Quire Sans Light" panose="020B0302040400020003" pitchFamily="34" charset="0"/>
              </a:rPr>
              <a:t> </a:t>
            </a:r>
            <a:r>
              <a:rPr lang="en-ID" sz="1400" dirty="0" err="1">
                <a:latin typeface="Quire Sans Light" panose="020B0302040400020003" pitchFamily="34" charset="0"/>
              </a:rPr>
              <a:t>berlangsung</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memperbaiki</a:t>
            </a:r>
            <a:r>
              <a:rPr lang="en-ID" sz="1400" dirty="0">
                <a:latin typeface="Quire Sans Light" panose="020B0302040400020003" pitchFamily="34" charset="0"/>
              </a:rPr>
              <a:t> </a:t>
            </a:r>
            <a:r>
              <a:rPr lang="en-ID" sz="1400" dirty="0" err="1">
                <a:latin typeface="Quire Sans Light" panose="020B0302040400020003" pitchFamily="34" charset="0"/>
              </a:rPr>
              <a:t>pelaksanaan</a:t>
            </a:r>
            <a:r>
              <a:rPr lang="en-ID" sz="1400" dirty="0">
                <a:latin typeface="Quire Sans Light" panose="020B0302040400020003" pitchFamily="34" charset="0"/>
              </a:rPr>
              <a:t>. </a:t>
            </a:r>
            <a:r>
              <a:rPr lang="en-ID" sz="1400" dirty="0" err="1">
                <a:latin typeface="Quire Sans Light" panose="020B0302040400020003" pitchFamily="34" charset="0"/>
              </a:rPr>
              <a:t>Fokusnya</a:t>
            </a:r>
            <a:r>
              <a:rPr lang="en-ID" sz="1400" dirty="0">
                <a:latin typeface="Quire Sans Light" panose="020B0302040400020003" pitchFamily="34" charset="0"/>
              </a:rPr>
              <a:t> pada </a:t>
            </a:r>
            <a:r>
              <a:rPr lang="en-ID" sz="1400" dirty="0" err="1">
                <a:latin typeface="Quire Sans Light" panose="020B0302040400020003" pitchFamily="34" charset="0"/>
              </a:rPr>
              <a:t>apa</a:t>
            </a:r>
            <a:r>
              <a:rPr lang="en-ID" sz="1400" dirty="0">
                <a:latin typeface="Quire Sans Light" panose="020B0302040400020003" pitchFamily="34" charset="0"/>
              </a:rPr>
              <a:t> yang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bagaimana</a:t>
            </a:r>
            <a:r>
              <a:rPr lang="en-ID" sz="1400" dirty="0">
                <a:latin typeface="Quire Sans Light" panose="020B0302040400020003" pitchFamily="34" charset="0"/>
              </a:rPr>
              <a:t> </a:t>
            </a:r>
            <a:r>
              <a:rPr lang="en-ID" sz="1400" dirty="0" err="1">
                <a:latin typeface="Quire Sans Light" panose="020B0302040400020003" pitchFamily="34" charset="0"/>
              </a:rPr>
              <a:t>melakukannya</a:t>
            </a:r>
            <a:r>
              <a:rPr lang="en-ID" sz="1400" dirty="0">
                <a:latin typeface="Quire Sans Light" panose="020B0302040400020003" pitchFamily="34" charset="0"/>
              </a:rPr>
              <a:t>, </a:t>
            </a:r>
            <a:r>
              <a:rPr lang="en-ID" sz="1400" dirty="0" err="1">
                <a:latin typeface="Quire Sans Light" panose="020B0302040400020003" pitchFamily="34" charset="0"/>
              </a:rPr>
              <a:t>siapa</a:t>
            </a:r>
            <a:r>
              <a:rPr lang="en-ID" sz="1400" dirty="0">
                <a:latin typeface="Quire Sans Light" panose="020B0302040400020003" pitchFamily="34" charset="0"/>
              </a:rPr>
              <a:t> </a:t>
            </a:r>
            <a:r>
              <a:rPr lang="en-ID" sz="1400" dirty="0" err="1">
                <a:latin typeface="Quire Sans Light" panose="020B0302040400020003" pitchFamily="34" charset="0"/>
              </a:rPr>
              <a:t>penerima</a:t>
            </a:r>
            <a:r>
              <a:rPr lang="en-ID" sz="1400" dirty="0">
                <a:latin typeface="Quire Sans Light" panose="020B0302040400020003" pitchFamily="34" charset="0"/>
              </a:rPr>
              <a:t> </a:t>
            </a:r>
            <a:r>
              <a:rPr lang="en-ID" sz="1400" dirty="0" err="1">
                <a:latin typeface="Quire Sans Light" panose="020B0302040400020003" pitchFamily="34" charset="0"/>
              </a:rPr>
              <a:t>manfaat</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apa</a:t>
            </a:r>
            <a:r>
              <a:rPr lang="en-ID" sz="1400" dirty="0">
                <a:latin typeface="Quire Sans Light" panose="020B0302040400020003" pitchFamily="34" charset="0"/>
              </a:rPr>
              <a:t> </a:t>
            </a:r>
            <a:r>
              <a:rPr lang="en-ID" sz="1400" dirty="0" err="1">
                <a:latin typeface="Quire Sans Light" panose="020B0302040400020003" pitchFamily="34" charset="0"/>
              </a:rPr>
              <a:t>respons</a:t>
            </a:r>
            <a:r>
              <a:rPr lang="en-ID" sz="1400" dirty="0">
                <a:latin typeface="Quire Sans Light" panose="020B0302040400020003" pitchFamily="34" charset="0"/>
              </a:rPr>
              <a:t> </a:t>
            </a:r>
            <a:r>
              <a:rPr lang="en-ID" sz="1400" dirty="0" err="1">
                <a:latin typeface="Quire Sans Light" panose="020B0302040400020003" pitchFamily="34" charset="0"/>
              </a:rPr>
              <a:t>mereka</a:t>
            </a:r>
            <a:r>
              <a:rPr lang="en-ID" sz="1400" dirty="0">
                <a:latin typeface="Quire Sans Light" panose="020B0302040400020003" pitchFamily="34" charset="0"/>
              </a:rPr>
              <a:t> </a:t>
            </a:r>
            <a:r>
              <a:rPr lang="en-ID" sz="1400" dirty="0" err="1">
                <a:latin typeface="Quire Sans Light" panose="020B0302040400020003" pitchFamily="34" charset="0"/>
              </a:rPr>
              <a:t>terhadap</a:t>
            </a:r>
            <a:r>
              <a:rPr lang="en-ID" sz="1400" dirty="0">
                <a:latin typeface="Quire Sans Light" panose="020B0302040400020003" pitchFamily="34" charset="0"/>
              </a:rPr>
              <a:t> program.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relatif</a:t>
            </a:r>
            <a:r>
              <a:rPr lang="en-ID" sz="1400" dirty="0">
                <a:latin typeface="Quire Sans Light" panose="020B0302040400020003" pitchFamily="34" charset="0"/>
              </a:rPr>
              <a:t> </a:t>
            </a:r>
            <a:r>
              <a:rPr lang="en-ID" sz="1400" dirty="0" err="1">
                <a:latin typeface="Quire Sans Light" panose="020B0302040400020003" pitchFamily="34" charset="0"/>
              </a:rPr>
              <a:t>mudah</a:t>
            </a:r>
            <a:r>
              <a:rPr lang="en-ID" sz="1400" dirty="0">
                <a:latin typeface="Quire Sans Light" panose="020B0302040400020003" pitchFamily="34" charset="0"/>
              </a:rPr>
              <a:t> </a:t>
            </a:r>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laporan</a:t>
            </a:r>
            <a:r>
              <a:rPr lang="en-ID" sz="1400" dirty="0">
                <a:latin typeface="Quire Sans Light" panose="020B0302040400020003" pitchFamily="34" charset="0"/>
              </a:rPr>
              <a:t> monitoring, </a:t>
            </a:r>
            <a:r>
              <a:rPr lang="en-ID" sz="1400" dirty="0" err="1">
                <a:latin typeface="Quire Sans Light" panose="020B0302040400020003" pitchFamily="34" charset="0"/>
              </a:rPr>
              <a:t>penelaahan</a:t>
            </a:r>
            <a:r>
              <a:rPr lang="en-ID" sz="1400" dirty="0">
                <a:latin typeface="Quire Sans Light" panose="020B0302040400020003" pitchFamily="34" charset="0"/>
              </a:rPr>
              <a:t> </a:t>
            </a:r>
            <a:r>
              <a:rPr lang="en-ID" sz="1400" dirty="0" err="1">
                <a:latin typeface="Quire Sans Light" panose="020B0302040400020003" pitchFamily="34" charset="0"/>
              </a:rPr>
              <a:t>dokumen</a:t>
            </a:r>
            <a:r>
              <a:rPr lang="en-ID" sz="1400" dirty="0">
                <a:latin typeface="Quire Sans Light" panose="020B0302040400020003" pitchFamily="34" charset="0"/>
              </a:rPr>
              <a:t> program, </a:t>
            </a:r>
            <a:r>
              <a:rPr lang="en-ID" sz="1400" dirty="0" err="1">
                <a:latin typeface="Quire Sans Light" panose="020B0302040400020003" pitchFamily="34" charset="0"/>
              </a:rPr>
              <a:t>wawancara</a:t>
            </a:r>
            <a:r>
              <a:rPr lang="en-ID" sz="1400" dirty="0">
                <a:latin typeface="Quire Sans Light" panose="020B0302040400020003" pitchFamily="34" charset="0"/>
              </a:rPr>
              <a:t>, dan </a:t>
            </a:r>
            <a:r>
              <a:rPr lang="en-ID" sz="1400" dirty="0" err="1">
                <a:latin typeface="Quire Sans Light" panose="020B0302040400020003" pitchFamily="34" charset="0"/>
              </a:rPr>
              <a:t>kunjungan</a:t>
            </a:r>
            <a:r>
              <a:rPr lang="en-ID" sz="1400" dirty="0">
                <a:latin typeface="Quire Sans Light" panose="020B0302040400020003" pitchFamily="34" charset="0"/>
              </a:rPr>
              <a:t> </a:t>
            </a:r>
            <a:r>
              <a:rPr lang="en-ID" sz="1400" dirty="0" err="1">
                <a:latin typeface="Quire Sans Light" panose="020B0302040400020003" pitchFamily="34" charset="0"/>
              </a:rPr>
              <a:t>lapangan</a:t>
            </a:r>
            <a:r>
              <a:rPr lang="en-ID" sz="1400" dirty="0">
                <a:latin typeface="Quire Sans Light" panose="020B0302040400020003" pitchFamily="34" charset="0"/>
              </a:rPr>
              <a:t>.</a:t>
            </a:r>
          </a:p>
        </p:txBody>
      </p:sp>
      <p:sp>
        <p:nvSpPr>
          <p:cNvPr id="12" name="Rectangle: Rounded Corners 11">
            <a:extLst>
              <a:ext uri="{FF2B5EF4-FFF2-40B4-BE49-F238E27FC236}">
                <a16:creationId xmlns:a16="http://schemas.microsoft.com/office/drawing/2014/main" id="{9387D299-B06F-4B53-BC17-06D966D968F9}"/>
              </a:ext>
            </a:extLst>
          </p:cNvPr>
          <p:cNvSpPr/>
          <p:nvPr/>
        </p:nvSpPr>
        <p:spPr>
          <a:xfrm>
            <a:off x="838200" y="2896868"/>
            <a:ext cx="1981200" cy="363729"/>
          </a:xfrm>
          <a:prstGeom prst="roundRect">
            <a:avLst/>
          </a:prstGeom>
          <a:solidFill>
            <a:srgbClr val="BC8F8F"/>
          </a:solidFill>
          <a:ln>
            <a:solidFill>
              <a:srgbClr val="BC8F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en-US" sz="1400" b="1" dirty="0" err="1">
                <a:latin typeface="quire sans" panose="020B0502040400020003" pitchFamily="34" charset="0"/>
                <a:cs typeface="quire sans" panose="020B0502040400020003" pitchFamily="34" charset="0"/>
              </a:rPr>
              <a:t>Evaluasi</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Dampak</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85BE3C6F-6A14-4487-BB90-E00220308DC2}"/>
              </a:ext>
            </a:extLst>
          </p:cNvPr>
          <p:cNvSpPr txBox="1"/>
          <p:nvPr/>
        </p:nvSpPr>
        <p:spPr>
          <a:xfrm>
            <a:off x="838200" y="3327150"/>
            <a:ext cx="7924800" cy="954107"/>
          </a:xfrm>
          <a:prstGeom prst="rect">
            <a:avLst/>
          </a:prstGeom>
          <a:noFill/>
        </p:spPr>
        <p:txBody>
          <a:bodyPr wrap="square">
            <a:spAutoFit/>
          </a:bodyPr>
          <a:lstStyle/>
          <a:p>
            <a:pPr algn="just"/>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saat</a:t>
            </a:r>
            <a:r>
              <a:rPr lang="en-ID" sz="1400" dirty="0">
                <a:latin typeface="Quire Sans Light" panose="020B0302040400020003" pitchFamily="34" charset="0"/>
              </a:rPr>
              <a:t> program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a:t>
            </a:r>
            <a:r>
              <a:rPr lang="en-ID" sz="1400" dirty="0" err="1">
                <a:latin typeface="Quire Sans Light" panose="020B0302040400020003" pitchFamily="34" charset="0"/>
              </a:rPr>
              <a:t>sudah</a:t>
            </a:r>
            <a:r>
              <a:rPr lang="en-ID" sz="1400" dirty="0">
                <a:latin typeface="Quire Sans Light" panose="020B0302040400020003" pitchFamily="34" charset="0"/>
              </a:rPr>
              <a:t> </a:t>
            </a:r>
            <a:r>
              <a:rPr lang="en-ID" sz="1400" dirty="0" err="1">
                <a:latin typeface="Quire Sans Light" panose="020B0302040400020003" pitchFamily="34" charset="0"/>
              </a:rPr>
              <a:t>berakhir</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mengukur</a:t>
            </a:r>
            <a:r>
              <a:rPr lang="en-ID" sz="1400" dirty="0">
                <a:latin typeface="Quire Sans Light" panose="020B0302040400020003" pitchFamily="34" charset="0"/>
              </a:rPr>
              <a:t> </a:t>
            </a:r>
            <a:r>
              <a:rPr lang="en-ID" sz="1400" dirty="0" err="1">
                <a:latin typeface="Quire Sans Light" panose="020B0302040400020003" pitchFamily="34" charset="0"/>
              </a:rPr>
              <a:t>dampak</a:t>
            </a:r>
            <a:r>
              <a:rPr lang="en-ID" sz="1400" dirty="0">
                <a:latin typeface="Quire Sans Light" panose="020B0302040400020003" pitchFamily="34" charset="0"/>
              </a:rPr>
              <a:t> dan </a:t>
            </a:r>
            <a:r>
              <a:rPr lang="en-ID" sz="1400" dirty="0" err="1">
                <a:latin typeface="Quire Sans Light" panose="020B0302040400020003" pitchFamily="34" charset="0"/>
              </a:rPr>
              <a:t>menghimpun</a:t>
            </a:r>
            <a:r>
              <a:rPr lang="en-ID" sz="1400" dirty="0">
                <a:latin typeface="Quire Sans Light" panose="020B0302040400020003" pitchFamily="34" charset="0"/>
              </a:rPr>
              <a:t> </a:t>
            </a:r>
            <a:r>
              <a:rPr lang="en-ID" sz="1400" dirty="0" err="1">
                <a:latin typeface="Quire Sans Light" panose="020B0302040400020003" pitchFamily="34" charset="0"/>
              </a:rPr>
              <a:t>pelajaran</a:t>
            </a:r>
            <a:r>
              <a:rPr lang="en-ID" sz="1400" dirty="0">
                <a:latin typeface="Quire Sans Light" panose="020B0302040400020003" pitchFamily="34" charset="0"/>
              </a:rPr>
              <a:t> </a:t>
            </a:r>
            <a:r>
              <a:rPr lang="en-ID" sz="1400" dirty="0" err="1">
                <a:latin typeface="Quire Sans Light" panose="020B0302040400020003" pitchFamily="34" charset="0"/>
              </a:rPr>
              <a:t>berguna</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mengungkapkan</a:t>
            </a:r>
            <a:r>
              <a:rPr lang="en-ID" sz="1400" dirty="0">
                <a:latin typeface="Quire Sans Light" panose="020B0302040400020003" pitchFamily="34" charset="0"/>
              </a:rPr>
              <a:t> </a:t>
            </a:r>
            <a:r>
              <a:rPr lang="en-ID" sz="1400" dirty="0" err="1">
                <a:latin typeface="Quire Sans Light" panose="020B0302040400020003" pitchFamily="34" charset="0"/>
              </a:rPr>
              <a:t>siapa</a:t>
            </a:r>
            <a:r>
              <a:rPr lang="en-ID" sz="1400" dirty="0">
                <a:latin typeface="Quire Sans Light" panose="020B0302040400020003" pitchFamily="34" charset="0"/>
              </a:rPr>
              <a:t> yang </a:t>
            </a:r>
            <a:r>
              <a:rPr lang="en-ID" sz="1400" dirty="0" err="1">
                <a:latin typeface="Quire Sans Light" panose="020B0302040400020003" pitchFamily="34" charset="0"/>
              </a:rPr>
              <a:t>memperoleh</a:t>
            </a:r>
            <a:r>
              <a:rPr lang="en-ID" sz="1400" dirty="0">
                <a:latin typeface="Quire Sans Light" panose="020B0302040400020003" pitchFamily="34" charset="0"/>
              </a:rPr>
              <a:t> </a:t>
            </a:r>
            <a:r>
              <a:rPr lang="en-ID" sz="1400" dirty="0" err="1">
                <a:latin typeface="Quire Sans Light" panose="020B0302040400020003" pitchFamily="34" charset="0"/>
              </a:rPr>
              <a:t>manfaat</a:t>
            </a:r>
            <a:r>
              <a:rPr lang="en-ID" sz="1400" dirty="0">
                <a:latin typeface="Quire Sans Light" panose="020B0302040400020003" pitchFamily="34" charset="0"/>
              </a:rPr>
              <a:t> dan </a:t>
            </a:r>
            <a:r>
              <a:rPr lang="en-ID" sz="1400" dirty="0" err="1">
                <a:latin typeface="Quire Sans Light" panose="020B0302040400020003" pitchFamily="34" charset="0"/>
              </a:rPr>
              <a:t>seberapa</a:t>
            </a:r>
            <a:r>
              <a:rPr lang="en-ID" sz="1400" dirty="0">
                <a:latin typeface="Quire Sans Light" panose="020B0302040400020003" pitchFamily="34" charset="0"/>
              </a:rPr>
              <a:t> </a:t>
            </a:r>
            <a:r>
              <a:rPr lang="en-ID" sz="1400" dirty="0" err="1">
                <a:latin typeface="Quire Sans Light" panose="020B0302040400020003" pitchFamily="34" charset="0"/>
              </a:rPr>
              <a:t>besar</a:t>
            </a:r>
            <a:r>
              <a:rPr lang="en-ID" sz="1400" dirty="0">
                <a:latin typeface="Quire Sans Light" panose="020B0302040400020003" pitchFamily="34" charset="0"/>
              </a:rPr>
              <a:t> </a:t>
            </a:r>
            <a:r>
              <a:rPr lang="en-ID" sz="1400" dirty="0" err="1">
                <a:latin typeface="Quire Sans Light" panose="020B0302040400020003" pitchFamily="34" charset="0"/>
              </a:rPr>
              <a:t>manfaatnya</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sejauh</a:t>
            </a:r>
            <a:r>
              <a:rPr lang="en-ID" sz="1400" dirty="0">
                <a:latin typeface="Quire Sans Light" panose="020B0302040400020003" pitchFamily="34" charset="0"/>
              </a:rPr>
              <a:t> mana </a:t>
            </a:r>
            <a:r>
              <a:rPr lang="en-ID" sz="1400" dirty="0" err="1">
                <a:latin typeface="Quire Sans Light" panose="020B0302040400020003" pitchFamily="34" charset="0"/>
              </a:rPr>
              <a:t>hasil</a:t>
            </a:r>
            <a:r>
              <a:rPr lang="en-ID" sz="1400" dirty="0">
                <a:latin typeface="Quire Sans Light" panose="020B0302040400020003" pitchFamily="34" charset="0"/>
              </a:rPr>
              <a:t> dan </a:t>
            </a:r>
            <a:r>
              <a:rPr lang="en-ID" sz="1400" dirty="0" err="1">
                <a:latin typeface="Quire Sans Light" panose="020B0302040400020003" pitchFamily="34" charset="0"/>
              </a:rPr>
              <a:t>dampak</a:t>
            </a:r>
            <a:r>
              <a:rPr lang="en-ID" sz="1400" dirty="0">
                <a:latin typeface="Quire Sans Light" panose="020B0302040400020003" pitchFamily="34" charset="0"/>
              </a:rPr>
              <a:t> yang </a:t>
            </a:r>
            <a:r>
              <a:rPr lang="en-ID" sz="1400" dirty="0" err="1">
                <a:latin typeface="Quire Sans Light" panose="020B0302040400020003" pitchFamily="34" charset="0"/>
              </a:rPr>
              <a:t>diharapkan</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tercapai</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cukup</a:t>
            </a:r>
            <a:r>
              <a:rPr lang="en-ID" sz="1400" dirty="0">
                <a:latin typeface="Quire Sans Light" panose="020B0302040400020003" pitchFamily="34" charset="0"/>
              </a:rPr>
              <a:t> mahal </a:t>
            </a:r>
            <a:r>
              <a:rPr lang="en-ID" sz="1400" dirty="0" err="1">
                <a:latin typeface="Quire Sans Light" panose="020B0302040400020003" pitchFamily="34" charset="0"/>
              </a:rPr>
              <a:t>jika</a:t>
            </a:r>
            <a:r>
              <a:rPr lang="en-ID" sz="1400" dirty="0">
                <a:latin typeface="Quire Sans Light" panose="020B0302040400020003" pitchFamily="34" charset="0"/>
              </a:rPr>
              <a:t> </a:t>
            </a:r>
            <a:r>
              <a:rPr lang="en-ID" sz="1400" dirty="0" err="1">
                <a:latin typeface="Quire Sans Light" panose="020B0302040400020003" pitchFamily="34" charset="0"/>
              </a:rPr>
              <a:t>sasarannya</a:t>
            </a:r>
            <a:r>
              <a:rPr lang="en-ID" sz="1400" dirty="0">
                <a:latin typeface="Quire Sans Light" panose="020B0302040400020003" pitchFamily="34" charset="0"/>
              </a:rPr>
              <a:t> </a:t>
            </a:r>
            <a:r>
              <a:rPr lang="en-ID" sz="1400" dirty="0" err="1">
                <a:latin typeface="Quire Sans Light" panose="020B0302040400020003" pitchFamily="34" charset="0"/>
              </a:rPr>
              <a:t>besar</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dapat</a:t>
            </a:r>
            <a:r>
              <a:rPr lang="en-ID" sz="1400" dirty="0">
                <a:latin typeface="Quire Sans Light" panose="020B0302040400020003" pitchFamily="34" charset="0"/>
              </a:rPr>
              <a:t> </a:t>
            </a:r>
            <a:r>
              <a:rPr lang="en-ID" sz="1400" dirty="0" err="1">
                <a:latin typeface="Quire Sans Light" panose="020B0302040400020003" pitchFamily="34" charset="0"/>
              </a:rPr>
              <a:t>dilakukan</a:t>
            </a:r>
            <a:r>
              <a:rPr lang="en-ID" sz="1400" dirty="0">
                <a:latin typeface="Quire Sans Light" panose="020B0302040400020003" pitchFamily="34" charset="0"/>
              </a:rPr>
              <a:t> </a:t>
            </a:r>
            <a:r>
              <a:rPr lang="en-ID" sz="1400" dirty="0" err="1">
                <a:latin typeface="Quire Sans Light" panose="020B0302040400020003" pitchFamily="34" charset="0"/>
              </a:rPr>
              <a:t>menggunakan</a:t>
            </a:r>
            <a:r>
              <a:rPr lang="en-ID" sz="1400" dirty="0">
                <a:latin typeface="Quire Sans Light" panose="020B0302040400020003" pitchFamily="34" charset="0"/>
              </a:rPr>
              <a:t> </a:t>
            </a:r>
            <a:r>
              <a:rPr lang="en-ID" sz="1400" dirty="0" err="1">
                <a:latin typeface="Quire Sans Light" panose="020B0302040400020003" pitchFamily="34" charset="0"/>
              </a:rPr>
              <a:t>sampel</a:t>
            </a:r>
            <a:r>
              <a:rPr lang="en-ID" sz="1400" dirty="0">
                <a:latin typeface="Quire Sans Light" panose="020B0302040400020003" pitchFamily="34" charset="0"/>
              </a:rPr>
              <a:t> </a:t>
            </a:r>
            <a:r>
              <a:rPr lang="en-ID" sz="1400" dirty="0" err="1">
                <a:latin typeface="Quire Sans Light" panose="020B0302040400020003" pitchFamily="34" charset="0"/>
              </a:rPr>
              <a:t>responden</a:t>
            </a:r>
            <a:r>
              <a:rPr lang="en-ID" sz="1400" dirty="0">
                <a:latin typeface="Quire Sans Light" panose="020B0302040400020003" pitchFamily="34" charset="0"/>
              </a:rPr>
              <a:t>.</a:t>
            </a:r>
          </a:p>
        </p:txBody>
      </p:sp>
    </p:spTree>
    <p:extLst>
      <p:ext uri="{BB962C8B-B14F-4D97-AF65-F5344CB8AC3E}">
        <p14:creationId xmlns:p14="http://schemas.microsoft.com/office/powerpoint/2010/main" val="23952397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DAC9"/>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3" name="Rectangle: Rounded Corners 2">
            <a:extLst>
              <a:ext uri="{FF2B5EF4-FFF2-40B4-BE49-F238E27FC236}">
                <a16:creationId xmlns:a16="http://schemas.microsoft.com/office/drawing/2014/main" id="{9B4CA200-D82D-948E-6EEC-6642C5798511}"/>
              </a:ext>
            </a:extLst>
          </p:cNvPr>
          <p:cNvSpPr/>
          <p:nvPr/>
        </p:nvSpPr>
        <p:spPr>
          <a:xfrm>
            <a:off x="304800" y="285750"/>
            <a:ext cx="6858000" cy="685800"/>
          </a:xfrm>
          <a:prstGeom prst="roundRect">
            <a:avLst/>
          </a:prstGeom>
          <a:solidFill>
            <a:srgbClr val="D5A06D"/>
          </a:solidFill>
          <a:ln>
            <a:solidFill>
              <a:srgbClr val="D5A0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4"/>
            </a:pPr>
            <a:r>
              <a:rPr lang="en-US" sz="2000" b="1" dirty="0" err="1">
                <a:latin typeface="Dm sans" pitchFamily="2" charset="0"/>
              </a:rPr>
              <a:t>Evaluasi</a:t>
            </a:r>
            <a:r>
              <a:rPr lang="en-US" sz="2000" b="1" dirty="0">
                <a:latin typeface="Dm sans" pitchFamily="2" charset="0"/>
              </a:rPr>
              <a:t> </a:t>
            </a:r>
            <a:r>
              <a:rPr lang="en-US" sz="2000" b="1" dirty="0" err="1">
                <a:latin typeface="Dm sans" pitchFamily="2" charset="0"/>
              </a:rPr>
              <a:t>Kegiatan</a:t>
            </a:r>
            <a:r>
              <a:rPr lang="en-US" sz="2000" b="1" dirty="0">
                <a:latin typeface="Dm sans" pitchFamily="2" charset="0"/>
              </a:rPr>
              <a:t> </a:t>
            </a:r>
            <a:r>
              <a:rPr lang="en-US" sz="2000" b="1" dirty="0" err="1">
                <a:latin typeface="Dm sans" pitchFamily="2" charset="0"/>
              </a:rPr>
              <a:t>Pemberdayaan</a:t>
            </a:r>
            <a:r>
              <a:rPr lang="en-US" sz="2000" b="1" dirty="0">
                <a:latin typeface="Dm sans" pitchFamily="2" charset="0"/>
              </a:rPr>
              <a:t> </a:t>
            </a:r>
            <a:r>
              <a:rPr lang="en-US" sz="2000" b="1" dirty="0" err="1">
                <a:latin typeface="Dm sans" pitchFamily="2" charset="0"/>
              </a:rPr>
              <a:t>Komunitas</a:t>
            </a:r>
            <a:endParaRPr lang="en-ID" sz="2000" b="1" dirty="0">
              <a:latin typeface="Dm sans" pitchFamily="2" charset="0"/>
            </a:endParaRPr>
          </a:p>
        </p:txBody>
      </p:sp>
      <p:sp>
        <p:nvSpPr>
          <p:cNvPr id="16" name="TextBox 15">
            <a:extLst>
              <a:ext uri="{FF2B5EF4-FFF2-40B4-BE49-F238E27FC236}">
                <a16:creationId xmlns:a16="http://schemas.microsoft.com/office/drawing/2014/main" id="{6D89D2B1-88ED-3F13-5112-496F0795ACD2}"/>
              </a:ext>
            </a:extLst>
          </p:cNvPr>
          <p:cNvSpPr txBox="1"/>
          <p:nvPr/>
        </p:nvSpPr>
        <p:spPr>
          <a:xfrm>
            <a:off x="838200" y="1032500"/>
            <a:ext cx="7924800" cy="307777"/>
          </a:xfrm>
          <a:prstGeom prst="rect">
            <a:avLst/>
          </a:prstGeom>
          <a:noFill/>
        </p:spPr>
        <p:txBody>
          <a:bodyPr wrap="square">
            <a:spAutoFit/>
          </a:bodyPr>
          <a:lstStyle/>
          <a:p>
            <a:pPr algn="just"/>
            <a:r>
              <a:rPr lang="en-ID" sz="1400" dirty="0">
                <a:latin typeface="Quire Sans Light" panose="020B0302040400020003" pitchFamily="34" charset="0"/>
              </a:rPr>
              <a:t>Langkah-</a:t>
            </a:r>
            <a:r>
              <a:rPr lang="en-ID" sz="1400" dirty="0" err="1">
                <a:latin typeface="Quire Sans Light" panose="020B0302040400020003" pitchFamily="34" charset="0"/>
              </a:rPr>
              <a:t>langkah</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meliputi</a:t>
            </a:r>
            <a:r>
              <a:rPr lang="en-ID" sz="1400" dirty="0">
                <a:latin typeface="Quire Sans Light" panose="020B0302040400020003" pitchFamily="34" charset="0"/>
              </a:rPr>
              <a:t>:</a:t>
            </a:r>
          </a:p>
        </p:txBody>
      </p:sp>
      <p:sp>
        <p:nvSpPr>
          <p:cNvPr id="14" name="Rectangle: Rounded Corners 13">
            <a:extLst>
              <a:ext uri="{FF2B5EF4-FFF2-40B4-BE49-F238E27FC236}">
                <a16:creationId xmlns:a16="http://schemas.microsoft.com/office/drawing/2014/main" id="{09FD82C1-E506-DF06-977E-BBC72A1AAF2F}"/>
              </a:ext>
            </a:extLst>
          </p:cNvPr>
          <p:cNvSpPr/>
          <p:nvPr/>
        </p:nvSpPr>
        <p:spPr>
          <a:xfrm>
            <a:off x="838200" y="1401227"/>
            <a:ext cx="7924800" cy="637123"/>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ID" sz="1400" b="1" dirty="0">
                <a:latin typeface="quire sans" panose="020B0502040400020003" pitchFamily="34" charset="0"/>
                <a:cs typeface="quire sans" panose="020B0502040400020003" pitchFamily="34" charset="0"/>
              </a:rPr>
              <a:t>Menyusun </a:t>
            </a:r>
            <a:r>
              <a:rPr lang="en-ID" sz="1400" b="1" dirty="0" err="1">
                <a:latin typeface="quire sans" panose="020B0502040400020003" pitchFamily="34" charset="0"/>
                <a:cs typeface="quire sans" panose="020B0502040400020003" pitchFamily="34" charset="0"/>
              </a:rPr>
              <a:t>rencana</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kerja</a:t>
            </a:r>
            <a:r>
              <a:rPr lang="en-ID" sz="1400" b="1" dirty="0">
                <a:latin typeface="quire sans" panose="020B05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Menentukan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apa</a:t>
            </a:r>
            <a:r>
              <a:rPr lang="en-ID" sz="1400" dirty="0">
                <a:latin typeface="Quire Sans Light" panose="020B0302040400020003" pitchFamily="34" charset="0"/>
                <a:cs typeface="quire sans" panose="020B0502040400020003" pitchFamily="34" charset="0"/>
              </a:rPr>
              <a:t> yang </a:t>
            </a:r>
            <a:r>
              <a:rPr lang="en-ID" sz="1400" dirty="0" err="1">
                <a:latin typeface="Quire Sans Light" panose="020B0302040400020003" pitchFamily="34" charset="0"/>
                <a:cs typeface="quire sans" panose="020B0502040400020003" pitchFamily="34" charset="0"/>
              </a:rPr>
              <a:t>akan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dievaluasi</a:t>
            </a:r>
            <a:r>
              <a:rPr lang="en-ID" sz="1400" dirty="0">
                <a:latin typeface="Quire Sans Light" panose="020B0302040400020003" pitchFamily="34" charset="0"/>
                <a:cs typeface="quire sans" panose="020B0502040400020003" pitchFamily="34" charset="0"/>
              </a:rPr>
              <a:t>, basis data yang </a:t>
            </a:r>
            <a:r>
              <a:rPr lang="en-ID" sz="1400" dirty="0" err="1">
                <a:latin typeface="Quire Sans Light" panose="020B0302040400020003" pitchFamily="34" charset="0"/>
                <a:cs typeface="quire sans" panose="020B0502040400020003" pitchFamily="34" charset="0"/>
              </a:rPr>
              <a:t>digunakan</a:t>
            </a:r>
            <a:r>
              <a:rPr lang="en-ID" sz="1400" dirty="0">
                <a:latin typeface="Quire Sans Light" panose="020B0302040400020003" pitchFamily="34" charset="0"/>
                <a:cs typeface="quire sans" panose="020B0502040400020003" pitchFamily="34" charset="0"/>
              </a:rPr>
              <a:t>, dan </a:t>
            </a:r>
            <a:r>
              <a:rPr lang="en-ID" sz="1400" dirty="0" err="1">
                <a:latin typeface="Quire Sans Light" panose="020B0302040400020003" pitchFamily="34" charset="0"/>
                <a:cs typeface="quire sans" panose="020B0502040400020003" pitchFamily="34" charset="0"/>
              </a:rPr>
              <a:t>kapan</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evaluasi</a:t>
            </a:r>
            <a:r>
              <a:rPr lang="en-ID" sz="1400" dirty="0">
                <a:latin typeface="Quire Sans Light" panose="020B0302040400020003" pitchFamily="34" charset="0"/>
                <a:cs typeface="quire sans" panose="020B0502040400020003" pitchFamily="34" charset="0"/>
              </a:rPr>
              <a:t> </a:t>
            </a:r>
            <a:r>
              <a:rPr lang="en-ID" sz="1400" dirty="0" err="1">
                <a:latin typeface="Quire Sans Light" panose="020B0302040400020003" pitchFamily="34" charset="0"/>
                <a:cs typeface="quire sans" panose="020B0502040400020003" pitchFamily="34" charset="0"/>
              </a:rPr>
              <a:t>dilaksanakan</a:t>
            </a:r>
            <a:r>
              <a:rPr lang="en-ID" sz="1400" dirty="0">
                <a:latin typeface="Quire Sans Light" panose="020B0302040400020003" pitchFamily="34" charset="0"/>
                <a:cs typeface="quire sans" panose="020B0502040400020003" pitchFamily="34" charset="0"/>
              </a:rPr>
              <a:t>.</a:t>
            </a:r>
            <a:endParaRPr lang="en-ID" sz="1400" dirty="0">
              <a:latin typeface="Quire Sans Light" panose="020B0302040400020003" pitchFamily="34" charset="0"/>
            </a:endParaRPr>
          </a:p>
        </p:txBody>
      </p:sp>
      <p:sp>
        <p:nvSpPr>
          <p:cNvPr id="15" name="Rectangle: Rounded Corners 14">
            <a:extLst>
              <a:ext uri="{FF2B5EF4-FFF2-40B4-BE49-F238E27FC236}">
                <a16:creationId xmlns:a16="http://schemas.microsoft.com/office/drawing/2014/main" id="{D9CDAC8A-E039-FE28-89CC-EFA5EF3B021C}"/>
              </a:ext>
            </a:extLst>
          </p:cNvPr>
          <p:cNvSpPr/>
          <p:nvPr/>
        </p:nvSpPr>
        <p:spPr>
          <a:xfrm>
            <a:off x="838200" y="2184078"/>
            <a:ext cx="7924800" cy="768672"/>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ID" sz="1400" b="1">
                <a:latin typeface="quire sans" panose="020B0502040400020003" pitchFamily="34" charset="0"/>
                <a:cs typeface="quire sans" panose="020B0502040400020003" pitchFamily="34" charset="0"/>
              </a:rPr>
              <a:t>Memilih pelaksana evaluasi yang independen dan objektif: </a:t>
            </a:r>
            <a:r>
              <a:rPr lang="en-ID" sz="1400">
                <a:latin typeface="Quire Sans Light" panose="020B0302040400020003" pitchFamily="34" charset="0"/>
                <a:cs typeface="quire sans" panose="020B0502040400020003" pitchFamily="34" charset="0"/>
              </a:rPr>
              <a:t>Misalnya perguruan tinggi, serta menyepakati metode evaluasi yang digunakan dan merancang evaluasi bersama kelompok penerima manfaat.</a:t>
            </a:r>
            <a:endParaRPr lang="en-ID" sz="1400" dirty="0">
              <a:latin typeface="Quire Sans Light" panose="020B0302040400020003" pitchFamily="34" charset="0"/>
            </a:endParaRPr>
          </a:p>
        </p:txBody>
      </p:sp>
      <p:sp>
        <p:nvSpPr>
          <p:cNvPr id="17" name="Rectangle: Rounded Corners 16">
            <a:extLst>
              <a:ext uri="{FF2B5EF4-FFF2-40B4-BE49-F238E27FC236}">
                <a16:creationId xmlns:a16="http://schemas.microsoft.com/office/drawing/2014/main" id="{416635A3-70F8-BF84-4AA7-0E27AA4E2BC6}"/>
              </a:ext>
            </a:extLst>
          </p:cNvPr>
          <p:cNvSpPr/>
          <p:nvPr/>
        </p:nvSpPr>
        <p:spPr>
          <a:xfrm>
            <a:off x="838200" y="3098478"/>
            <a:ext cx="7924800" cy="921072"/>
          </a:xfrm>
          <a:prstGeom prst="roundRect">
            <a:avLst/>
          </a:prstGeom>
          <a:solidFill>
            <a:srgbClr val="C19A6B"/>
          </a:solidFill>
          <a:ln>
            <a:solidFill>
              <a:srgbClr val="C19A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ID" sz="1400" b="1" dirty="0" err="1">
                <a:latin typeface="quire sans" panose="020B0502040400020003" pitchFamily="34" charset="0"/>
                <a:cs typeface="quire sans" panose="020B0502040400020003" pitchFamily="34" charset="0"/>
              </a:rPr>
              <a:t>Membahas</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laporan</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hasil</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evaluasi</a:t>
            </a:r>
            <a:r>
              <a:rPr lang="en-ID" sz="1400" dirty="0">
                <a:latin typeface="Quire Sans Light" panose="020B0302040400020003" pitchFamily="34" charset="0"/>
              </a:rPr>
              <a:t>: </a:t>
            </a:r>
            <a:r>
              <a:rPr lang="en-ID" sz="1400" dirty="0" err="1">
                <a:latin typeface="Quire Sans Light" panose="020B0302040400020003" pitchFamily="34" charset="0"/>
              </a:rPr>
              <a:t>Setelah</a:t>
            </a:r>
            <a:r>
              <a:rPr lang="en-ID" sz="1400" dirty="0">
                <a:latin typeface="Quire Sans Light" panose="020B0302040400020003" pitchFamily="34" charset="0"/>
              </a:rPr>
              <a:t> </a:t>
            </a:r>
            <a:r>
              <a:rPr lang="en-ID" sz="1400" dirty="0" err="1">
                <a:latin typeface="Quire Sans Light" panose="020B0302040400020003" pitchFamily="34" charset="0"/>
              </a:rPr>
              <a:t>laporan</a:t>
            </a:r>
            <a:r>
              <a:rPr lang="en-ID" sz="1400" dirty="0">
                <a:latin typeface="Quire Sans Light" panose="020B0302040400020003" pitchFamily="34" charset="0"/>
              </a:rPr>
              <a:t> </a:t>
            </a:r>
            <a:r>
              <a:rPr lang="en-ID" sz="1400" dirty="0" err="1">
                <a:latin typeface="Quire Sans Light" panose="020B0302040400020003" pitchFamily="34" charset="0"/>
              </a:rPr>
              <a:t>dianggap</a:t>
            </a:r>
            <a:r>
              <a:rPr lang="en-ID" sz="1400" dirty="0">
                <a:latin typeface="Quire Sans Light" panose="020B0302040400020003" pitchFamily="34" charset="0"/>
              </a:rPr>
              <a:t> final, </a:t>
            </a:r>
            <a:r>
              <a:rPr lang="en-ID" sz="1400" dirty="0" err="1">
                <a:latin typeface="Quire Sans Light" panose="020B0302040400020003" pitchFamily="34" charset="0"/>
              </a:rPr>
              <a:t>disebarluaskan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memperoleh</a:t>
            </a:r>
            <a:r>
              <a:rPr lang="en-ID" sz="1400" dirty="0">
                <a:latin typeface="Quire Sans Light" panose="020B0302040400020003" pitchFamily="34" charset="0"/>
              </a:rPr>
              <a:t> </a:t>
            </a:r>
            <a:r>
              <a:rPr lang="en-ID" sz="1400" dirty="0" err="1">
                <a:latin typeface="Quire Sans Light" panose="020B0302040400020003" pitchFamily="34" charset="0"/>
              </a:rPr>
              <a:t>umpan</a:t>
            </a:r>
            <a:r>
              <a:rPr lang="en-ID" sz="1400" dirty="0">
                <a:latin typeface="Quire Sans Light" panose="020B0302040400020003" pitchFamily="34" charset="0"/>
              </a:rPr>
              <a:t> </a:t>
            </a:r>
            <a:r>
              <a:rPr lang="en-ID" sz="1400" dirty="0" err="1">
                <a:latin typeface="Quire Sans Light" panose="020B0302040400020003" pitchFamily="34" charset="0"/>
              </a:rPr>
              <a:t>balik</a:t>
            </a:r>
            <a:r>
              <a:rPr lang="en-ID" sz="1400" dirty="0">
                <a:latin typeface="Quire Sans Light" panose="020B0302040400020003" pitchFamily="34" charset="0"/>
              </a:rPr>
              <a:t>. </a:t>
            </a:r>
            <a:r>
              <a:rPr lang="en-ID" sz="1400" dirty="0" err="1">
                <a:latin typeface="Quire Sans Light" panose="020B0302040400020003" pitchFamily="34" charset="0"/>
              </a:rPr>
              <a:t>Mengadakan</a:t>
            </a:r>
            <a:r>
              <a:rPr lang="en-ID" sz="1400" dirty="0">
                <a:latin typeface="Quire Sans Light" panose="020B0302040400020003" pitchFamily="34" charset="0"/>
              </a:rPr>
              <a:t> </a:t>
            </a:r>
            <a:r>
              <a:rPr lang="en-ID" sz="1400" dirty="0" err="1">
                <a:latin typeface="Quire Sans Light" panose="020B0302040400020003" pitchFamily="34" charset="0"/>
              </a:rPr>
              <a:t>pertemuan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pelaksana</a:t>
            </a:r>
            <a:r>
              <a:rPr lang="en-ID" sz="1400" dirty="0">
                <a:latin typeface="Quire Sans Light" panose="020B0302040400020003" pitchFamily="34" charset="0"/>
              </a:rPr>
              <a:t> program dan </a:t>
            </a:r>
            <a:r>
              <a:rPr lang="en-ID" sz="1400" dirty="0" err="1">
                <a:latin typeface="Quire Sans Light" panose="020B0302040400020003" pitchFamily="34" charset="0"/>
              </a:rPr>
              <a:t>pemangku</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membahas</a:t>
            </a:r>
            <a:r>
              <a:rPr lang="en-ID" sz="1400" dirty="0">
                <a:latin typeface="Quire Sans Light" panose="020B0302040400020003" pitchFamily="34" charset="0"/>
              </a:rPr>
              <a:t> </a:t>
            </a:r>
            <a:r>
              <a:rPr lang="en-ID" sz="1400" dirty="0" err="1">
                <a:latin typeface="Quire Sans Light" panose="020B0302040400020003" pitchFamily="34" charset="0"/>
              </a:rPr>
              <a:t>hasil</a:t>
            </a:r>
            <a:r>
              <a:rPr lang="en-ID" sz="1400" dirty="0">
                <a:latin typeface="Quire Sans Light" panose="020B0302040400020003" pitchFamily="34" charset="0"/>
              </a:rPr>
              <a:t> </a:t>
            </a:r>
            <a:r>
              <a:rPr lang="en-ID" sz="1400" dirty="0" err="1">
                <a:latin typeface="Quire Sans Light" panose="020B0302040400020003" pitchFamily="34" charset="0"/>
              </a:rPr>
              <a:t>evaluasi</a:t>
            </a:r>
            <a:r>
              <a:rPr lang="en-ID" sz="1400" dirty="0">
                <a:latin typeface="Quire Sans Light" panose="020B0302040400020003" pitchFamily="34" charset="0"/>
              </a:rPr>
              <a:t> dan </a:t>
            </a:r>
            <a:r>
              <a:rPr lang="en-ID" sz="1400" dirty="0" err="1">
                <a:latin typeface="Quire Sans Light" panose="020B0302040400020003" pitchFamily="34" charset="0"/>
              </a:rPr>
              <a:t>menentukan</a:t>
            </a:r>
            <a:r>
              <a:rPr lang="en-ID" sz="1400" dirty="0">
                <a:latin typeface="Quire Sans Light" panose="020B0302040400020003" pitchFamily="34" charset="0"/>
              </a:rPr>
              <a:t> </a:t>
            </a:r>
            <a:r>
              <a:rPr lang="en-ID" sz="1400" dirty="0" err="1">
                <a:latin typeface="Quire Sans Light" panose="020B0302040400020003" pitchFamily="34" charset="0"/>
              </a:rPr>
              <a:t>langkah</a:t>
            </a:r>
            <a:r>
              <a:rPr lang="en-ID" sz="1400" dirty="0">
                <a:latin typeface="Quire Sans Light" panose="020B0302040400020003" pitchFamily="34" charset="0"/>
              </a:rPr>
              <a:t> </a:t>
            </a:r>
            <a:r>
              <a:rPr lang="en-ID" sz="1400" dirty="0" err="1">
                <a:latin typeface="Quire Sans Light" panose="020B0302040400020003" pitchFamily="34" charset="0"/>
              </a:rPr>
              <a:t>penyempurnaan</a:t>
            </a:r>
            <a:r>
              <a:rPr lang="en-ID" sz="1400" dirty="0">
                <a:latin typeface="Quire Sans Light" panose="020B0302040400020003" pitchFamily="34" charset="0"/>
              </a:rPr>
              <a:t> program.</a:t>
            </a:r>
          </a:p>
        </p:txBody>
      </p:sp>
    </p:spTree>
    <p:extLst>
      <p:ext uri="{BB962C8B-B14F-4D97-AF65-F5344CB8AC3E}">
        <p14:creationId xmlns:p14="http://schemas.microsoft.com/office/powerpoint/2010/main" val="38510236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01</a:t>
            </a:r>
            <a:endParaRPr lang="en-ID" sz="2400" b="1" dirty="0">
              <a:solidFill>
                <a:srgbClr val="FFD700"/>
              </a:solidFill>
              <a:latin typeface="Dm sans" pitchFamily="2" charset="0"/>
            </a:endParaRP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3323987"/>
          </a:xfrm>
          <a:prstGeom prst="rect">
            <a:avLst/>
          </a:prstGeom>
          <a:noFill/>
        </p:spPr>
        <p:txBody>
          <a:bodyPr wrap="square">
            <a:spAutoFit/>
          </a:bodyPr>
          <a:lstStyle/>
          <a:p>
            <a:pPr algn="just"/>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a:t>
            </a:r>
            <a:r>
              <a:rPr lang="en-ID" sz="1400" dirty="0" err="1">
                <a:latin typeface="Quire Sans Light" panose="020B0302040400020003" pitchFamily="34" charset="0"/>
              </a:rPr>
              <a:t>menggabungkan</a:t>
            </a:r>
            <a:r>
              <a:rPr lang="en-ID" sz="1400" dirty="0">
                <a:latin typeface="Quire Sans Light" panose="020B0302040400020003" pitchFamily="34" charset="0"/>
              </a:rPr>
              <a:t> </a:t>
            </a:r>
            <a:r>
              <a:rPr lang="en-ID" sz="1400" dirty="0" err="1">
                <a:latin typeface="Quire Sans Light" panose="020B0302040400020003" pitchFamily="34" charset="0"/>
              </a:rPr>
              <a:t>pengertian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yang </a:t>
            </a:r>
            <a:r>
              <a:rPr lang="en-ID" sz="1400" dirty="0" err="1">
                <a:latin typeface="Quire Sans Light" panose="020B0302040400020003" pitchFamily="34" charset="0"/>
              </a:rPr>
              <a:t>berarti</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 yang </a:t>
            </a:r>
            <a:r>
              <a:rPr lang="en-ID" sz="1400" dirty="0" err="1">
                <a:latin typeface="Quire Sans Light" panose="020B0302040400020003" pitchFamily="34" charset="0"/>
              </a:rPr>
              <a:t>hidup</a:t>
            </a:r>
            <a:r>
              <a:rPr lang="en-ID" sz="1400" dirty="0">
                <a:latin typeface="Quire Sans Light" panose="020B0302040400020003" pitchFamily="34" charset="0"/>
              </a:rPr>
              <a:t> dan </a:t>
            </a:r>
            <a:r>
              <a:rPr lang="en-ID" sz="1400" dirty="0" err="1">
                <a:latin typeface="Quire Sans Light" panose="020B0302040400020003" pitchFamily="34" charset="0"/>
              </a:rPr>
              <a:t>berinteraksi</a:t>
            </a:r>
            <a:r>
              <a:rPr lang="en-ID" sz="1400" dirty="0">
                <a:latin typeface="Quire Sans Light" panose="020B0302040400020003" pitchFamily="34" charset="0"/>
              </a:rPr>
              <a:t> di </a:t>
            </a:r>
            <a:r>
              <a:rPr lang="en-ID" sz="1400" dirty="0" err="1">
                <a:latin typeface="Quire Sans Light" panose="020B0302040400020003" pitchFamily="34" charset="0"/>
              </a:rPr>
              <a:t>daerah</a:t>
            </a:r>
            <a:r>
              <a:rPr lang="en-ID" sz="1400" dirty="0">
                <a:latin typeface="Quire Sans Light" panose="020B0302040400020003" pitchFamily="34" charset="0"/>
              </a:rPr>
              <a:t> </a:t>
            </a:r>
            <a:r>
              <a:rPr lang="en-ID" sz="1400" dirty="0" err="1">
                <a:latin typeface="Quire Sans Light" panose="020B0302040400020003" pitchFamily="34" charset="0"/>
              </a:rPr>
              <a:t>tertentu</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yang </a:t>
            </a:r>
            <a:r>
              <a:rPr lang="en-ID" sz="1400" dirty="0" err="1">
                <a:latin typeface="Quire Sans Light" panose="020B0302040400020003" pitchFamily="34" charset="0"/>
              </a:rPr>
              <a:t>berarti</a:t>
            </a:r>
            <a:r>
              <a:rPr lang="en-ID" sz="1400" dirty="0">
                <a:latin typeface="Quire Sans Light" panose="020B0302040400020003" pitchFamily="34" charset="0"/>
              </a:rPr>
              <a:t> </a:t>
            </a:r>
            <a:r>
              <a:rPr lang="en-ID" sz="1400" dirty="0" err="1">
                <a:latin typeface="Quire Sans Light" panose="020B0302040400020003" pitchFamily="34" charset="0"/>
              </a:rPr>
              <a:t>setempat</a:t>
            </a:r>
            <a:r>
              <a:rPr lang="en-ID" sz="1400" dirty="0">
                <a:latin typeface="Quire Sans Light" panose="020B0302040400020003" pitchFamily="34" charset="0"/>
              </a:rPr>
              <a:t>. </a:t>
            </a:r>
            <a:r>
              <a:rPr lang="en-ID" sz="1400" dirty="0" err="1">
                <a:latin typeface="Quire Sans Light" panose="020B0302040400020003" pitchFamily="34" charset="0"/>
              </a:rPr>
              <a:t>Menurut</a:t>
            </a:r>
            <a:r>
              <a:rPr lang="en-ID" sz="1400" dirty="0">
                <a:latin typeface="Quire Sans Light" panose="020B0302040400020003" pitchFamily="34" charset="0"/>
              </a:rPr>
              <a:t> Robert MacIver,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setempat</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hubungan</a:t>
            </a:r>
            <a:r>
              <a:rPr lang="en-ID" sz="1400" dirty="0">
                <a:latin typeface="Quire Sans Light" panose="020B0302040400020003" pitchFamily="34" charset="0"/>
              </a:rPr>
              <a:t> </a:t>
            </a:r>
            <a:r>
              <a:rPr lang="en-ID" sz="1400" dirty="0" err="1">
                <a:latin typeface="Quire Sans Light" panose="020B0302040400020003" pitchFamily="34" charset="0"/>
              </a:rPr>
              <a:t>sosial</a:t>
            </a:r>
            <a:r>
              <a:rPr lang="en-ID" sz="1400" dirty="0">
                <a:latin typeface="Quire Sans Light" panose="020B0302040400020003" pitchFamily="34" charset="0"/>
              </a:rPr>
              <a:t> </a:t>
            </a:r>
            <a:r>
              <a:rPr lang="en-ID" sz="1400" dirty="0" err="1">
                <a:latin typeface="Quire Sans Light" panose="020B0302040400020003" pitchFamily="34" charset="0"/>
              </a:rPr>
              <a:t>antaranggota</a:t>
            </a:r>
            <a:r>
              <a:rPr lang="en-ID" sz="1400" dirty="0">
                <a:latin typeface="Quire Sans Light" panose="020B0302040400020003" pitchFamily="34" charset="0"/>
              </a:rPr>
              <a:t> di </a:t>
            </a:r>
            <a:r>
              <a:rPr lang="en-ID" sz="1400" dirty="0" err="1">
                <a:latin typeface="Quire Sans Light" panose="020B0302040400020003" pitchFamily="34" charset="0"/>
              </a:rPr>
              <a:t>suatu</a:t>
            </a:r>
            <a:r>
              <a:rPr lang="en-ID" sz="1400" dirty="0">
                <a:latin typeface="Quire Sans Light" panose="020B0302040400020003" pitchFamily="34" charset="0"/>
              </a:rPr>
              <a:t> wilayah </a:t>
            </a:r>
            <a:r>
              <a:rPr lang="en-ID" sz="1400" dirty="0" err="1">
                <a:latin typeface="Quire Sans Light" panose="020B0302040400020003" pitchFamily="34" charset="0"/>
              </a:rPr>
              <a:t>geografis</a:t>
            </a:r>
            <a:r>
              <a:rPr lang="en-ID" sz="1400" dirty="0">
                <a:latin typeface="Quire Sans Light" panose="020B0302040400020003" pitchFamily="34" charset="0"/>
              </a:rPr>
              <a:t> </a:t>
            </a:r>
            <a:r>
              <a:rPr lang="en-ID" sz="1400" dirty="0" err="1">
                <a:latin typeface="Quire Sans Light" panose="020B0302040400020003" pitchFamily="34" charset="0"/>
              </a:rPr>
              <a:t>tertentu</a:t>
            </a:r>
            <a:r>
              <a:rPr lang="en-ID" sz="1400" dirty="0">
                <a:latin typeface="Quire Sans Light" panose="020B0302040400020003" pitchFamily="34" charset="0"/>
              </a:rPr>
              <a:t>. Dua </a:t>
            </a:r>
            <a:r>
              <a:rPr lang="en-ID" sz="1400" dirty="0" err="1">
                <a:latin typeface="Quire Sans Light" panose="020B0302040400020003" pitchFamily="34" charset="0"/>
              </a:rPr>
              <a:t>kriteria</a:t>
            </a:r>
            <a:r>
              <a:rPr lang="en-ID" sz="1400" dirty="0">
                <a:latin typeface="Quire Sans Light" panose="020B0302040400020003" pitchFamily="34" charset="0"/>
              </a:rPr>
              <a:t> </a:t>
            </a:r>
            <a:r>
              <a:rPr lang="en-ID" sz="1400" dirty="0" err="1">
                <a:latin typeface="Quire Sans Light" panose="020B0302040400020003" pitchFamily="34" charset="0"/>
              </a:rPr>
              <a:t>utama</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lokalitas</a:t>
            </a:r>
            <a:r>
              <a:rPr lang="en-ID" sz="1400" dirty="0">
                <a:latin typeface="Quire Sans Light" panose="020B0302040400020003" pitchFamily="34" charset="0"/>
              </a:rPr>
              <a:t> (</a:t>
            </a:r>
            <a:r>
              <a:rPr lang="en-ID" sz="1400" dirty="0" err="1">
                <a:latin typeface="Quire Sans Light" panose="020B0302040400020003" pitchFamily="34" charset="0"/>
              </a:rPr>
              <a:t>tempat</a:t>
            </a:r>
            <a:r>
              <a:rPr lang="en-ID" sz="1400" dirty="0">
                <a:latin typeface="Quire Sans Light" panose="020B0302040400020003" pitchFamily="34" charset="0"/>
              </a:rPr>
              <a:t> </a:t>
            </a:r>
            <a:r>
              <a:rPr lang="en-ID" sz="1400" dirty="0" err="1">
                <a:latin typeface="Quire Sans Light" panose="020B0302040400020003" pitchFamily="34" charset="0"/>
              </a:rPr>
              <a:t>tinggal</a:t>
            </a:r>
            <a:r>
              <a:rPr lang="en-ID" sz="1400" dirty="0">
                <a:latin typeface="Quire Sans Light" panose="020B0302040400020003" pitchFamily="34" charset="0"/>
              </a:rPr>
              <a:t> </a:t>
            </a:r>
            <a:r>
              <a:rPr lang="en-ID" sz="1400" dirty="0" err="1">
                <a:latin typeface="Quire Sans Light" panose="020B0302040400020003" pitchFamily="34" charset="0"/>
              </a:rPr>
              <a:t>tetap</a:t>
            </a:r>
            <a:r>
              <a:rPr lang="en-ID" sz="1400" dirty="0">
                <a:latin typeface="Quire Sans Light" panose="020B0302040400020003" pitchFamily="34" charset="0"/>
              </a:rPr>
              <a:t>) dan </a:t>
            </a:r>
            <a:r>
              <a:rPr lang="en-ID" sz="1400" dirty="0" err="1">
                <a:latin typeface="Quire Sans Light" panose="020B0302040400020003" pitchFamily="34" charset="0"/>
              </a:rPr>
              <a:t>perasaan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i="1" dirty="0">
                <a:latin typeface="Quire Sans Light" panose="020B0302040400020003" pitchFamily="34" charset="0"/>
              </a:rPr>
              <a:t>community sentiment</a:t>
            </a:r>
            <a:r>
              <a:rPr lang="en-ID" sz="1400" dirty="0">
                <a:latin typeface="Quire Sans Light" panose="020B0302040400020003" pitchFamily="34" charset="0"/>
              </a:rPr>
              <a:t>).</a:t>
            </a:r>
          </a:p>
          <a:p>
            <a:pPr algn="just"/>
            <a:endParaRPr lang="en-ID" sz="1400" dirty="0">
              <a:latin typeface="Quire Sans Light" panose="020B0302040400020003" pitchFamily="34" charset="0"/>
            </a:endParaRPr>
          </a:p>
          <a:p>
            <a:pPr algn="just"/>
            <a:r>
              <a:rPr lang="en-ID" sz="1400" dirty="0" err="1">
                <a:latin typeface="Quire Sans Light" panose="020B0302040400020003" pitchFamily="34" charset="0"/>
              </a:rPr>
              <a:t>Unsur</a:t>
            </a:r>
            <a:r>
              <a:rPr lang="en-ID" sz="1400" dirty="0">
                <a:latin typeface="Quire Sans Light" panose="020B0302040400020003" pitchFamily="34" charset="0"/>
              </a:rPr>
              <a:t> </a:t>
            </a:r>
            <a:r>
              <a:rPr lang="en-ID" sz="1400" dirty="0" err="1">
                <a:latin typeface="Quire Sans Light" panose="020B0302040400020003" pitchFamily="34" charset="0"/>
              </a:rPr>
              <a:t>Perasaan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a:t>
            </a:r>
          </a:p>
          <a:p>
            <a:pPr marL="342900" indent="-342900" algn="just">
              <a:buFont typeface="+mj-lt"/>
              <a:buAutoNum type="alphaLcPeriod"/>
            </a:pPr>
            <a:r>
              <a:rPr lang="en-ID" sz="1400" b="1" dirty="0" err="1">
                <a:latin typeface="Quire Sans" panose="020B0502040400020003" pitchFamily="34" charset="0"/>
                <a:cs typeface="Quire Sans" panose="020B0502040400020003" pitchFamily="34" charset="0"/>
              </a:rPr>
              <a:t>Seperasaan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Identifikasi</a:t>
            </a:r>
            <a:r>
              <a:rPr lang="en-ID" sz="1400" dirty="0">
                <a:latin typeface="Quire Sans Light" panose="020B0302040400020003" pitchFamily="34" charset="0"/>
              </a:rPr>
              <a:t> </a:t>
            </a:r>
            <a:r>
              <a:rPr lang="en-ID" sz="1400" dirty="0" err="1">
                <a:latin typeface="Quire Sans Light" panose="020B0302040400020003" pitchFamily="34" charset="0"/>
              </a:rPr>
              <a:t>diri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orang lain yang </a:t>
            </a: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sama</a:t>
            </a:r>
            <a:r>
              <a:rPr lang="en-ID" sz="1400" dirty="0">
                <a:latin typeface="Quire Sans Light" panose="020B0302040400020003" pitchFamily="34" charset="0"/>
              </a:rPr>
              <a:t>.</a:t>
            </a:r>
          </a:p>
          <a:p>
            <a:pPr marL="355600" algn="just"/>
            <a:endParaRPr lang="en-ID" sz="1400" dirty="0">
              <a:latin typeface="Quire Sans Light" panose="020B0302040400020003" pitchFamily="34" charset="0"/>
            </a:endParaRPr>
          </a:p>
          <a:p>
            <a:pPr marL="342900" indent="-342900" algn="just">
              <a:buFont typeface="+mj-lt"/>
              <a:buAutoNum type="alphaLcPeriod" startAt="2"/>
            </a:pPr>
            <a:r>
              <a:rPr lang="en-ID" sz="1400" b="1" dirty="0" err="1">
                <a:latin typeface="quire sans" panose="020B0502040400020003" pitchFamily="34" charset="0"/>
                <a:cs typeface="quire sans" panose="020B0502040400020003" pitchFamily="34" charset="0"/>
              </a:rPr>
              <a:t>Sepenanggungan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Kesadaran</a:t>
            </a:r>
            <a:r>
              <a:rPr lang="en-ID" sz="1400" dirty="0">
                <a:latin typeface="Quire Sans Light" panose="020B0302040400020003" pitchFamily="34" charset="0"/>
              </a:rPr>
              <a:t> </a:t>
            </a:r>
            <a:r>
              <a:rPr lang="en-ID" sz="1400" dirty="0" err="1">
                <a:latin typeface="Quire Sans Light" panose="020B0302040400020003" pitchFamily="34" charset="0"/>
              </a:rPr>
              <a:t>akan</a:t>
            </a:r>
            <a:r>
              <a:rPr lang="en-ID" sz="1400" dirty="0">
                <a:latin typeface="Quire Sans Light" panose="020B0302040400020003" pitchFamily="34" charset="0"/>
              </a:rPr>
              <a:t> </a:t>
            </a:r>
            <a:r>
              <a:rPr lang="en-ID" sz="1400" dirty="0" err="1">
                <a:latin typeface="Quire Sans Light" panose="020B0302040400020003" pitchFamily="34" charset="0"/>
              </a:rPr>
              <a:t>peran</a:t>
            </a:r>
            <a:r>
              <a:rPr lang="en-ID" sz="1400" dirty="0">
                <a:latin typeface="Quire Sans Light" panose="020B0302040400020003" pitchFamily="34" charset="0"/>
              </a:rPr>
              <a:t> dan </a:t>
            </a:r>
            <a:r>
              <a:rPr lang="en-ID" sz="1400" dirty="0" err="1">
                <a:latin typeface="Quire Sans Light" panose="020B0302040400020003" pitchFamily="34" charset="0"/>
              </a:rPr>
              <a:t>tanggung</a:t>
            </a:r>
            <a:r>
              <a:rPr lang="en-ID" sz="1400" dirty="0">
                <a:latin typeface="Quire Sans Light" panose="020B0302040400020003" pitchFamily="34" charset="0"/>
              </a:rPr>
              <a:t> </a:t>
            </a:r>
            <a:r>
              <a:rPr lang="en-ID" sz="1400" dirty="0" err="1">
                <a:latin typeface="Quire Sans Light" panose="020B0302040400020003" pitchFamily="34" charset="0"/>
              </a:rPr>
              <a:t>jawab</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a:t>
            </a:r>
          </a:p>
          <a:p>
            <a:pPr marL="355600" algn="just"/>
            <a:endParaRPr lang="en-ID" sz="1400" dirty="0">
              <a:latin typeface="Quire Sans Light" panose="020B0302040400020003" pitchFamily="34" charset="0"/>
            </a:endParaRPr>
          </a:p>
          <a:p>
            <a:pPr marL="342900" indent="-342900" algn="just">
              <a:buFont typeface="+mj-lt"/>
              <a:buAutoNum type="alphaLcPeriod" startAt="3"/>
            </a:pPr>
            <a:r>
              <a:rPr lang="en-ID" sz="1400" b="1" dirty="0" err="1">
                <a:latin typeface="quire sans" panose="020B0502040400020003" pitchFamily="34" charset="0"/>
                <a:cs typeface="quire sans" panose="020B0502040400020003" pitchFamily="34" charset="0"/>
              </a:rPr>
              <a:t>Saling</a:t>
            </a:r>
            <a:r>
              <a:rPr lang="en-ID" sz="1400" b="1" dirty="0">
                <a:latin typeface="quire sans" panose="020B0502040400020003" pitchFamily="34" charset="0"/>
                <a:cs typeface="quire sans" panose="020B0502040400020003" pitchFamily="34" charset="0"/>
              </a:rPr>
              <a:t> </a:t>
            </a:r>
            <a:r>
              <a:rPr lang="en-ID" sz="1400" b="1" dirty="0" err="1">
                <a:latin typeface="quire sans" panose="020B0502040400020003" pitchFamily="34" charset="0"/>
                <a:cs typeface="quire sans" panose="020B0502040400020003" pitchFamily="34" charset="0"/>
              </a:rPr>
              <a:t>Memerlukan</a:t>
            </a:r>
            <a:endParaRPr lang="en-ID" sz="1400" b="1" dirty="0">
              <a:latin typeface="quire sans" panose="020B0502040400020003" pitchFamily="34" charset="0"/>
              <a:cs typeface="quire sans" panose="020B0502040400020003" pitchFamily="34" charset="0"/>
            </a:endParaRPr>
          </a:p>
          <a:p>
            <a:pPr marL="355600" algn="just"/>
            <a:r>
              <a:rPr lang="en-ID" sz="1400" dirty="0" err="1">
                <a:latin typeface="Quire Sans Light" panose="020B0302040400020003" pitchFamily="34" charset="0"/>
              </a:rPr>
              <a:t>Ketergantungan</a:t>
            </a:r>
            <a:r>
              <a:rPr lang="en-ID" sz="1400" dirty="0">
                <a:latin typeface="Quire Sans Light" panose="020B0302040400020003" pitchFamily="34" charset="0"/>
              </a:rPr>
              <a:t> </a:t>
            </a:r>
            <a:r>
              <a:rPr lang="en-ID" sz="1400" dirty="0" err="1">
                <a:latin typeface="Quire Sans Light" panose="020B0302040400020003" pitchFamily="34" charset="0"/>
              </a:rPr>
              <a:t>fisik</a:t>
            </a:r>
            <a:r>
              <a:rPr lang="en-ID" sz="1400" dirty="0">
                <a:latin typeface="Quire Sans Light" panose="020B0302040400020003" pitchFamily="34" charset="0"/>
              </a:rPr>
              <a:t> dan </a:t>
            </a:r>
            <a:r>
              <a:rPr lang="en-ID" sz="1400" dirty="0" err="1">
                <a:latin typeface="Quire Sans Light" panose="020B0302040400020003" pitchFamily="34" charset="0"/>
              </a:rPr>
              <a:t>psikologis</a:t>
            </a:r>
            <a:r>
              <a:rPr lang="en-ID" sz="1400" dirty="0">
                <a:latin typeface="Quire Sans Light" panose="020B0302040400020003" pitchFamily="34" charset="0"/>
              </a:rPr>
              <a:t> </a:t>
            </a:r>
            <a:r>
              <a:rPr lang="en-ID" sz="1400" dirty="0" err="1">
                <a:latin typeface="Quire Sans Light" panose="020B0302040400020003" pitchFamily="34" charset="0"/>
              </a:rPr>
              <a:t>antaranggota</a:t>
            </a:r>
            <a:r>
              <a:rPr lang="en-ID" sz="1400" dirty="0">
                <a:latin typeface="Quire Sans Light" panose="020B0302040400020003" pitchFamily="34" charset="0"/>
              </a:rPr>
              <a:t>.</a:t>
            </a:r>
          </a:p>
        </p:txBody>
      </p:sp>
    </p:spTree>
    <p:extLst>
      <p:ext uri="{BB962C8B-B14F-4D97-AF65-F5344CB8AC3E}">
        <p14:creationId xmlns:p14="http://schemas.microsoft.com/office/powerpoint/2010/main" val="8879754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01</a:t>
            </a:r>
            <a:endParaRPr lang="en-ID" sz="2400" b="1" dirty="0">
              <a:solidFill>
                <a:srgbClr val="FFD700"/>
              </a:solidFill>
              <a:latin typeface="Dm sans" pitchFamily="2" charset="0"/>
            </a:endParaRP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3323987"/>
          </a:xfrm>
          <a:prstGeom prst="rect">
            <a:avLst/>
          </a:prstGeom>
          <a:noFill/>
        </p:spPr>
        <p:txBody>
          <a:bodyPr wrap="square">
            <a:spAutoFit/>
          </a:bodyPr>
          <a:lstStyle/>
          <a:p>
            <a:pPr algn="just"/>
            <a:r>
              <a:rPr lang="en-ID" sz="1400" dirty="0">
                <a:latin typeface="Quire Sans Light" panose="020B0302040400020003" pitchFamily="34" charset="0"/>
              </a:rPr>
              <a:t>Montagu dan Matson (</a:t>
            </a:r>
            <a:r>
              <a:rPr lang="en-ID" sz="1400" dirty="0" err="1">
                <a:latin typeface="Quire Sans Light" panose="020B0302040400020003" pitchFamily="34" charset="0"/>
              </a:rPr>
              <a:t>dalam</a:t>
            </a:r>
            <a:r>
              <a:rPr lang="en-ID" sz="1400" dirty="0">
                <a:latin typeface="Quire Sans Light" panose="020B0302040400020003" pitchFamily="34" charset="0"/>
              </a:rPr>
              <a:t> Sulistiyani, 2017) </a:t>
            </a:r>
            <a:r>
              <a:rPr lang="en-ID" sz="1400" dirty="0" err="1">
                <a:latin typeface="Quire Sans Light" panose="020B0302040400020003" pitchFamily="34" charset="0"/>
              </a:rPr>
              <a:t>menyebutkan</a:t>
            </a:r>
            <a:r>
              <a:rPr lang="en-ID" sz="1400" dirty="0">
                <a:latin typeface="Quire Sans Light" panose="020B0302040400020003" pitchFamily="34" charset="0"/>
              </a:rPr>
              <a:t> </a:t>
            </a:r>
            <a:r>
              <a:rPr lang="en-ID" sz="1400" dirty="0" err="1">
                <a:latin typeface="Quire Sans Light" panose="020B0302040400020003" pitchFamily="34" charset="0"/>
              </a:rPr>
              <a:t>ada</a:t>
            </a:r>
            <a:r>
              <a:rPr lang="en-ID" sz="1400" dirty="0">
                <a:latin typeface="Quire Sans Light" panose="020B0302040400020003" pitchFamily="34" charset="0"/>
              </a:rPr>
              <a:t> </a:t>
            </a:r>
            <a:r>
              <a:rPr lang="en-ID" sz="1400" dirty="0" err="1">
                <a:latin typeface="Quire Sans Light" panose="020B0302040400020003" pitchFamily="34" charset="0"/>
              </a:rPr>
              <a:t>sembilan</a:t>
            </a:r>
            <a:r>
              <a:rPr lang="en-ID" sz="1400" dirty="0">
                <a:latin typeface="Quire Sans Light" panose="020B0302040400020003" pitchFamily="34" charset="0"/>
              </a:rPr>
              <a:t> </a:t>
            </a:r>
            <a:r>
              <a:rPr lang="en-ID" sz="1400" dirty="0" err="1">
                <a:latin typeface="Quire Sans Light" panose="020B0302040400020003" pitchFamily="34" charset="0"/>
              </a:rPr>
              <a:t>konsep</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yang </a:t>
            </a:r>
            <a:r>
              <a:rPr lang="en-ID" sz="1400" dirty="0" err="1">
                <a:latin typeface="Quire Sans Light" panose="020B0302040400020003" pitchFamily="34" charset="0"/>
              </a:rPr>
              <a:t>baik</a:t>
            </a:r>
            <a:r>
              <a:rPr lang="en-ID" sz="1400" dirty="0">
                <a:latin typeface="Quire Sans Light" panose="020B0302040400020003" pitchFamily="34" charset="0"/>
              </a:rPr>
              <a:t> dan </a:t>
            </a:r>
            <a:r>
              <a:rPr lang="en-ID" sz="1400" dirty="0" err="1">
                <a:latin typeface="Quire Sans Light" panose="020B0302040400020003" pitchFamily="34" charset="0"/>
              </a:rPr>
              <a:t>empat</a:t>
            </a:r>
            <a:r>
              <a:rPr lang="en-ID" sz="1400" dirty="0">
                <a:latin typeface="Quire Sans Light" panose="020B0302040400020003" pitchFamily="34" charset="0"/>
              </a:rPr>
              <a:t> </a:t>
            </a:r>
            <a:r>
              <a:rPr lang="en-ID" sz="1400" dirty="0" err="1">
                <a:latin typeface="Quire Sans Light" panose="020B0302040400020003" pitchFamily="34" charset="0"/>
              </a:rPr>
              <a:t>komponen</a:t>
            </a:r>
            <a:r>
              <a:rPr lang="en-ID" sz="1400" dirty="0">
                <a:latin typeface="Quire Sans Light" panose="020B0302040400020003" pitchFamily="34" charset="0"/>
              </a:rPr>
              <a:t> </a:t>
            </a:r>
            <a:r>
              <a:rPr lang="en-ID" sz="1400" dirty="0" err="1">
                <a:latin typeface="Quire Sans Light" panose="020B0302040400020003" pitchFamily="34" charset="0"/>
              </a:rPr>
              <a:t>kompetensi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Kesembilan</a:t>
            </a:r>
            <a:r>
              <a:rPr lang="en-ID" sz="1400" dirty="0">
                <a:latin typeface="Quire Sans Light" panose="020B0302040400020003" pitchFamily="34" charset="0"/>
              </a:rPr>
              <a:t> </a:t>
            </a:r>
            <a:r>
              <a:rPr lang="en-ID" sz="1400" dirty="0" err="1">
                <a:latin typeface="Quire Sans Light" panose="020B0302040400020003" pitchFamily="34" charset="0"/>
              </a:rPr>
              <a:t>konsep</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yang </a:t>
            </a:r>
            <a:r>
              <a:rPr lang="en-ID" sz="1400" dirty="0" err="1">
                <a:latin typeface="Quire Sans Light" panose="020B0302040400020003" pitchFamily="34" charset="0"/>
              </a:rPr>
              <a:t>baik</a:t>
            </a:r>
            <a:r>
              <a:rPr lang="en-ID" sz="1400" dirty="0">
                <a:latin typeface="Quire Sans Light" panose="020B0302040400020003" pitchFamily="34" charset="0"/>
              </a:rPr>
              <a:t> </a:t>
            </a:r>
            <a:r>
              <a:rPr lang="en-ID" sz="1400" dirty="0" err="1">
                <a:latin typeface="Quire Sans Light" panose="020B0302040400020003" pitchFamily="34" charset="0"/>
              </a:rPr>
              <a:t>tersebut</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Setiap</a:t>
            </a:r>
            <a:r>
              <a:rPr lang="en-ID" sz="1400" dirty="0">
                <a:latin typeface="Quire Sans Light" panose="020B0302040400020003" pitchFamily="34" charset="0"/>
              </a:rPr>
              <a:t> </a:t>
            </a:r>
            <a:r>
              <a:rPr lang="en-ID" sz="1400" dirty="0" err="1">
                <a:latin typeface="Quire Sans Light" panose="020B0302040400020003" pitchFamily="34" charset="0"/>
              </a:rPr>
              <a:t>anggota</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berinteraksi</a:t>
            </a:r>
            <a:r>
              <a:rPr lang="en-ID" sz="1400" dirty="0">
                <a:latin typeface="Quire Sans Light" panose="020B0302040400020003" pitchFamily="34" charset="0"/>
              </a:rPr>
              <a:t> </a:t>
            </a:r>
            <a:r>
              <a:rPr lang="en-ID" sz="1400" dirty="0" err="1">
                <a:latin typeface="Quire Sans Light" panose="020B0302040400020003" pitchFamily="34" charset="0"/>
              </a:rPr>
              <a:t>satu</a:t>
            </a:r>
            <a:r>
              <a:rPr lang="en-ID" sz="1400" dirty="0">
                <a:latin typeface="Quire Sans Light" panose="020B0302040400020003" pitchFamily="34" charset="0"/>
              </a:rPr>
              <a:t> </a:t>
            </a:r>
            <a:r>
              <a:rPr lang="en-ID" sz="1400" dirty="0" err="1">
                <a:latin typeface="Quire Sans Light" panose="020B0302040400020003" pitchFamily="34" charset="0"/>
              </a:rPr>
              <a:t>sama</a:t>
            </a:r>
            <a:r>
              <a:rPr lang="en-ID" sz="1400" dirty="0">
                <a:latin typeface="Quire Sans Light" panose="020B0302040400020003" pitchFamily="34" charset="0"/>
              </a:rPr>
              <a:t> lain </a:t>
            </a:r>
            <a:r>
              <a:rPr lang="en-ID" sz="1400" dirty="0" err="1">
                <a:latin typeface="Quire Sans Light" panose="020B0302040400020003" pitchFamily="34" charset="0"/>
              </a:rPr>
              <a:t>berdasarkan</a:t>
            </a:r>
            <a:r>
              <a:rPr lang="en-ID" sz="1400" dirty="0">
                <a:latin typeface="Quire Sans Light" panose="020B0302040400020003" pitchFamily="34" charset="0"/>
              </a:rPr>
              <a:t> </a:t>
            </a:r>
            <a:r>
              <a:rPr lang="en-ID" sz="1400" dirty="0" err="1">
                <a:latin typeface="Quire Sans Light" panose="020B0302040400020003" pitchFamily="34" charset="0"/>
              </a:rPr>
              <a:t>hubungan</a:t>
            </a:r>
            <a:r>
              <a:rPr lang="en-ID" sz="1400" dirty="0">
                <a:latin typeface="Quire Sans Light" panose="020B0302040400020003" pitchFamily="34" charset="0"/>
              </a:rPr>
              <a:t> </a:t>
            </a:r>
            <a:r>
              <a:rPr lang="en-ID" sz="1400" dirty="0" err="1">
                <a:latin typeface="Quire Sans Light" panose="020B0302040400020003" pitchFamily="34" charset="0"/>
              </a:rPr>
              <a:t>pribadi</a:t>
            </a:r>
            <a:r>
              <a:rPr lang="en-ID" sz="1400" dirty="0">
                <a:latin typeface="Quire Sans Light" panose="020B0302040400020003" pitchFamily="34" charset="0"/>
              </a:rPr>
              <a:t> dan </a:t>
            </a:r>
            <a:r>
              <a:rPr lang="en-ID" sz="1400" dirty="0" err="1">
                <a:latin typeface="Quire Sans Light" panose="020B0302040400020003" pitchFamily="34" charset="0"/>
              </a:rPr>
              <a:t>hubungan</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Adanya</a:t>
            </a:r>
            <a:r>
              <a:rPr lang="en-ID" sz="1400" dirty="0">
                <a:latin typeface="Quire Sans Light" panose="020B0302040400020003" pitchFamily="34" charset="0"/>
              </a:rPr>
              <a:t> </a:t>
            </a:r>
            <a:r>
              <a:rPr lang="en-ID" sz="1400" dirty="0" err="1">
                <a:latin typeface="Quire Sans Light" panose="020B0302040400020003" pitchFamily="34" charset="0"/>
              </a:rPr>
              <a:t>konflik</a:t>
            </a:r>
            <a:r>
              <a:rPr lang="en-ID" sz="1400" dirty="0">
                <a:latin typeface="Quire Sans Light" panose="020B0302040400020003" pitchFamily="34" charset="0"/>
              </a:rPr>
              <a:t> dan </a:t>
            </a:r>
            <a:r>
              <a:rPr lang="en-ID" sz="1400" dirty="0" err="1">
                <a:latin typeface="Quire Sans Light" panose="020B0302040400020003" pitchFamily="34" charset="0"/>
              </a:rPr>
              <a:t>manajemen</a:t>
            </a:r>
            <a:r>
              <a:rPr lang="en-ID" sz="1400" dirty="0">
                <a:latin typeface="Quire Sans Light" panose="020B0302040400020003" pitchFamily="34" charset="0"/>
              </a:rPr>
              <a:t> </a:t>
            </a:r>
            <a:r>
              <a:rPr lang="en-ID" sz="1400" dirty="0" err="1">
                <a:latin typeface="Quire Sans Light" panose="020B0302040400020003" pitchFamily="34" charset="0"/>
              </a:rPr>
              <a:t>konflik</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viabilitas</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memecahkan</a:t>
            </a:r>
            <a:r>
              <a:rPr lang="en-ID" sz="1400" dirty="0">
                <a:latin typeface="Quire Sans Light" panose="020B0302040400020003" pitchFamily="34" charset="0"/>
              </a:rPr>
              <a:t> </a:t>
            </a:r>
            <a:r>
              <a:rPr lang="en-ID" sz="1400" dirty="0" err="1">
                <a:latin typeface="Quire Sans Light" panose="020B0302040400020003" pitchFamily="34" charset="0"/>
              </a:rPr>
              <a:t>masalah</a:t>
            </a:r>
            <a:r>
              <a:rPr lang="en-ID" sz="1400" dirty="0">
                <a:latin typeface="Quire Sans Light" panose="020B0302040400020003" pitchFamily="34" charset="0"/>
              </a:rPr>
              <a:t> </a:t>
            </a:r>
            <a:r>
              <a:rPr lang="en-ID" sz="1400" dirty="0" err="1">
                <a:latin typeface="Quire Sans Light" panose="020B0302040400020003" pitchFamily="34" charset="0"/>
              </a:rPr>
              <a:t>sendiri</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Adanya</a:t>
            </a:r>
            <a:r>
              <a:rPr lang="en-ID" sz="1400" dirty="0">
                <a:latin typeface="Quire Sans Light" panose="020B0302040400020003" pitchFamily="34" charset="0"/>
              </a:rPr>
              <a:t> </a:t>
            </a:r>
            <a:r>
              <a:rPr lang="en-ID" sz="1400" dirty="0" err="1">
                <a:latin typeface="Quire Sans Light" panose="020B0302040400020003" pitchFamily="34" charset="0"/>
              </a:rPr>
              <a:t>kesempatan</a:t>
            </a:r>
            <a:r>
              <a:rPr lang="en-ID" sz="1400" dirty="0">
                <a:latin typeface="Quire Sans Light" panose="020B0302040400020003" pitchFamily="34" charset="0"/>
              </a:rPr>
              <a:t> </a:t>
            </a:r>
            <a:r>
              <a:rPr lang="en-ID" sz="1400" dirty="0" err="1">
                <a:latin typeface="Quire Sans Light" panose="020B0302040400020003" pitchFamily="34" charset="0"/>
              </a:rPr>
              <a:t>bagi</a:t>
            </a:r>
            <a:r>
              <a:rPr lang="en-ID" sz="1400" dirty="0">
                <a:latin typeface="Quire Sans Light" panose="020B0302040400020003" pitchFamily="34" charset="0"/>
              </a:rPr>
              <a:t> </a:t>
            </a:r>
            <a:r>
              <a:rPr lang="en-ID" sz="1400" dirty="0" err="1">
                <a:latin typeface="Quire Sans Light" panose="020B0302040400020003" pitchFamily="34" charset="0"/>
              </a:rPr>
              <a:t>setiap</a:t>
            </a:r>
            <a:r>
              <a:rPr lang="en-ID" sz="1400" dirty="0">
                <a:latin typeface="Quire Sans Light" panose="020B0302040400020003" pitchFamily="34" charset="0"/>
              </a:rPr>
              <a:t> </a:t>
            </a:r>
            <a:r>
              <a:rPr lang="en-ID" sz="1400" dirty="0" err="1">
                <a:latin typeface="Quire Sans Light" panose="020B0302040400020003" pitchFamily="34" charset="0"/>
              </a:rPr>
              <a:t>anggota</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berpartisipasi</a:t>
            </a:r>
            <a:r>
              <a:rPr lang="en-ID" sz="1400" dirty="0">
                <a:latin typeface="Quire Sans Light" panose="020B0302040400020003" pitchFamily="34" charset="0"/>
              </a:rPr>
              <a:t> </a:t>
            </a:r>
            <a:r>
              <a:rPr lang="en-ID" sz="1400" dirty="0" err="1">
                <a:latin typeface="Quire Sans Light" panose="020B0302040400020003" pitchFamily="34" charset="0"/>
              </a:rPr>
              <a:t>aktif</a:t>
            </a:r>
            <a:r>
              <a:rPr lang="en-ID" sz="1400" dirty="0">
                <a:latin typeface="Quire Sans Light" panose="020B0302040400020003" pitchFamily="34" charset="0"/>
              </a:rPr>
              <a:t> demi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bersama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otonomi</a:t>
            </a:r>
            <a:r>
              <a:rPr lang="en-ID" sz="1400" dirty="0">
                <a:latin typeface="Quire Sans Light" panose="020B0302040400020003" pitchFamily="34" charset="0"/>
              </a:rPr>
              <a:t>, </a:t>
            </a:r>
            <a:r>
              <a:rPr lang="en-ID" sz="1400" dirty="0" err="1">
                <a:latin typeface="Quire Sans Light" panose="020B0302040400020003" pitchFamily="34" charset="0"/>
              </a:rPr>
              <a:t>yaitu</a:t>
            </a:r>
            <a:r>
              <a:rPr lang="en-ID" sz="1400" dirty="0">
                <a:latin typeface="Quire Sans Light" panose="020B0302040400020003" pitchFamily="34" charset="0"/>
              </a:rPr>
              <a:t> </a:t>
            </a:r>
            <a:r>
              <a:rPr lang="en-ID" sz="1400" dirty="0" err="1">
                <a:latin typeface="Quire Sans Light" panose="020B0302040400020003" pitchFamily="34" charset="0"/>
              </a:rPr>
              <a:t>kewenangan</a:t>
            </a:r>
            <a:r>
              <a:rPr lang="en-ID" sz="1400" dirty="0">
                <a:latin typeface="Quire Sans Light" panose="020B0302040400020003" pitchFamily="34" charset="0"/>
              </a:rPr>
              <a:t> dan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mengurus</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sendiri</a:t>
            </a:r>
            <a:r>
              <a:rPr lang="en-ID" sz="1400" dirty="0">
                <a:latin typeface="Quire Sans Light" panose="020B0302040400020003" pitchFamily="34" charset="0"/>
              </a:rPr>
              <a:t> </a:t>
            </a:r>
            <a:r>
              <a:rPr lang="en-ID" sz="1400" dirty="0" err="1">
                <a:latin typeface="Quire Sans Light" panose="020B0302040400020003" pitchFamily="34" charset="0"/>
              </a:rPr>
              <a:t>secara</a:t>
            </a:r>
            <a:r>
              <a:rPr lang="en-ID" sz="1400" dirty="0">
                <a:latin typeface="Quire Sans Light" panose="020B0302040400020003" pitchFamily="34" charset="0"/>
              </a:rPr>
              <a:t> </a:t>
            </a:r>
            <a:r>
              <a:rPr lang="en-ID" sz="1400" dirty="0" err="1">
                <a:latin typeface="Quire Sans Light" panose="020B0302040400020003" pitchFamily="34" charset="0"/>
              </a:rPr>
              <a:t>bertanggung</a:t>
            </a:r>
            <a:r>
              <a:rPr lang="en-ID" sz="1400" dirty="0">
                <a:latin typeface="Quire Sans Light" panose="020B0302040400020003" pitchFamily="34" charset="0"/>
              </a:rPr>
              <a:t> </a:t>
            </a:r>
            <a:r>
              <a:rPr lang="en-ID" sz="1400" dirty="0" err="1">
                <a:latin typeface="Quire Sans Light" panose="020B0302040400020003" pitchFamily="34" charset="0"/>
              </a:rPr>
              <a:t>jawab</a:t>
            </a:r>
            <a:r>
              <a:rPr lang="en-ID" sz="1400" dirty="0">
                <a:latin typeface="Quire Sans Light" panose="020B0302040400020003" pitchFamily="34" charset="0"/>
              </a:rPr>
              <a:t>.</a:t>
            </a:r>
          </a:p>
        </p:txBody>
      </p:sp>
    </p:spTree>
    <p:extLst>
      <p:ext uri="{BB962C8B-B14F-4D97-AF65-F5344CB8AC3E}">
        <p14:creationId xmlns:p14="http://schemas.microsoft.com/office/powerpoint/2010/main" val="36605296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01</a:t>
            </a:r>
            <a:endParaRPr lang="en-ID" sz="2400" b="1" dirty="0">
              <a:solidFill>
                <a:srgbClr val="FFD700"/>
              </a:solidFill>
              <a:latin typeface="Dm sans" pitchFamily="2" charset="0"/>
            </a:endParaRP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2031325"/>
          </a:xfrm>
          <a:prstGeom prst="rect">
            <a:avLst/>
          </a:prstGeom>
          <a:noFill/>
        </p:spPr>
        <p:txBody>
          <a:bodyPr wrap="square">
            <a:spAutoFit/>
          </a:bodyPr>
          <a:lstStyle/>
          <a:p>
            <a:pPr marL="342900" indent="-342900" algn="just">
              <a:buFont typeface="+mj-lt"/>
              <a:buAutoNum type="alphaLcPeriod" startAt="6"/>
            </a:pPr>
            <a:r>
              <a:rPr lang="en-ID" sz="1400" dirty="0" err="1">
                <a:latin typeface="Quire Sans Light" panose="020B0302040400020003" pitchFamily="34" charset="0"/>
              </a:rPr>
              <a:t>Komunitas</a:t>
            </a:r>
            <a:r>
              <a:rPr lang="en-ID" sz="1400" dirty="0">
                <a:latin typeface="Quire Sans Light" panose="020B0302040400020003" pitchFamily="34" charset="0"/>
              </a:rPr>
              <a:t> </a:t>
            </a:r>
            <a:r>
              <a:rPr lang="en-ID" sz="1400" dirty="0" err="1">
                <a:latin typeface="Quire Sans Light" panose="020B0302040400020003" pitchFamily="34" charset="0"/>
              </a:rPr>
              <a:t>memberi</a:t>
            </a:r>
            <a:r>
              <a:rPr lang="en-ID" sz="1400" dirty="0">
                <a:latin typeface="Quire Sans Light" panose="020B0302040400020003" pitchFamily="34" charset="0"/>
              </a:rPr>
              <a:t> </a:t>
            </a:r>
            <a:r>
              <a:rPr lang="en-ID" sz="1400" dirty="0" err="1">
                <a:latin typeface="Quire Sans Light" panose="020B0302040400020003" pitchFamily="34" charset="0"/>
              </a:rPr>
              <a:t>makna</a:t>
            </a:r>
            <a:r>
              <a:rPr lang="en-ID" sz="1400" dirty="0">
                <a:latin typeface="Quire Sans Light" panose="020B0302040400020003" pitchFamily="34" charset="0"/>
              </a:rPr>
              <a:t> </a:t>
            </a:r>
            <a:r>
              <a:rPr lang="en-ID" sz="1400" dirty="0" err="1">
                <a:latin typeface="Quire Sans Light" panose="020B0302040400020003" pitchFamily="34" charset="0"/>
              </a:rPr>
              <a:t>kepada</a:t>
            </a:r>
            <a:r>
              <a:rPr lang="en-ID" sz="1400" dirty="0">
                <a:latin typeface="Quire Sans Light" panose="020B0302040400020003" pitchFamily="34" charset="0"/>
              </a:rPr>
              <a:t> </a:t>
            </a:r>
            <a:r>
              <a:rPr lang="en-ID" sz="1400" dirty="0" err="1">
                <a:latin typeface="Quire Sans Light" panose="020B0302040400020003" pitchFamily="34" charset="0"/>
              </a:rPr>
              <a:t>anggota</a:t>
            </a:r>
            <a:r>
              <a:rPr lang="en-ID" sz="1400" dirty="0">
                <a:latin typeface="Quire Sans Light" panose="020B0302040400020003" pitchFamily="34" charset="0"/>
              </a:rPr>
              <a:t>.</a:t>
            </a:r>
          </a:p>
          <a:p>
            <a:pPr marL="342900" indent="-342900" algn="just">
              <a:buFont typeface="+mj-lt"/>
              <a:buAutoNum type="alphaLcPeriod" startAt="6"/>
            </a:pPr>
            <a:endParaRPr lang="en-ID" sz="1400" dirty="0">
              <a:latin typeface="Quire Sans Light" panose="020B0302040400020003" pitchFamily="34" charset="0"/>
            </a:endParaRPr>
          </a:p>
          <a:p>
            <a:pPr marL="342900" indent="-342900" algn="just">
              <a:buFont typeface="+mj-lt"/>
              <a:buAutoNum type="alphaLcPeriod" startAt="6"/>
            </a:pPr>
            <a:r>
              <a:rPr lang="en-ID" sz="1400" dirty="0" err="1">
                <a:latin typeface="Quire Sans Light" panose="020B0302040400020003" pitchFamily="34" charset="0"/>
              </a:rPr>
              <a:t>Adanya</a:t>
            </a:r>
            <a:r>
              <a:rPr lang="en-ID" sz="1400" dirty="0">
                <a:latin typeface="Quire Sans Light" panose="020B0302040400020003" pitchFamily="34" charset="0"/>
              </a:rPr>
              <a:t> </a:t>
            </a:r>
            <a:r>
              <a:rPr lang="en-ID" sz="1400" dirty="0" err="1">
                <a:latin typeface="Quire Sans Light" panose="020B0302040400020003" pitchFamily="34" charset="0"/>
              </a:rPr>
              <a:t>heterogenitas</a:t>
            </a:r>
            <a:r>
              <a:rPr lang="en-ID" sz="1400" dirty="0">
                <a:latin typeface="Quire Sans Light" panose="020B0302040400020003" pitchFamily="34" charset="0"/>
              </a:rPr>
              <a:t> dan </a:t>
            </a:r>
            <a:r>
              <a:rPr lang="en-ID" sz="1400" dirty="0" err="1">
                <a:latin typeface="Quire Sans Light" panose="020B0302040400020003" pitchFamily="34" charset="0"/>
              </a:rPr>
              <a:t>beda</a:t>
            </a:r>
            <a:r>
              <a:rPr lang="en-ID" sz="1400" dirty="0">
                <a:latin typeface="Quire Sans Light" panose="020B0302040400020003" pitchFamily="34" charset="0"/>
              </a:rPr>
              <a:t> </a:t>
            </a:r>
            <a:r>
              <a:rPr lang="en-ID" sz="1400" dirty="0" err="1">
                <a:latin typeface="Quire Sans Light" panose="020B0302040400020003" pitchFamily="34" charset="0"/>
              </a:rPr>
              <a:t>pendapat</a:t>
            </a:r>
            <a:r>
              <a:rPr lang="en-ID" sz="1400" dirty="0">
                <a:latin typeface="Quire Sans Light" panose="020B0302040400020003" pitchFamily="34" charset="0"/>
              </a:rPr>
              <a:t>.</a:t>
            </a:r>
          </a:p>
          <a:p>
            <a:pPr marL="342900" indent="-342900" algn="just">
              <a:buFont typeface="+mj-lt"/>
              <a:buAutoNum type="alphaLcPeriod" startAt="6"/>
            </a:pPr>
            <a:endParaRPr lang="en-ID" sz="1400" dirty="0">
              <a:latin typeface="Quire Sans Light" panose="020B0302040400020003" pitchFamily="34" charset="0"/>
            </a:endParaRPr>
          </a:p>
          <a:p>
            <a:pPr marL="342900" indent="-342900" algn="just">
              <a:buFont typeface="+mj-lt"/>
              <a:buAutoNum type="alphaLcPeriod" startAt="6"/>
            </a:pPr>
            <a:r>
              <a:rPr lang="en-ID" sz="1400" dirty="0" err="1">
                <a:latin typeface="Quire Sans Light" panose="020B0302040400020003" pitchFamily="34" charset="0"/>
              </a:rPr>
              <a:t>Pelayanan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ditempatkan</a:t>
            </a:r>
            <a:r>
              <a:rPr lang="en-ID" sz="1400" dirty="0">
                <a:latin typeface="Quire Sans Light" panose="020B0302040400020003" pitchFamily="34" charset="0"/>
              </a:rPr>
              <a:t> </a:t>
            </a:r>
            <a:r>
              <a:rPr lang="en-ID" sz="1400" dirty="0" err="1">
                <a:latin typeface="Quire Sans Light" panose="020B0302040400020003" pitchFamily="34" charset="0"/>
              </a:rPr>
              <a:t>sedekat</a:t>
            </a:r>
            <a:r>
              <a:rPr lang="en-ID" sz="1400" dirty="0">
                <a:latin typeface="Quire Sans Light" panose="020B0302040400020003" pitchFamily="34" charset="0"/>
              </a:rPr>
              <a:t> dan </a:t>
            </a:r>
            <a:r>
              <a:rPr lang="en-ID" sz="1400" dirty="0" err="1">
                <a:latin typeface="Quire Sans Light" panose="020B0302040400020003" pitchFamily="34" charset="0"/>
              </a:rPr>
              <a:t>secepat</a:t>
            </a:r>
            <a:r>
              <a:rPr lang="en-ID" sz="1400" dirty="0">
                <a:latin typeface="Quire Sans Light" panose="020B0302040400020003" pitchFamily="34" charset="0"/>
              </a:rPr>
              <a:t> </a:t>
            </a:r>
            <a:r>
              <a:rPr lang="en-ID" sz="1400" dirty="0" err="1">
                <a:latin typeface="Quire Sans Light" panose="020B0302040400020003" pitchFamily="34" charset="0"/>
              </a:rPr>
              <a:t>mungkin</a:t>
            </a:r>
            <a:r>
              <a:rPr lang="en-ID" sz="1400" dirty="0">
                <a:latin typeface="Quire Sans Light" panose="020B0302040400020003" pitchFamily="34" charset="0"/>
              </a:rPr>
              <a:t> </a:t>
            </a:r>
            <a:r>
              <a:rPr lang="en-ID" sz="1400" dirty="0" err="1">
                <a:latin typeface="Quire Sans Light" panose="020B0302040400020003" pitchFamily="34" charset="0"/>
              </a:rPr>
              <a:t>kepada</a:t>
            </a:r>
            <a:r>
              <a:rPr lang="en-ID" sz="1400" dirty="0">
                <a:latin typeface="Quire Sans Light" panose="020B0302040400020003" pitchFamily="34" charset="0"/>
              </a:rPr>
              <a:t> yang </a:t>
            </a:r>
            <a:r>
              <a:rPr lang="en-ID" sz="1400" dirty="0" err="1">
                <a:latin typeface="Quire Sans Light" panose="020B0302040400020003" pitchFamily="34" charset="0"/>
              </a:rPr>
              <a:t>berkepentingan</a:t>
            </a:r>
            <a:r>
              <a:rPr lang="en-ID" sz="1400" dirty="0">
                <a:latin typeface="Quire Sans Light" panose="020B0302040400020003" pitchFamily="34" charset="0"/>
              </a:rPr>
              <a:t>.</a:t>
            </a:r>
          </a:p>
          <a:p>
            <a:pPr marL="342900" indent="-342900" algn="just">
              <a:buFont typeface="+mj-lt"/>
              <a:buAutoNum type="alphaLcPeriod" startAt="6"/>
            </a:pPr>
            <a:endParaRPr lang="en-ID" sz="1400" dirty="0">
              <a:latin typeface="Quire Sans Light" panose="020B0302040400020003" pitchFamily="34" charset="0"/>
            </a:endParaRPr>
          </a:p>
          <a:p>
            <a:pPr marL="342900" indent="-342900" algn="just">
              <a:buFont typeface="+mj-lt"/>
              <a:buAutoNum type="alphaLcPeriod" startAt="6"/>
            </a:pPr>
            <a:r>
              <a:rPr lang="en-ID" sz="1400" dirty="0" err="1">
                <a:latin typeface="Quire Sans Light" panose="020B0302040400020003" pitchFamily="34" charset="0"/>
              </a:rPr>
              <a:t>Distribusi</a:t>
            </a:r>
            <a:r>
              <a:rPr lang="en-ID" sz="1400" dirty="0">
                <a:latin typeface="Quire Sans Light" panose="020B0302040400020003" pitchFamily="34" charset="0"/>
              </a:rPr>
              <a:t> </a:t>
            </a:r>
            <a:r>
              <a:rPr lang="en-ID" sz="1400" dirty="0" err="1">
                <a:latin typeface="Quire Sans Light" panose="020B0302040400020003" pitchFamily="34" charset="0"/>
              </a:rPr>
              <a:t>kekuasaan</a:t>
            </a:r>
            <a:r>
              <a:rPr lang="en-ID" sz="1400" dirty="0">
                <a:latin typeface="Quire Sans Light" panose="020B0302040400020003" pitchFamily="34" charset="0"/>
              </a:rPr>
              <a:t> </a:t>
            </a:r>
            <a:r>
              <a:rPr lang="en-ID" sz="1400" dirty="0" err="1">
                <a:latin typeface="Quire Sans Light" panose="020B0302040400020003" pitchFamily="34" charset="0"/>
              </a:rPr>
              <a:t>merata</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tiap</a:t>
            </a:r>
            <a:r>
              <a:rPr lang="en-ID" sz="1400" dirty="0">
                <a:latin typeface="Quire Sans Light" panose="020B0302040400020003" pitchFamily="34" charset="0"/>
              </a:rPr>
              <a:t> orang </a:t>
            </a:r>
            <a:r>
              <a:rPr lang="en-ID" sz="1400" dirty="0" err="1">
                <a:latin typeface="Quire Sans Light" panose="020B0302040400020003" pitchFamily="34" charset="0"/>
              </a:rPr>
              <a:t>berkesempatan</a:t>
            </a:r>
            <a:r>
              <a:rPr lang="en-ID" sz="1400" dirty="0">
                <a:latin typeface="Quire Sans Light" panose="020B0302040400020003" pitchFamily="34" charset="0"/>
              </a:rPr>
              <a:t> </a:t>
            </a:r>
            <a:r>
              <a:rPr lang="en-ID" sz="1400" dirty="0" err="1">
                <a:latin typeface="Quire Sans Light" panose="020B0302040400020003" pitchFamily="34" charset="0"/>
              </a:rPr>
              <a:t>riil</a:t>
            </a:r>
            <a:r>
              <a:rPr lang="en-ID" sz="1400" dirty="0">
                <a:latin typeface="Quire Sans Light" panose="020B0302040400020003" pitchFamily="34" charset="0"/>
              </a:rPr>
              <a:t>, </a:t>
            </a:r>
            <a:r>
              <a:rPr lang="en-ID" sz="1400" dirty="0" err="1">
                <a:latin typeface="Quire Sans Light" panose="020B0302040400020003" pitchFamily="34" charset="0"/>
              </a:rPr>
              <a:t>bebas</a:t>
            </a:r>
            <a:r>
              <a:rPr lang="en-ID" sz="1400" dirty="0">
                <a:latin typeface="Quire Sans Light" panose="020B0302040400020003" pitchFamily="34" charset="0"/>
              </a:rPr>
              <a:t> </a:t>
            </a:r>
            <a:r>
              <a:rPr lang="en-ID" sz="1400" dirty="0" err="1">
                <a:latin typeface="Quire Sans Light" panose="020B0302040400020003" pitchFamily="34" charset="0"/>
              </a:rPr>
              <a:t>memiliki</a:t>
            </a:r>
            <a:r>
              <a:rPr lang="en-ID" sz="1400" dirty="0">
                <a:latin typeface="Quire Sans Light" panose="020B0302040400020003" pitchFamily="34" charset="0"/>
              </a:rPr>
              <a:t>, dan </a:t>
            </a:r>
            <a:r>
              <a:rPr lang="en-ID" sz="1400" dirty="0" err="1">
                <a:latin typeface="Quire Sans Light" panose="020B0302040400020003" pitchFamily="34" charset="0"/>
              </a:rPr>
              <a:t>menyatakan</a:t>
            </a:r>
            <a:r>
              <a:rPr lang="en-ID" sz="1400" dirty="0">
                <a:latin typeface="Quire Sans Light" panose="020B0302040400020003" pitchFamily="34" charset="0"/>
              </a:rPr>
              <a:t> </a:t>
            </a:r>
            <a:r>
              <a:rPr lang="en-ID" sz="1400" dirty="0" err="1">
                <a:latin typeface="Quire Sans Light" panose="020B0302040400020003" pitchFamily="34" charset="0"/>
              </a:rPr>
              <a:t>kehendaknya</a:t>
            </a:r>
            <a:r>
              <a:rPr lang="en-ID" sz="1400" dirty="0">
                <a:latin typeface="Quire Sans Light" panose="020B0302040400020003" pitchFamily="34" charset="0"/>
              </a:rPr>
              <a:t>.</a:t>
            </a:r>
          </a:p>
        </p:txBody>
      </p:sp>
    </p:spTree>
    <p:extLst>
      <p:ext uri="{BB962C8B-B14F-4D97-AF65-F5344CB8AC3E}">
        <p14:creationId xmlns:p14="http://schemas.microsoft.com/office/powerpoint/2010/main" val="17601687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Komunitas</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01</a:t>
            </a:r>
            <a:endParaRPr lang="en-ID" sz="2400" b="1" dirty="0">
              <a:solidFill>
                <a:srgbClr val="FFD700"/>
              </a:solidFill>
              <a:latin typeface="Dm sans" pitchFamily="2" charset="0"/>
            </a:endParaRP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1384995"/>
          </a:xfrm>
          <a:prstGeom prst="rect">
            <a:avLst/>
          </a:prstGeom>
          <a:noFill/>
        </p:spPr>
        <p:txBody>
          <a:bodyPr wrap="square">
            <a:spAutoFit/>
          </a:bodyPr>
          <a:lstStyle/>
          <a:p>
            <a:pPr algn="just"/>
            <a:r>
              <a:rPr lang="en-ID" sz="1400" dirty="0">
                <a:latin typeface="Quire Sans Light" panose="020B0302040400020003" pitchFamily="34" charset="0"/>
              </a:rPr>
              <a:t>Adapun </a:t>
            </a:r>
            <a:r>
              <a:rPr lang="en-ID" sz="1400" dirty="0" err="1">
                <a:latin typeface="Quire Sans Light" panose="020B0302040400020003" pitchFamily="34" charset="0"/>
              </a:rPr>
              <a:t>keempat</a:t>
            </a:r>
            <a:r>
              <a:rPr lang="en-ID" sz="1400" dirty="0">
                <a:latin typeface="Quire Sans Light" panose="020B0302040400020003" pitchFamily="34" charset="0"/>
              </a:rPr>
              <a:t> </a:t>
            </a:r>
            <a:r>
              <a:rPr lang="en-ID" sz="1400" dirty="0" err="1">
                <a:latin typeface="Quire Sans Light" panose="020B0302040400020003" pitchFamily="34" charset="0"/>
              </a:rPr>
              <a:t>komponen</a:t>
            </a:r>
            <a:r>
              <a:rPr lang="en-ID" sz="1400" dirty="0">
                <a:latin typeface="Quire Sans Light" panose="020B0302040400020003" pitchFamily="34" charset="0"/>
              </a:rPr>
              <a:t> </a:t>
            </a:r>
            <a:r>
              <a:rPr lang="en-ID" sz="1400" dirty="0" err="1">
                <a:latin typeface="Quire Sans Light" panose="020B0302040400020003" pitchFamily="34" charset="0"/>
              </a:rPr>
              <a:t>kompetensi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perlu</a:t>
            </a:r>
            <a:r>
              <a:rPr lang="en-ID" sz="1400" dirty="0">
                <a:latin typeface="Quire Sans Light" panose="020B0302040400020003" pitchFamily="34" charset="0"/>
              </a:rPr>
              <a:t> </a:t>
            </a:r>
            <a:r>
              <a:rPr lang="en-ID" sz="1400" dirty="0" err="1">
                <a:latin typeface="Quire Sans Light" panose="020B0302040400020003" pitchFamily="34" charset="0"/>
              </a:rPr>
              <a:t>ditambahkan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melengkapi</a:t>
            </a:r>
            <a:r>
              <a:rPr lang="en-ID" sz="1400" dirty="0">
                <a:latin typeface="Quire Sans Light" panose="020B0302040400020003" pitchFamily="34" charset="0"/>
              </a:rPr>
              <a:t> </a:t>
            </a:r>
            <a:r>
              <a:rPr lang="en-ID" sz="1400" dirty="0" err="1">
                <a:latin typeface="Quire Sans Light" panose="020B0302040400020003" pitchFamily="34" charset="0"/>
              </a:rPr>
              <a:t>sebuah</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 yang </a:t>
            </a:r>
            <a:r>
              <a:rPr lang="en-ID" sz="1400" dirty="0" err="1">
                <a:latin typeface="Quire Sans Light" panose="020B0302040400020003" pitchFamily="34" charset="0"/>
              </a:rPr>
              <a:t>baik</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mengidentifikasi</a:t>
            </a:r>
            <a:r>
              <a:rPr lang="en-ID" sz="1400" dirty="0">
                <a:latin typeface="Quire Sans Light" panose="020B0302040400020003" pitchFamily="34" charset="0"/>
              </a:rPr>
              <a:t> </a:t>
            </a:r>
            <a:r>
              <a:rPr lang="en-ID" sz="1400" dirty="0" err="1">
                <a:latin typeface="Quire Sans Light" panose="020B0302040400020003" pitchFamily="34" charset="0"/>
              </a:rPr>
              <a:t>masalah</a:t>
            </a:r>
            <a:r>
              <a:rPr lang="en-ID" sz="1400" dirty="0">
                <a:latin typeface="Quire Sans Light" panose="020B0302040400020003" pitchFamily="34" charset="0"/>
              </a:rPr>
              <a:t> dan </a:t>
            </a:r>
            <a:r>
              <a:rPr lang="en-ID" sz="1400" dirty="0" err="1">
                <a:latin typeface="Quire Sans Light" panose="020B0302040400020003" pitchFamily="34" charset="0"/>
              </a:rPr>
              <a:t>kebutuhan</a:t>
            </a:r>
            <a:r>
              <a:rPr lang="en-ID" sz="1400" dirty="0">
                <a:latin typeface="Quire Sans Light" panose="020B0302040400020003" pitchFamily="34" charset="0"/>
              </a:rPr>
              <a:t> </a:t>
            </a:r>
            <a:r>
              <a:rPr lang="en-ID" sz="1400" dirty="0" err="1">
                <a:latin typeface="Quire Sans Light" panose="020B0302040400020003" pitchFamily="34" charset="0"/>
              </a:rPr>
              <a:t>komunitas</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bekerja</a:t>
            </a:r>
            <a:r>
              <a:rPr lang="en-ID" sz="1400" dirty="0">
                <a:latin typeface="Quire Sans Light" panose="020B0302040400020003" pitchFamily="34" charset="0"/>
              </a:rPr>
              <a:t> </a:t>
            </a:r>
            <a:r>
              <a:rPr lang="en-ID" sz="1400" dirty="0" err="1">
                <a:latin typeface="Quire Sans Light" panose="020B0302040400020003" pitchFamily="34" charset="0"/>
              </a:rPr>
              <a:t>sama</a:t>
            </a:r>
            <a:r>
              <a:rPr lang="en-ID" sz="1400" dirty="0">
                <a:latin typeface="Quire Sans Light" panose="020B0302040400020003" pitchFamily="34" charset="0"/>
              </a:rPr>
              <a:t> </a:t>
            </a:r>
            <a:r>
              <a:rPr lang="en-ID" sz="1400" dirty="0" err="1">
                <a:latin typeface="Quire Sans Light" panose="020B0302040400020003" pitchFamily="34" charset="0"/>
              </a:rPr>
              <a:t>secara</a:t>
            </a:r>
            <a:r>
              <a:rPr lang="en-ID" sz="1400" dirty="0">
                <a:latin typeface="Quire Sans Light" panose="020B0302040400020003" pitchFamily="34" charset="0"/>
              </a:rPr>
              <a:t> </a:t>
            </a:r>
            <a:r>
              <a:rPr lang="en-ID" sz="1400" dirty="0" err="1">
                <a:latin typeface="Quire Sans Light" panose="020B0302040400020003" pitchFamily="34" charset="0"/>
              </a:rPr>
              <a:t>rasional</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bertindak</a:t>
            </a:r>
            <a:r>
              <a:rPr lang="en-ID" sz="1400" dirty="0">
                <a:latin typeface="Quire Sans Light" panose="020B0302040400020003" pitchFamily="34" charset="0"/>
              </a:rPr>
              <a:t> </a:t>
            </a:r>
            <a:r>
              <a:rPr lang="en-ID" sz="1400" dirty="0" err="1">
                <a:latin typeface="Quire Sans Light" panose="020B0302040400020003" pitchFamily="34" charset="0"/>
              </a:rPr>
              <a:t>mencapai</a:t>
            </a:r>
            <a:r>
              <a:rPr lang="en-ID" sz="1400" dirty="0">
                <a:latin typeface="Quire Sans Light" panose="020B0302040400020003" pitchFamily="34" charset="0"/>
              </a:rPr>
              <a:t> </a:t>
            </a:r>
            <a:r>
              <a:rPr lang="en-ID" sz="1400" dirty="0" err="1">
                <a:latin typeface="Quire Sans Light" panose="020B0302040400020003" pitchFamily="34" charset="0"/>
              </a:rPr>
              <a:t>tujuan</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mencapai</a:t>
            </a:r>
            <a:r>
              <a:rPr lang="en-ID" sz="1400" dirty="0">
                <a:latin typeface="Quire Sans Light" panose="020B0302040400020003" pitchFamily="34" charset="0"/>
              </a:rPr>
              <a:t> </a:t>
            </a:r>
            <a:r>
              <a:rPr lang="en-ID" sz="1400" dirty="0" err="1">
                <a:latin typeface="Quire Sans Light" panose="020B0302040400020003" pitchFamily="34" charset="0"/>
              </a:rPr>
              <a:t>kesepakatan</a:t>
            </a:r>
            <a:r>
              <a:rPr lang="en-ID" sz="1400" dirty="0">
                <a:latin typeface="Quire Sans Light" panose="020B0302040400020003" pitchFamily="34" charset="0"/>
              </a:rPr>
              <a:t> </a:t>
            </a:r>
            <a:r>
              <a:rPr lang="en-ID" sz="1400" dirty="0" err="1">
                <a:latin typeface="Quire Sans Light" panose="020B0302040400020003" pitchFamily="34" charset="0"/>
              </a:rPr>
              <a:t>tentang</a:t>
            </a:r>
            <a:r>
              <a:rPr lang="en-ID" sz="1400" dirty="0">
                <a:latin typeface="Quire Sans Light" panose="020B0302040400020003" pitchFamily="34" charset="0"/>
              </a:rPr>
              <a:t> </a:t>
            </a:r>
            <a:r>
              <a:rPr lang="en-ID" sz="1400" dirty="0" err="1">
                <a:latin typeface="Quire Sans Light" panose="020B0302040400020003" pitchFamily="34" charset="0"/>
              </a:rPr>
              <a:t>sasaran</a:t>
            </a:r>
            <a:r>
              <a:rPr lang="en-ID" sz="1400" dirty="0">
                <a:latin typeface="Quire Sans Light" panose="020B0302040400020003" pitchFamily="34" charset="0"/>
              </a:rPr>
              <a:t> yang </a:t>
            </a:r>
            <a:r>
              <a:rPr lang="en-ID" sz="1400" dirty="0" err="1">
                <a:latin typeface="Quire Sans Light" panose="020B0302040400020003" pitchFamily="34" charset="0"/>
              </a:rPr>
              <a:t>hendak</a:t>
            </a:r>
            <a:r>
              <a:rPr lang="en-ID" sz="1400" dirty="0">
                <a:latin typeface="Quire Sans Light" panose="020B0302040400020003" pitchFamily="34" charset="0"/>
              </a:rPr>
              <a:t> </a:t>
            </a:r>
            <a:r>
              <a:rPr lang="en-ID" sz="1400" dirty="0" err="1">
                <a:latin typeface="Quire Sans Light" panose="020B0302040400020003" pitchFamily="34" charset="0"/>
              </a:rPr>
              <a:t>dicapai</a:t>
            </a:r>
            <a:r>
              <a:rPr lang="en-ID" sz="1400" dirty="0">
                <a:latin typeface="Quire Sans Light" panose="020B0302040400020003" pitchFamily="34" charset="0"/>
              </a:rPr>
              <a:t> dan </a:t>
            </a:r>
            <a:r>
              <a:rPr lang="en-ID" sz="1400" dirty="0" err="1">
                <a:latin typeface="Quire Sans Light" panose="020B0302040400020003" pitchFamily="34" charset="0"/>
              </a:rPr>
              <a:t>skala</a:t>
            </a:r>
            <a:r>
              <a:rPr lang="en-ID" sz="1400" dirty="0">
                <a:latin typeface="Quire Sans Light" panose="020B0302040400020003" pitchFamily="34" charset="0"/>
              </a:rPr>
              <a:t> </a:t>
            </a:r>
            <a:r>
              <a:rPr lang="en-ID" sz="1400" dirty="0" err="1">
                <a:latin typeface="Quire Sans Light" panose="020B0302040400020003" pitchFamily="34" charset="0"/>
              </a:rPr>
              <a:t>prioritas</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menemukan</a:t>
            </a:r>
            <a:r>
              <a:rPr lang="en-ID" sz="1400" dirty="0">
                <a:latin typeface="Quire Sans Light" panose="020B0302040400020003" pitchFamily="34" charset="0"/>
              </a:rPr>
              <a:t> dan </a:t>
            </a:r>
            <a:r>
              <a:rPr lang="en-ID" sz="1400" dirty="0" err="1">
                <a:latin typeface="Quire Sans Light" panose="020B0302040400020003" pitchFamily="34" charset="0"/>
              </a:rPr>
              <a:t>menyepakati</a:t>
            </a:r>
            <a:r>
              <a:rPr lang="en-ID" sz="1400" dirty="0">
                <a:latin typeface="Quire Sans Light" panose="020B0302040400020003" pitchFamily="34" charset="0"/>
              </a:rPr>
              <a:t> </a:t>
            </a:r>
            <a:r>
              <a:rPr lang="en-ID" sz="1400" dirty="0" err="1">
                <a:latin typeface="Quire Sans Light" panose="020B0302040400020003" pitchFamily="34" charset="0"/>
              </a:rPr>
              <a:t>cara</a:t>
            </a:r>
            <a:r>
              <a:rPr lang="en-ID" sz="1400" dirty="0">
                <a:latin typeface="Quire Sans Light" panose="020B0302040400020003" pitchFamily="34" charset="0"/>
              </a:rPr>
              <a:t> dan </a:t>
            </a:r>
            <a:r>
              <a:rPr lang="en-ID" sz="1400" dirty="0" err="1">
                <a:latin typeface="Quire Sans Light" panose="020B0302040400020003" pitchFamily="34" charset="0"/>
              </a:rPr>
              <a:t>alat</a:t>
            </a:r>
            <a:r>
              <a:rPr lang="en-ID" sz="1400" dirty="0">
                <a:latin typeface="Quire Sans Light" panose="020B0302040400020003" pitchFamily="34" charset="0"/>
              </a:rPr>
              <a:t> </a:t>
            </a:r>
            <a:r>
              <a:rPr lang="en-ID" sz="1400" dirty="0" err="1">
                <a:latin typeface="Quire Sans Light" panose="020B0302040400020003" pitchFamily="34" charset="0"/>
              </a:rPr>
              <a:t>mencapai</a:t>
            </a:r>
            <a:r>
              <a:rPr lang="en-ID" sz="1400" dirty="0">
                <a:latin typeface="Quire Sans Light" panose="020B0302040400020003" pitchFamily="34" charset="0"/>
              </a:rPr>
              <a:t> </a:t>
            </a:r>
            <a:r>
              <a:rPr lang="en-ID" sz="1400" dirty="0" err="1">
                <a:latin typeface="Quire Sans Light" panose="020B0302040400020003" pitchFamily="34" charset="0"/>
              </a:rPr>
              <a:t>sasaran</a:t>
            </a:r>
            <a:r>
              <a:rPr lang="en-ID" sz="1400" dirty="0">
                <a:latin typeface="Quire Sans Light" panose="020B0302040400020003" pitchFamily="34" charset="0"/>
              </a:rPr>
              <a:t> yang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disetujui</a:t>
            </a:r>
            <a:r>
              <a:rPr lang="en-ID" sz="1400" dirty="0">
                <a:latin typeface="Quire Sans Light" panose="020B0302040400020003" pitchFamily="34" charset="0"/>
              </a:rPr>
              <a:t>.</a:t>
            </a:r>
          </a:p>
        </p:txBody>
      </p:sp>
    </p:spTree>
    <p:extLst>
      <p:ext uri="{BB962C8B-B14F-4D97-AF65-F5344CB8AC3E}">
        <p14:creationId xmlns:p14="http://schemas.microsoft.com/office/powerpoint/2010/main" val="34464864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Kearifan</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02</a:t>
            </a:r>
            <a:endParaRPr lang="en-ID" sz="2400" b="1" dirty="0">
              <a:solidFill>
                <a:srgbClr val="FFD700"/>
              </a:solidFill>
              <a:latin typeface="Dm sans" pitchFamily="2" charset="0"/>
            </a:endParaRPr>
          </a:p>
        </p:txBody>
      </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3323987"/>
          </a:xfrm>
          <a:prstGeom prst="rect">
            <a:avLst/>
          </a:prstGeom>
          <a:noFill/>
        </p:spPr>
        <p:txBody>
          <a:bodyPr wrap="square">
            <a:spAutoFit/>
          </a:bodyPr>
          <a:lstStyle/>
          <a:p>
            <a:pPr algn="just"/>
            <a:r>
              <a:rPr lang="en-ID" sz="1400">
                <a:latin typeface="Quire Sans Light" panose="020B0302040400020003" pitchFamily="34" charset="0"/>
              </a:rPr>
              <a:t>Kearifan lokal adalah hasil dari adaptasi turun-temurun terhadap lingkungan alam, diwariskan antargenerasi. Umumnya, kearifan lokal berbentuk lisan atau tulisan tentang sistem sosial suatu masyarakat. Namun, pada era modern ini, nilai-nilai luhur dalam kearifan lokal mulai memudar, terutama karena pengaruh globalisasi.</a:t>
            </a:r>
          </a:p>
          <a:p>
            <a:pPr algn="just"/>
            <a:endParaRPr lang="en-ID" sz="1400">
              <a:latin typeface="Quire Sans Light" panose="020B0302040400020003" pitchFamily="34" charset="0"/>
            </a:endParaRPr>
          </a:p>
          <a:p>
            <a:pPr algn="just"/>
            <a:r>
              <a:rPr lang="en-ID" sz="1400">
                <a:latin typeface="Quire Sans Light" panose="020B0302040400020003" pitchFamily="34" charset="0"/>
              </a:rPr>
              <a:t>Kearifan lokal mencakup pandangan hidup, ilmu pengetahuan, dan strategi kehidupan yang digunakan masyarakat untuk mengatasi masalah dan memenuhi kebutuhan. Dalam istilah asing, kearifan lokal dikenal sebagai local wisdom, local knowledge, atau local genius, istilah yang pertama kali diperkenalkan oleh H. G. Quaritch Wales pada tahun 1951. Kearifan lokal berkaitan erat dengan kondisi geografis dan menjadi modal utama dalam membangun masyarakat tanpa merusak lingkungan sosial dan alam. Meskipun bernilai lokal, nilai-nilai ini bersifat universal.</a:t>
            </a:r>
          </a:p>
          <a:p>
            <a:pPr algn="just"/>
            <a:endParaRPr lang="en-ID" sz="1400">
              <a:latin typeface="Quire Sans Light" panose="020B0302040400020003" pitchFamily="34" charset="0"/>
            </a:endParaRPr>
          </a:p>
          <a:p>
            <a:pPr algn="just"/>
            <a:r>
              <a:rPr lang="en-ID" sz="1400">
                <a:latin typeface="Quire Sans Light" panose="020B0302040400020003" pitchFamily="34" charset="0"/>
              </a:rPr>
              <a:t>Kearifan lokal tercermin dalam aktivitas masyarakat seperti religi, budaya, dan adat istiadat. Masyarakat mengembangkan pengetahuan, ide, nilai budaya, serta peralatan yang dipadukan dengan nilai dan norma adat untuk mengelola lingkungan dan memenuhi kebutuhan hidup.</a:t>
            </a:r>
            <a:endParaRPr lang="en-ID" sz="1400" dirty="0">
              <a:latin typeface="Quire Sans Light" panose="020B0302040400020003" pitchFamily="34" charset="0"/>
            </a:endParaRPr>
          </a:p>
        </p:txBody>
      </p:sp>
    </p:spTree>
    <p:extLst>
      <p:ext uri="{BB962C8B-B14F-4D97-AF65-F5344CB8AC3E}">
        <p14:creationId xmlns:p14="http://schemas.microsoft.com/office/powerpoint/2010/main" val="25645028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700"/>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BA9696-08EF-4CE2-F9A4-AA030F50BBA9}"/>
              </a:ext>
            </a:extLst>
          </p:cNvPr>
          <p:cNvSpPr/>
          <p:nvPr/>
        </p:nvSpPr>
        <p:spPr>
          <a:xfrm>
            <a:off x="1219200" y="1047750"/>
            <a:ext cx="7543800" cy="1600200"/>
          </a:xfrm>
          <a:prstGeom prst="roundRect">
            <a:avLst>
              <a:gd name="adj" fmla="val 10491"/>
            </a:avLst>
          </a:prstGeom>
          <a:solidFill>
            <a:srgbClr val="FFA500"/>
          </a:solidFill>
          <a:ln>
            <a:solidFill>
              <a:srgbClr val="FFA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Rounded Corners 12">
            <a:extLst>
              <a:ext uri="{FF2B5EF4-FFF2-40B4-BE49-F238E27FC236}">
                <a16:creationId xmlns:a16="http://schemas.microsoft.com/office/drawing/2014/main" id="{5CC64B3A-9DA7-B416-51D8-7FEE29271B9A}"/>
              </a:ext>
            </a:extLst>
          </p:cNvPr>
          <p:cNvSpPr/>
          <p:nvPr/>
        </p:nvSpPr>
        <p:spPr>
          <a:xfrm>
            <a:off x="1219200" y="2758298"/>
            <a:ext cx="7543800" cy="1792502"/>
          </a:xfrm>
          <a:prstGeom prst="roundRect">
            <a:avLst>
              <a:gd name="adj" fmla="val 10491"/>
            </a:avLst>
          </a:prstGeom>
          <a:solidFill>
            <a:srgbClr val="FFA500"/>
          </a:solidFill>
          <a:ln>
            <a:solidFill>
              <a:srgbClr val="FFA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4" name="TextBox 13">
            <a:extLst>
              <a:ext uri="{FF2B5EF4-FFF2-40B4-BE49-F238E27FC236}">
                <a16:creationId xmlns:a16="http://schemas.microsoft.com/office/drawing/2014/main" id="{53075514-09C2-B8A4-5E97-3A70004499C8}"/>
              </a:ext>
            </a:extLst>
          </p:cNvPr>
          <p:cNvSpPr txBox="1"/>
          <p:nvPr/>
        </p:nvSpPr>
        <p:spPr>
          <a:xfrm>
            <a:off x="1219200" y="937402"/>
            <a:ext cx="7543800" cy="3539430"/>
          </a:xfrm>
          <a:prstGeom prst="rect">
            <a:avLst/>
          </a:prstGeom>
          <a:noFill/>
        </p:spPr>
        <p:txBody>
          <a:bodyPr wrap="square">
            <a:spAutoFit/>
          </a:bodyPr>
          <a:lstStyle/>
          <a:p>
            <a:pPr algn="just"/>
            <a:endParaRPr lang="en-ID" sz="1400" dirty="0">
              <a:latin typeface="Quire Sans Light" panose="020B0302040400020003" pitchFamily="34" charset="0"/>
            </a:endParaRPr>
          </a:p>
          <a:p>
            <a:pPr algn="just"/>
            <a:r>
              <a:rPr lang="en-ID" sz="1400" dirty="0" err="1">
                <a:latin typeface="Quire Sans Light" panose="020B0302040400020003" pitchFamily="34" charset="0"/>
              </a:rPr>
              <a:t>Menurut</a:t>
            </a:r>
            <a:r>
              <a:rPr lang="en-ID" sz="1400" dirty="0">
                <a:latin typeface="Quire Sans Light" panose="020B0302040400020003" pitchFamily="34" charset="0"/>
              </a:rPr>
              <a:t> </a:t>
            </a:r>
            <a:r>
              <a:rPr lang="en-ID" sz="1400" dirty="0" err="1">
                <a:latin typeface="Quire Sans Light" panose="020B0302040400020003" pitchFamily="34" charset="0"/>
              </a:rPr>
              <a:t>Moendardjito</a:t>
            </a:r>
            <a:r>
              <a:rPr lang="en-ID" sz="1400" dirty="0">
                <a:latin typeface="Quire Sans Light" panose="020B0302040400020003" pitchFamily="34" charset="0"/>
              </a:rPr>
              <a:t>, </a:t>
            </a:r>
            <a:r>
              <a:rPr lang="en-ID" sz="1400" dirty="0" err="1">
                <a:latin typeface="Quire Sans Light" panose="020B0302040400020003" pitchFamily="34" charset="0"/>
              </a:rPr>
              <a:t>kearifan</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 </a:t>
            </a: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beberapa</a:t>
            </a:r>
            <a:r>
              <a:rPr lang="en-ID" sz="1400" dirty="0">
                <a:latin typeface="Quire Sans Light" panose="020B0302040400020003" pitchFamily="34" charset="0"/>
              </a:rPr>
              <a:t> </a:t>
            </a:r>
            <a:r>
              <a:rPr lang="en-ID" sz="1400" dirty="0" err="1">
                <a:latin typeface="Quire Sans Light" panose="020B0302040400020003" pitchFamily="34" charset="0"/>
              </a:rPr>
              <a:t>ciri</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bertahan</a:t>
            </a:r>
            <a:r>
              <a:rPr lang="en-ID" sz="1400" dirty="0">
                <a:latin typeface="Quire Sans Light" panose="020B0302040400020003" pitchFamily="34" charset="0"/>
              </a:rPr>
              <a:t> </a:t>
            </a:r>
            <a:r>
              <a:rPr lang="en-ID" sz="1400" dirty="0" err="1">
                <a:latin typeface="Quire Sans Light" panose="020B0302040400020003" pitchFamily="34" charset="0"/>
              </a:rPr>
              <a:t>terhadap</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luar</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mengakomodasi</a:t>
            </a:r>
            <a:r>
              <a:rPr lang="en-ID" sz="1400" dirty="0">
                <a:latin typeface="Quire Sans Light" panose="020B0302040400020003" pitchFamily="34" charset="0"/>
              </a:rPr>
              <a:t> </a:t>
            </a:r>
            <a:r>
              <a:rPr lang="en-ID" sz="1400" dirty="0" err="1">
                <a:latin typeface="Quire Sans Light" panose="020B0302040400020003" pitchFamily="34" charset="0"/>
              </a:rPr>
              <a:t>unsur-unsur</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luar</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Mampu </a:t>
            </a:r>
            <a:r>
              <a:rPr lang="en-ID" sz="1400" dirty="0" err="1">
                <a:latin typeface="Quire Sans Light" panose="020B0302040400020003" pitchFamily="34" charset="0"/>
              </a:rPr>
              <a:t>mengintegrasikan</a:t>
            </a:r>
            <a:r>
              <a:rPr lang="en-ID" sz="1400" dirty="0">
                <a:latin typeface="Quire Sans Light" panose="020B0302040400020003" pitchFamily="34" charset="0"/>
              </a:rPr>
              <a:t> </a:t>
            </a:r>
            <a:r>
              <a:rPr lang="en-ID" sz="1400" dirty="0" err="1">
                <a:latin typeface="Quire Sans Light" panose="020B0302040400020003" pitchFamily="34" charset="0"/>
              </a:rPr>
              <a:t>unsur</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luar</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asli</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Memiliki</a:t>
            </a:r>
            <a:r>
              <a:rPr lang="en-ID" sz="1400" dirty="0">
                <a:latin typeface="Quire Sans Light" panose="020B0302040400020003" pitchFamily="34" charset="0"/>
              </a:rPr>
              <a:t> </a:t>
            </a:r>
            <a:r>
              <a:rPr lang="en-ID" sz="1400" dirty="0" err="1">
                <a:latin typeface="Quire Sans Light" panose="020B0302040400020003" pitchFamily="34" charset="0"/>
              </a:rPr>
              <a:t>kemampuan</a:t>
            </a:r>
            <a:r>
              <a:rPr lang="en-ID" sz="1400" dirty="0">
                <a:latin typeface="Quire Sans Light" panose="020B0302040400020003" pitchFamily="34" charset="0"/>
              </a:rPr>
              <a:t> </a:t>
            </a:r>
            <a:r>
              <a:rPr lang="en-ID" sz="1400" dirty="0" err="1">
                <a:latin typeface="Quire Sans Light" panose="020B0302040400020003" pitchFamily="34" charset="0"/>
              </a:rPr>
              <a:t>mengendalikan</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Memberi</a:t>
            </a:r>
            <a:r>
              <a:rPr lang="en-ID" sz="1400" dirty="0">
                <a:latin typeface="Quire Sans Light" panose="020B0302040400020003" pitchFamily="34" charset="0"/>
              </a:rPr>
              <a:t> </a:t>
            </a:r>
            <a:r>
              <a:rPr lang="en-ID" sz="1400" dirty="0" err="1">
                <a:latin typeface="Quire Sans Light" panose="020B0302040400020003" pitchFamily="34" charset="0"/>
              </a:rPr>
              <a:t>arah</a:t>
            </a:r>
            <a:r>
              <a:rPr lang="en-ID" sz="1400" dirty="0">
                <a:latin typeface="Quire Sans Light" panose="020B0302040400020003" pitchFamily="34" charset="0"/>
              </a:rPr>
              <a:t> pada </a:t>
            </a:r>
            <a:r>
              <a:rPr lang="en-ID" sz="1400" dirty="0" err="1">
                <a:latin typeface="Quire Sans Light" panose="020B0302040400020003" pitchFamily="34" charset="0"/>
              </a:rPr>
              <a:t>perkembangan</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endParaRPr lang="en-ID" sz="1400" dirty="0">
              <a:latin typeface="Quire Sans Light" panose="020B0302040400020003" pitchFamily="34" charset="0"/>
            </a:endParaRPr>
          </a:p>
          <a:p>
            <a:pPr algn="just"/>
            <a:r>
              <a:rPr lang="en-ID" sz="1400" dirty="0">
                <a:latin typeface="Quire Sans Light" panose="020B0302040400020003" pitchFamily="34" charset="0"/>
              </a:rPr>
              <a:t>Nyoman </a:t>
            </a:r>
            <a:r>
              <a:rPr lang="en-ID" sz="1400" dirty="0" err="1">
                <a:latin typeface="Quire Sans Light" panose="020B0302040400020003" pitchFamily="34" charset="0"/>
              </a:rPr>
              <a:t>Sirtha</a:t>
            </a:r>
            <a:r>
              <a:rPr lang="en-ID" sz="1400" dirty="0">
                <a:latin typeface="Quire Sans Light" panose="020B0302040400020003" pitchFamily="34" charset="0"/>
              </a:rPr>
              <a:t> </a:t>
            </a:r>
            <a:r>
              <a:rPr lang="en-ID" sz="1400" dirty="0" err="1">
                <a:latin typeface="Quire Sans Light" panose="020B0302040400020003" pitchFamily="34" charset="0"/>
              </a:rPr>
              <a:t>menyebutkan</a:t>
            </a:r>
            <a:r>
              <a:rPr lang="en-ID" sz="1400" dirty="0">
                <a:latin typeface="Quire Sans Light" panose="020B0302040400020003" pitchFamily="34" charset="0"/>
              </a:rPr>
              <a:t> </a:t>
            </a:r>
            <a:r>
              <a:rPr lang="en-ID" sz="1400" dirty="0" err="1">
                <a:latin typeface="Quire Sans Light" panose="020B0302040400020003" pitchFamily="34" charset="0"/>
              </a:rPr>
              <a:t>fungsi</a:t>
            </a:r>
            <a:r>
              <a:rPr lang="en-ID" sz="1400" dirty="0">
                <a:latin typeface="Quire Sans Light" panose="020B0302040400020003" pitchFamily="34" charset="0"/>
              </a:rPr>
              <a:t> dan </a:t>
            </a:r>
            <a:r>
              <a:rPr lang="en-ID" sz="1400" dirty="0" err="1">
                <a:latin typeface="Quire Sans Light" panose="020B0302040400020003" pitchFamily="34" charset="0"/>
              </a:rPr>
              <a:t>makna</a:t>
            </a:r>
            <a:r>
              <a:rPr lang="en-ID" sz="1400" dirty="0">
                <a:latin typeface="Quire Sans Light" panose="020B0302040400020003" pitchFamily="34" charset="0"/>
              </a:rPr>
              <a:t> </a:t>
            </a:r>
            <a:r>
              <a:rPr lang="en-ID" sz="1400" dirty="0" err="1">
                <a:latin typeface="Quire Sans Light" panose="020B0302040400020003" pitchFamily="34" charset="0"/>
              </a:rPr>
              <a:t>kearifan</a:t>
            </a:r>
            <a:r>
              <a:rPr lang="en-ID" sz="1400" dirty="0">
                <a:latin typeface="Quire Sans Light" panose="020B0302040400020003" pitchFamily="34" charset="0"/>
              </a:rPr>
              <a:t> </a:t>
            </a:r>
            <a:r>
              <a:rPr lang="en-ID" sz="1400" dirty="0" err="1">
                <a:latin typeface="Quire Sans Light" panose="020B0302040400020003" pitchFamily="34" charset="0"/>
              </a:rPr>
              <a:t>lokal</a:t>
            </a:r>
            <a:r>
              <a:rPr lang="en-ID" sz="1400" dirty="0">
                <a:latin typeface="Quire Sans Light" panose="020B0302040400020003" pitchFamily="34" charset="0"/>
              </a:rPr>
              <a:t>:</a:t>
            </a:r>
          </a:p>
          <a:p>
            <a:pPr marL="342900" indent="-342900" algn="just">
              <a:buFont typeface="+mj-lt"/>
              <a:buAutoNum type="alphaLcPeriod"/>
            </a:pPr>
            <a:r>
              <a:rPr lang="sv-SE" sz="1400" dirty="0">
                <a:latin typeface="Quire Sans Light" panose="020B0302040400020003" pitchFamily="34" charset="0"/>
              </a:rPr>
              <a:t>Konservasi dan pelestarian sumber daya alam.</a:t>
            </a:r>
          </a:p>
          <a:p>
            <a:pPr marL="342900" indent="-342900" algn="just">
              <a:buFont typeface="+mj-lt"/>
              <a:buAutoNum type="alphaLcPeriod"/>
            </a:pPr>
            <a:r>
              <a:rPr lang="sv-SE" sz="1400" dirty="0">
                <a:latin typeface="Quire Sans Light" panose="020B0302040400020003" pitchFamily="34" charset="0"/>
              </a:rPr>
              <a:t>Pengembangan sumber daya manusia.</a:t>
            </a:r>
          </a:p>
          <a:p>
            <a:pPr marL="342900" indent="-342900" algn="just">
              <a:buFont typeface="+mj-lt"/>
              <a:buAutoNum type="alphaLcPeriod"/>
            </a:pPr>
            <a:r>
              <a:rPr lang="sv-SE" sz="1400" dirty="0">
                <a:latin typeface="Quire Sans Light" panose="020B0302040400020003" pitchFamily="34" charset="0"/>
              </a:rPr>
              <a:t>Pengembangan kebudayaan dan ilmu pengetahuan.</a:t>
            </a:r>
          </a:p>
          <a:p>
            <a:pPr marL="342900" indent="-342900" algn="just">
              <a:buFont typeface="+mj-lt"/>
              <a:buAutoNum type="alphaLcPeriod"/>
            </a:pPr>
            <a:r>
              <a:rPr lang="sv-SE" sz="1400" dirty="0">
                <a:latin typeface="Quire Sans Light" panose="020B0302040400020003" pitchFamily="34" charset="0"/>
              </a:rPr>
              <a:t>Petuah, kepercayaan, sastra, dan pantangan.</a:t>
            </a:r>
          </a:p>
          <a:p>
            <a:pPr marL="342900" indent="-342900" algn="just">
              <a:buFont typeface="+mj-lt"/>
              <a:buAutoNum type="alphaLcPeriod"/>
            </a:pPr>
            <a:r>
              <a:rPr lang="sv-SE" sz="1400" dirty="0">
                <a:latin typeface="Quire Sans Light" panose="020B0302040400020003" pitchFamily="34" charset="0"/>
              </a:rPr>
              <a:t>Makna sosial, etika, dan moral.</a:t>
            </a:r>
          </a:p>
          <a:p>
            <a:pPr marL="342900" indent="-342900" algn="just">
              <a:buFont typeface="+mj-lt"/>
              <a:buAutoNum type="alphaLcPeriod"/>
            </a:pPr>
            <a:r>
              <a:rPr lang="sv-SE" sz="1400" dirty="0">
                <a:latin typeface="Quire Sans Light" panose="020B0302040400020003" pitchFamily="34" charset="0"/>
              </a:rPr>
              <a:t>Makna politik.</a:t>
            </a:r>
          </a:p>
        </p:txBody>
      </p:sp>
      <p:sp>
        <p:nvSpPr>
          <p:cNvPr id="2" name="TextBox 1">
            <a:extLst>
              <a:ext uri="{FF2B5EF4-FFF2-40B4-BE49-F238E27FC236}">
                <a16:creationId xmlns:a16="http://schemas.microsoft.com/office/drawing/2014/main" id="{DBCE273F-420D-0191-8CB3-7EA9B9FD5041}"/>
              </a:ext>
            </a:extLst>
          </p:cNvPr>
          <p:cNvSpPr txBox="1"/>
          <p:nvPr/>
        </p:nvSpPr>
        <p:spPr>
          <a:xfrm>
            <a:off x="1219200" y="401769"/>
            <a:ext cx="5486400" cy="461665"/>
          </a:xfrm>
          <a:prstGeom prst="rect">
            <a:avLst/>
          </a:prstGeom>
          <a:noFill/>
        </p:spPr>
        <p:txBody>
          <a:bodyPr wrap="square" rtlCol="0">
            <a:spAutoFit/>
          </a:bodyPr>
          <a:lstStyle/>
          <a:p>
            <a:r>
              <a:rPr lang="en-US" sz="2400" b="1" dirty="0" err="1">
                <a:solidFill>
                  <a:srgbClr val="8B4513"/>
                </a:solidFill>
                <a:latin typeface="Dm sans" pitchFamily="2" charset="0"/>
              </a:rPr>
              <a:t>Hakikat</a:t>
            </a:r>
            <a:r>
              <a:rPr lang="en-US" sz="2400" b="1" dirty="0">
                <a:solidFill>
                  <a:srgbClr val="8B4513"/>
                </a:solidFill>
                <a:latin typeface="Dm sans" pitchFamily="2" charset="0"/>
              </a:rPr>
              <a:t> </a:t>
            </a:r>
            <a:r>
              <a:rPr lang="en-US" sz="2400" b="1" dirty="0" err="1">
                <a:solidFill>
                  <a:srgbClr val="8B4513"/>
                </a:solidFill>
                <a:latin typeface="Dm sans" pitchFamily="2" charset="0"/>
              </a:rPr>
              <a:t>Kearifan</a:t>
            </a:r>
            <a:r>
              <a:rPr lang="en-US" sz="2400" b="1" dirty="0">
                <a:solidFill>
                  <a:srgbClr val="8B4513"/>
                </a:solidFill>
                <a:latin typeface="Dm sans" pitchFamily="2" charset="0"/>
              </a:rPr>
              <a:t> </a:t>
            </a:r>
            <a:r>
              <a:rPr lang="en-US" sz="2400" b="1" dirty="0" err="1">
                <a:solidFill>
                  <a:srgbClr val="8B4513"/>
                </a:solidFill>
                <a:latin typeface="Dm sans" pitchFamily="2" charset="0"/>
              </a:rPr>
              <a:t>Lokal</a:t>
            </a:r>
            <a:endParaRPr lang="en-ID" sz="2400" b="1" dirty="0">
              <a:solidFill>
                <a:srgbClr val="8B4513"/>
              </a:solidFill>
              <a:latin typeface="Dm sans" pitchFamily="2" charset="0"/>
            </a:endParaRPr>
          </a:p>
        </p:txBody>
      </p:sp>
      <p:sp>
        <p:nvSpPr>
          <p:cNvPr id="3" name="Rectangle: Rounded Corners 2">
            <a:extLst>
              <a:ext uri="{FF2B5EF4-FFF2-40B4-BE49-F238E27FC236}">
                <a16:creationId xmlns:a16="http://schemas.microsoft.com/office/drawing/2014/main" id="{D42C4598-9C8C-C54C-FF96-51DDA7395468}"/>
              </a:ext>
            </a:extLst>
          </p:cNvPr>
          <p:cNvSpPr/>
          <p:nvPr/>
        </p:nvSpPr>
        <p:spPr>
          <a:xfrm>
            <a:off x="381000" y="327802"/>
            <a:ext cx="685800" cy="609600"/>
          </a:xfrm>
          <a:prstGeom prst="roundRect">
            <a:avLst/>
          </a:prstGeom>
          <a:solidFill>
            <a:srgbClr val="FF6347"/>
          </a:solidFill>
          <a:ln>
            <a:solidFill>
              <a:srgbClr val="FF7F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D700"/>
                </a:solidFill>
                <a:latin typeface="Dm sans" pitchFamily="2" charset="0"/>
              </a:rPr>
              <a:t>02</a:t>
            </a:r>
            <a:endParaRPr lang="en-ID" sz="2400" b="1" dirty="0">
              <a:solidFill>
                <a:srgbClr val="FFD700"/>
              </a:solidFill>
              <a:latin typeface="Dm sans" pitchFamily="2" charset="0"/>
            </a:endParaRPr>
          </a:p>
        </p:txBody>
      </p:sp>
    </p:spTree>
    <p:extLst>
      <p:ext uri="{BB962C8B-B14F-4D97-AF65-F5344CB8AC3E}">
        <p14:creationId xmlns:p14="http://schemas.microsoft.com/office/powerpoint/2010/main" val="40871552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2685</Words>
  <Application>Microsoft Office PowerPoint</Application>
  <PresentationFormat>On-screen Show (16:9)</PresentationFormat>
  <Paragraphs>316</Paragraphs>
  <Slides>32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Batang</vt:lpstr>
      <vt:lpstr>Arial</vt:lpstr>
      <vt:lpstr>Calibri</vt:lpstr>
      <vt:lpstr>Candara</vt:lpstr>
      <vt:lpstr>Cooper Black</vt:lpstr>
      <vt:lpstr>Dm sans</vt:lpstr>
      <vt:lpstr>Eras Bold ITC</vt:lpstr>
      <vt:lpstr>Quire Sans</vt:lpstr>
      <vt:lpstr>Quire Sans</vt:lpstr>
      <vt:lpstr>Quire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Marsella Putri</dc:creator>
  <cp:lastModifiedBy>Arnola Rai</cp:lastModifiedBy>
  <cp:revision>26</cp:revision>
  <dcterms:created xsi:type="dcterms:W3CDTF">2006-08-16T00:00:00Z</dcterms:created>
  <dcterms:modified xsi:type="dcterms:W3CDTF">2024-07-23T10:56:36Z</dcterms:modified>
</cp:coreProperties>
</file>