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92C82E-632D-4D15-9CB5-FE0AC217F0D6}"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F32BF-39D1-426B-A1DC-09D5628CCDB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0935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92C82E-632D-4D15-9CB5-FE0AC217F0D6}"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F32BF-39D1-426B-A1DC-09D5628CCDBF}" type="slidenum">
              <a:rPr lang="en-US" smtClean="0"/>
              <a:t>‹#›</a:t>
            </a:fld>
            <a:endParaRPr lang="en-US"/>
          </a:p>
        </p:txBody>
      </p:sp>
    </p:spTree>
    <p:extLst>
      <p:ext uri="{BB962C8B-B14F-4D97-AF65-F5344CB8AC3E}">
        <p14:creationId xmlns:p14="http://schemas.microsoft.com/office/powerpoint/2010/main" val="3518065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92C82E-632D-4D15-9CB5-FE0AC217F0D6}"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F32BF-39D1-426B-A1DC-09D5628CCDBF}" type="slidenum">
              <a:rPr lang="en-US" smtClean="0"/>
              <a:t>‹#›</a:t>
            </a:fld>
            <a:endParaRPr lang="en-US"/>
          </a:p>
        </p:txBody>
      </p:sp>
    </p:spTree>
    <p:extLst>
      <p:ext uri="{BB962C8B-B14F-4D97-AF65-F5344CB8AC3E}">
        <p14:creationId xmlns:p14="http://schemas.microsoft.com/office/powerpoint/2010/main" val="997758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92C82E-632D-4D15-9CB5-FE0AC217F0D6}"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F32BF-39D1-426B-A1DC-09D5628CCDBF}" type="slidenum">
              <a:rPr lang="en-US" smtClean="0"/>
              <a:t>‹#›</a:t>
            </a:fld>
            <a:endParaRPr lang="en-US"/>
          </a:p>
        </p:txBody>
      </p:sp>
    </p:spTree>
    <p:extLst>
      <p:ext uri="{BB962C8B-B14F-4D97-AF65-F5344CB8AC3E}">
        <p14:creationId xmlns:p14="http://schemas.microsoft.com/office/powerpoint/2010/main" val="426231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92C82E-632D-4D15-9CB5-FE0AC217F0D6}"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F32BF-39D1-426B-A1DC-09D5628CCDB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4201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92C82E-632D-4D15-9CB5-FE0AC217F0D6}"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F32BF-39D1-426B-A1DC-09D5628CCDBF}" type="slidenum">
              <a:rPr lang="en-US" smtClean="0"/>
              <a:t>‹#›</a:t>
            </a:fld>
            <a:endParaRPr lang="en-US"/>
          </a:p>
        </p:txBody>
      </p:sp>
    </p:spTree>
    <p:extLst>
      <p:ext uri="{BB962C8B-B14F-4D97-AF65-F5344CB8AC3E}">
        <p14:creationId xmlns:p14="http://schemas.microsoft.com/office/powerpoint/2010/main" val="1290778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92C82E-632D-4D15-9CB5-FE0AC217F0D6}" type="datetimeFigureOut">
              <a:rPr lang="en-US" smtClean="0"/>
              <a:t>5/31/2023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F32BF-39D1-426B-A1DC-09D5628CCDBF}" type="slidenum">
              <a:rPr lang="en-US" smtClean="0"/>
              <a:t>‹#›</a:t>
            </a:fld>
            <a:endParaRPr lang="en-US"/>
          </a:p>
        </p:txBody>
      </p:sp>
    </p:spTree>
    <p:extLst>
      <p:ext uri="{BB962C8B-B14F-4D97-AF65-F5344CB8AC3E}">
        <p14:creationId xmlns:p14="http://schemas.microsoft.com/office/powerpoint/2010/main" val="2930054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92C82E-632D-4D15-9CB5-FE0AC217F0D6}" type="datetimeFigureOut">
              <a:rPr lang="en-US" smtClean="0"/>
              <a:t>5/31/2023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F32BF-39D1-426B-A1DC-09D5628CCDBF}" type="slidenum">
              <a:rPr lang="en-US" smtClean="0"/>
              <a:t>‹#›</a:t>
            </a:fld>
            <a:endParaRPr lang="en-US"/>
          </a:p>
        </p:txBody>
      </p:sp>
    </p:spTree>
    <p:extLst>
      <p:ext uri="{BB962C8B-B14F-4D97-AF65-F5344CB8AC3E}">
        <p14:creationId xmlns:p14="http://schemas.microsoft.com/office/powerpoint/2010/main" val="3917297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E92C82E-632D-4D15-9CB5-FE0AC217F0D6}" type="datetimeFigureOut">
              <a:rPr lang="en-US" smtClean="0"/>
              <a:t>5/31/2023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58F32BF-39D1-426B-A1DC-09D5628CCDBF}" type="slidenum">
              <a:rPr lang="en-US" smtClean="0"/>
              <a:t>‹#›</a:t>
            </a:fld>
            <a:endParaRPr lang="en-US"/>
          </a:p>
        </p:txBody>
      </p:sp>
    </p:spTree>
    <p:extLst>
      <p:ext uri="{BB962C8B-B14F-4D97-AF65-F5344CB8AC3E}">
        <p14:creationId xmlns:p14="http://schemas.microsoft.com/office/powerpoint/2010/main" val="2647240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E92C82E-632D-4D15-9CB5-FE0AC217F0D6}" type="datetimeFigureOut">
              <a:rPr lang="en-US" smtClean="0"/>
              <a:t>5/31/2023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58F32BF-39D1-426B-A1DC-09D5628CCDBF}" type="slidenum">
              <a:rPr lang="en-US" smtClean="0"/>
              <a:t>‹#›</a:t>
            </a:fld>
            <a:endParaRPr lang="en-US"/>
          </a:p>
        </p:txBody>
      </p:sp>
    </p:spTree>
    <p:extLst>
      <p:ext uri="{BB962C8B-B14F-4D97-AF65-F5344CB8AC3E}">
        <p14:creationId xmlns:p14="http://schemas.microsoft.com/office/powerpoint/2010/main" val="1003110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92C82E-632D-4D15-9CB5-FE0AC217F0D6}"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F32BF-39D1-426B-A1DC-09D5628CCDBF}" type="slidenum">
              <a:rPr lang="en-US" smtClean="0"/>
              <a:t>‹#›</a:t>
            </a:fld>
            <a:endParaRPr lang="en-US"/>
          </a:p>
        </p:txBody>
      </p:sp>
    </p:spTree>
    <p:extLst>
      <p:ext uri="{BB962C8B-B14F-4D97-AF65-F5344CB8AC3E}">
        <p14:creationId xmlns:p14="http://schemas.microsoft.com/office/powerpoint/2010/main" val="435330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92C82E-632D-4D15-9CB5-FE0AC217F0D6}" type="datetimeFigureOut">
              <a:rPr lang="en-US" smtClean="0"/>
              <a:t>5/31/2023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58F32BF-39D1-426B-A1DC-09D5628CCDBF}"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46744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en-US" sz="3600" b="1" dirty="0">
                <a:solidFill>
                  <a:srgbClr val="00B0F0"/>
                </a:solidFill>
                <a:latin typeface="Times New Roman" panose="02020603050405020304" pitchFamily="18" charset="0"/>
                <a:cs typeface="Times New Roman" panose="02020603050405020304" pitchFamily="18" charset="0"/>
              </a:rPr>
              <a:t>MEDIA MENGAJAR </a:t>
            </a:r>
            <a:br>
              <a:rPr lang="en-US" sz="3600" b="1" dirty="0">
                <a:solidFill>
                  <a:srgbClr val="00B0F0"/>
                </a:solidFill>
                <a:latin typeface="Times New Roman" panose="02020603050405020304" pitchFamily="18" charset="0"/>
                <a:cs typeface="Times New Roman" panose="02020603050405020304" pitchFamily="18" charset="0"/>
              </a:rPr>
            </a:br>
            <a:r>
              <a:rPr lang="en-US" sz="3600" b="1" dirty="0">
                <a:solidFill>
                  <a:srgbClr val="00B0F0"/>
                </a:solidFill>
                <a:latin typeface="Times New Roman" panose="02020603050405020304" pitchFamily="18" charset="0"/>
                <a:cs typeface="Times New Roman" panose="02020603050405020304" pitchFamily="18" charset="0"/>
              </a:rPr>
              <a:t>INFORMATIKA</a:t>
            </a:r>
            <a:endParaRPr lang="en-US" sz="3600" dirty="0"/>
          </a:p>
        </p:txBody>
      </p:sp>
      <p:sp>
        <p:nvSpPr>
          <p:cNvPr id="3" name="Subtitle 2"/>
          <p:cNvSpPr>
            <a:spLocks noGrp="1"/>
          </p:cNvSpPr>
          <p:nvPr>
            <p:ph type="subTitle" idx="1"/>
          </p:nvPr>
        </p:nvSpPr>
        <p:spPr/>
        <p:txBody>
          <a:bodyPr/>
          <a:lstStyle/>
          <a:p>
            <a:pPr algn="r"/>
            <a:r>
              <a:rPr lang="en-US" b="1" dirty="0">
                <a:latin typeface="Times New Roman" panose="02020603050405020304" pitchFamily="18" charset="0"/>
                <a:cs typeface="Times New Roman" panose="02020603050405020304" pitchFamily="18" charset="0"/>
              </a:rPr>
              <a:t>UNTUK SMA/MA KELAS XI</a:t>
            </a:r>
          </a:p>
          <a:p>
            <a:endParaRPr lang="en-US" dirty="0"/>
          </a:p>
        </p:txBody>
      </p:sp>
    </p:spTree>
    <p:extLst>
      <p:ext uri="{BB962C8B-B14F-4D97-AF65-F5344CB8AC3E}">
        <p14:creationId xmlns:p14="http://schemas.microsoft.com/office/powerpoint/2010/main" val="5431637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B. </a:t>
            </a:r>
            <a:r>
              <a:rPr lang="en-US" sz="2000" b="1" dirty="0" err="1">
                <a:solidFill>
                  <a:srgbClr val="00B0F0"/>
                </a:solidFill>
                <a:latin typeface="Times New Roman" panose="02020603050405020304" pitchFamily="18" charset="0"/>
                <a:cs typeface="Times New Roman" panose="02020603050405020304" pitchFamily="18" charset="0"/>
              </a:rPr>
              <a:t>Perangkat</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Jaringan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dan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Mekanisme</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Pengiriman</a:t>
            </a:r>
            <a:r>
              <a:rPr lang="en-US" sz="2000" b="1" dirty="0">
                <a:solidFill>
                  <a:srgbClr val="00B0F0"/>
                </a:solidFill>
                <a:latin typeface="Times New Roman" panose="02020603050405020304" pitchFamily="18" charset="0"/>
                <a:cs typeface="Times New Roman" panose="02020603050405020304" pitchFamily="18" charset="0"/>
              </a:rPr>
              <a:t> Data</a:t>
            </a:r>
          </a:p>
        </p:txBody>
      </p:sp>
      <p:sp>
        <p:nvSpPr>
          <p:cNvPr id="4" name="Title 1"/>
          <p:cNvSpPr txBox="1">
            <a:spLocks/>
          </p:cNvSpPr>
          <p:nvPr/>
        </p:nvSpPr>
        <p:spPr>
          <a:xfrm>
            <a:off x="1097280" y="731103"/>
            <a:ext cx="10058400" cy="40694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Jaringan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komputer-komputer</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kabel-kabel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konektor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dukungan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periferal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Sedangkan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nirkabel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koneksi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sinyal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elektromagnetik</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Pengiriman</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data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protokol-protokol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Masing-masing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berperan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mengatur</a:t>
            </a:r>
            <a:r>
              <a:rPr lang="en-US" sz="2000" dirty="0">
                <a:latin typeface="Times New Roman" panose="02020603050405020304" pitchFamily="18" charset="0"/>
                <a:cs typeface="Times New Roman" panose="02020603050405020304" pitchFamily="18" charset="0"/>
              </a:rPr>
              <a:t> agar </a:t>
            </a:r>
            <a:r>
              <a:rPr lang="en-US" sz="2000" dirty="0" err="1">
                <a:latin typeface="Times New Roman" panose="02020603050405020304" pitchFamily="18" charset="0"/>
                <a:cs typeface="Times New Roman" panose="02020603050405020304" pitchFamily="18" charset="0"/>
              </a:rPr>
              <a:t>koneksi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antara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pengiriman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berjalan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Pada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subbab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dibahas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mekanisme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pengiriman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yang </a:t>
            </a:r>
            <a:r>
              <a:rPr lang="en-US" sz="2000" dirty="0" err="1" smtClean="0">
                <a:latin typeface="Times New Roman" panose="02020603050405020304" pitchFamily="18" charset="0"/>
                <a:cs typeface="Times New Roman" panose="02020603050405020304" pitchFamily="18" charset="0"/>
              </a:rPr>
              <a:t>terjadi</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97280" y="334984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rgbClr val="FF0000"/>
                </a:solidFill>
                <a:latin typeface="Times New Roman" panose="02020603050405020304" pitchFamily="18" charset="0"/>
                <a:cs typeface="Times New Roman" panose="02020603050405020304" pitchFamily="18" charset="0"/>
              </a:rPr>
              <a:t>1. </a:t>
            </a:r>
            <a:r>
              <a:rPr lang="en-US" sz="2000" b="1" dirty="0" err="1">
                <a:solidFill>
                  <a:srgbClr val="FF0000"/>
                </a:solidFill>
                <a:latin typeface="Times New Roman" panose="02020603050405020304" pitchFamily="18" charset="0"/>
                <a:cs typeface="Times New Roman" panose="02020603050405020304" pitchFamily="18" charset="0"/>
              </a:rPr>
              <a:t>Perangkat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Jaringan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Komputer</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1097280" y="3794343"/>
            <a:ext cx="10058400" cy="24159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457200" indent="-457200" algn="just">
              <a:buAutoNum type="alphaLcPeriod"/>
            </a:pPr>
            <a:r>
              <a:rPr lang="en-US" sz="2000" b="1" dirty="0" err="1" smtClean="0">
                <a:latin typeface="Times New Roman" panose="02020603050405020304" pitchFamily="18" charset="0"/>
                <a:cs typeface="Times New Roman" panose="02020603050405020304" pitchFamily="18" charset="0"/>
              </a:rPr>
              <a:t>Komputer</a:t>
            </a:r>
            <a:r>
              <a:rPr lang="en-US" sz="2000" b="1" dirty="0" smtClean="0">
                <a:latin typeface="Times New Roman" panose="02020603050405020304" pitchFamily="18" charset="0"/>
                <a:cs typeface="Times New Roman" panose="02020603050405020304" pitchFamily="18" charset="0"/>
              </a:rPr>
              <a:t> Server</a:t>
            </a:r>
          </a:p>
          <a:p>
            <a:pPr algn="just"/>
            <a:r>
              <a:rPr lang="da-DK" sz="2000" dirty="0">
                <a:latin typeface="Times New Roman" panose="02020603050405020304" pitchFamily="18" charset="0"/>
                <a:cs typeface="Times New Roman" panose="02020603050405020304" pitchFamily="18" charset="0"/>
              </a:rPr>
              <a:t>Komputer server adalah komputer yang memberikan layanan pada komputer </a:t>
            </a:r>
            <a:r>
              <a:rPr lang="da-DK" sz="2000" dirty="0" smtClean="0">
                <a:latin typeface="Times New Roman" panose="02020603050405020304" pitchFamily="18" charset="0"/>
                <a:cs typeface="Times New Roman" panose="02020603050405020304" pitchFamily="18" charset="0"/>
              </a:rPr>
              <a:t>klien</a:t>
            </a:r>
          </a:p>
          <a:p>
            <a:pPr algn="just"/>
            <a:r>
              <a:rPr lang="da-DK"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umumnya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LAN, di mana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internet,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server </a:t>
            </a:r>
            <a:r>
              <a:rPr lang="en-US" sz="2000" dirty="0" err="1">
                <a:latin typeface="Times New Roman" panose="02020603050405020304" pitchFamily="18" charset="0"/>
                <a:cs typeface="Times New Roman" panose="02020603050405020304" pitchFamily="18" charset="0"/>
              </a:rPr>
              <a:t>berfungsi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gateway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gerbang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internet</a:t>
            </a:r>
            <a:r>
              <a:rPr lang="en-US" sz="2000" dirty="0"/>
              <a:t>.</a:t>
            </a:r>
          </a:p>
          <a:p>
            <a:pPr marL="457200" indent="-457200">
              <a:buAutoNum type="alphaLcPeriod"/>
            </a:pP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87311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b. </a:t>
            </a:r>
            <a:r>
              <a:rPr lang="en-US" sz="2000" b="1" dirty="0" err="1">
                <a:solidFill>
                  <a:srgbClr val="FF0000"/>
                </a:solidFill>
                <a:latin typeface="Times New Roman" panose="02020603050405020304" pitchFamily="18" charset="0"/>
                <a:cs typeface="Times New Roman" panose="02020603050405020304" pitchFamily="18" charset="0"/>
              </a:rPr>
              <a:t>Komputer</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Klien</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198880" y="1543903"/>
            <a:ext cx="5684520" cy="43742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Komputer</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berada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(end user)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menerima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server.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berupa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koneksi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internet,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maupun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koneksi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lain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klien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biasanya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mencapai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puluhan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ratusan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lain,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printer, scanner,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lainnya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dianggap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membahas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sering</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disebut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node.</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3400" y="2222500"/>
            <a:ext cx="4524375" cy="3429000"/>
          </a:xfrm>
          <a:prstGeom prst="rect">
            <a:avLst/>
          </a:prstGeom>
        </p:spPr>
      </p:pic>
    </p:spTree>
    <p:extLst>
      <p:ext uri="{BB962C8B-B14F-4D97-AF65-F5344CB8AC3E}">
        <p14:creationId xmlns:p14="http://schemas.microsoft.com/office/powerpoint/2010/main" val="16571856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c. </a:t>
            </a:r>
            <a:r>
              <a:rPr lang="en-US" sz="2000" b="1" dirty="0" err="1">
                <a:solidFill>
                  <a:srgbClr val="FF0000"/>
                </a:solidFill>
                <a:latin typeface="Times New Roman" panose="02020603050405020304" pitchFamily="18" charset="0"/>
                <a:cs typeface="Times New Roman" panose="02020603050405020304" pitchFamily="18" charset="0"/>
              </a:rPr>
              <a:t>Kartu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Jaringan</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44037"/>
            <a:ext cx="5951220" cy="43361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Kartu</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LAN card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dipasang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motherboard </a:t>
            </a:r>
            <a:r>
              <a:rPr lang="en-US" sz="2000" dirty="0" err="1">
                <a:latin typeface="Times New Roman" panose="02020603050405020304" pitchFamily="18" charset="0"/>
                <a:cs typeface="Times New Roman" panose="02020603050405020304" pitchFamily="18" charset="0"/>
              </a:rPr>
              <a:t>komputer-komputer</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terdapat</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server </a:t>
            </a:r>
            <a:r>
              <a:rPr lang="en-US" sz="2000" dirty="0" err="1">
                <a:latin typeface="Times New Roman" panose="02020603050405020304" pitchFamily="18" charset="0"/>
                <a:cs typeface="Times New Roman" panose="02020603050405020304" pitchFamily="18" charset="0"/>
              </a:rPr>
              <a:t>maupun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klien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motherboard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dilengkapi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LAN card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dibeli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terpisah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komputer-komputer</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bertukar</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Kartu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sering</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disebut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istilah</a:t>
            </a:r>
            <a:r>
              <a:rPr lang="en-US" sz="2000" dirty="0">
                <a:latin typeface="Times New Roman" panose="02020603050405020304" pitchFamily="18" charset="0"/>
                <a:cs typeface="Times New Roman" panose="02020603050405020304" pitchFamily="18" charset="0"/>
              </a:rPr>
              <a:t> NIC (Network Interface Card)</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500" y="1833563"/>
            <a:ext cx="3914775" cy="2230438"/>
          </a:xfrm>
          <a:prstGeom prst="rect">
            <a:avLst/>
          </a:prstGeom>
        </p:spPr>
      </p:pic>
      <p:sp>
        <p:nvSpPr>
          <p:cNvPr id="6" name="Title 1"/>
          <p:cNvSpPr txBox="1">
            <a:spLocks/>
          </p:cNvSpPr>
          <p:nvPr/>
        </p:nvSpPr>
        <p:spPr>
          <a:xfrm>
            <a:off x="1097280" y="3126006"/>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rgbClr val="FF0000"/>
                </a:solidFill>
                <a:latin typeface="Times New Roman" panose="02020603050405020304" pitchFamily="18" charset="0"/>
                <a:cs typeface="Times New Roman" panose="02020603050405020304" pitchFamily="18" charset="0"/>
              </a:rPr>
              <a:t>d. </a:t>
            </a:r>
            <a:r>
              <a:rPr lang="en-US" sz="2000" b="1" dirty="0" err="1">
                <a:solidFill>
                  <a:srgbClr val="FF0000"/>
                </a:solidFill>
                <a:latin typeface="Times New Roman" panose="02020603050405020304" pitchFamily="18" charset="0"/>
                <a:cs typeface="Times New Roman" panose="02020603050405020304" pitchFamily="18" charset="0"/>
              </a:rPr>
              <a:t>Kabel</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dan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Konektor</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904875" y="1737360"/>
            <a:ext cx="5951220" cy="43361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t>	</a:t>
            </a:r>
            <a:r>
              <a:rPr lang="en-US" sz="2000" dirty="0" err="1" smtClean="0">
                <a:latin typeface="Times New Roman" panose="02020603050405020304" pitchFamily="18" charset="0"/>
                <a:cs typeface="Times New Roman" panose="02020603050405020304" pitchFamily="18" charset="0"/>
              </a:rPr>
              <a:t>Kabel</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konektor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LAN </a:t>
            </a:r>
            <a:r>
              <a:rPr lang="en-US" sz="2000" dirty="0" err="1">
                <a:latin typeface="Times New Roman" panose="02020603050405020304" pitchFamily="18" charset="0"/>
                <a:cs typeface="Times New Roman" panose="02020603050405020304" pitchFamily="18" charset="0"/>
              </a:rPr>
              <a:t>berfungsi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yang lain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lain, </a:t>
            </a:r>
            <a:r>
              <a:rPr lang="en-US" sz="2000" dirty="0" err="1">
                <a:latin typeface="Times New Roman" panose="02020603050405020304" pitchFamily="18" charset="0"/>
                <a:cs typeface="Times New Roman" panose="02020603050405020304" pitchFamily="18" charset="0"/>
              </a:rPr>
              <a:t>misalnya</a:t>
            </a:r>
            <a:r>
              <a:rPr lang="en-US" sz="2000" dirty="0">
                <a:latin typeface="Times New Roman" panose="02020603050405020304" pitchFamily="18" charset="0"/>
                <a:cs typeface="Times New Roman" panose="02020603050405020304" pitchFamily="18" charset="0"/>
              </a:rPr>
              <a:t> hub. Ada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tipe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kabel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antaranya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3274" y="4498559"/>
            <a:ext cx="3705225" cy="1466850"/>
          </a:xfrm>
          <a:prstGeom prst="rect">
            <a:avLst/>
          </a:prstGeom>
        </p:spPr>
      </p:pic>
    </p:spTree>
    <p:extLst>
      <p:ext uri="{BB962C8B-B14F-4D97-AF65-F5344CB8AC3E}">
        <p14:creationId xmlns:p14="http://schemas.microsoft.com/office/powerpoint/2010/main" val="1869876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480" y="1823303"/>
            <a:ext cx="10058400" cy="1885097"/>
          </a:xfrm>
        </p:spPr>
        <p:txBody>
          <a:bodyPr>
            <a:normAutofit/>
          </a:bodyPr>
          <a:lstStyle/>
          <a:p>
            <a:r>
              <a:rPr lang="en-US" sz="2000" b="1" dirty="0">
                <a:latin typeface="Times New Roman" panose="02020603050405020304" pitchFamily="18" charset="0"/>
                <a:cs typeface="Times New Roman" panose="02020603050405020304" pitchFamily="18" charset="0"/>
              </a:rPr>
              <a:t>(1) </a:t>
            </a:r>
            <a:r>
              <a:rPr lang="en-US" sz="2000" b="1" dirty="0" err="1">
                <a:latin typeface="Times New Roman" panose="02020603050405020304" pitchFamily="18" charset="0"/>
                <a:cs typeface="Times New Roman" panose="02020603050405020304" pitchFamily="18" charset="0"/>
              </a:rPr>
              <a:t>Kabel</a:t>
            </a:r>
            <a:r>
              <a:rPr lang="en-US" sz="2000" b="1" dirty="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koaksial</a:t>
            </a:r>
            <a:r>
              <a:rPr lang="en-US" sz="2000" b="1" dirty="0" smtClean="0">
                <a:latin typeface="Times New Roman" panose="02020603050405020304" pitchFamily="18" charset="0"/>
                <a:cs typeface="Times New Roman" panose="02020603050405020304" pitchFamily="18" charset="0"/>
              </a:rPr>
              <a:t>		</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(2) </a:t>
            </a:r>
            <a:r>
              <a:rPr lang="en-US" sz="2000" b="1" dirty="0" err="1" smtClean="0">
                <a:latin typeface="Times New Roman" panose="02020603050405020304" pitchFamily="18" charset="0"/>
                <a:cs typeface="Times New Roman" panose="02020603050405020304" pitchFamily="18" charset="0"/>
              </a:rPr>
              <a:t>Kabel</a:t>
            </a:r>
            <a:r>
              <a:rPr lang="en-US" sz="2000" b="1" dirty="0" smtClean="0">
                <a:latin typeface="Times New Roman" panose="02020603050405020304" pitchFamily="18" charset="0"/>
                <a:cs typeface="Times New Roman" panose="02020603050405020304" pitchFamily="18" charset="0"/>
              </a:rPr>
              <a:t> UTP</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3) </a:t>
            </a:r>
            <a:r>
              <a:rPr lang="en-US" sz="2000" b="1" dirty="0" err="1">
                <a:latin typeface="Times New Roman" panose="02020603050405020304" pitchFamily="18" charset="0"/>
                <a:cs typeface="Times New Roman" panose="02020603050405020304" pitchFamily="18" charset="0"/>
              </a:rPr>
              <a:t>Kabel</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STP			</a:t>
            </a:r>
            <a:br>
              <a:rPr lang="en-US"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4) </a:t>
            </a:r>
            <a:r>
              <a:rPr lang="en-US" sz="2000" b="1" dirty="0" err="1">
                <a:latin typeface="Times New Roman" panose="02020603050405020304" pitchFamily="18" charset="0"/>
                <a:cs typeface="Times New Roman" panose="02020603050405020304" pitchFamily="18" charset="0"/>
              </a:rPr>
              <a:t>Kabel</a:t>
            </a:r>
            <a:r>
              <a:rPr lang="en-US" sz="2000" b="1" dirty="0">
                <a:latin typeface="Times New Roman" panose="02020603050405020304" pitchFamily="18" charset="0"/>
                <a:cs typeface="Times New Roman" panose="02020603050405020304" pitchFamily="18" charset="0"/>
              </a:rPr>
              <a:t> fiber optic</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(5) Repeater</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(6) Hub</a:t>
            </a:r>
            <a:r>
              <a:rPr lang="en-US" sz="2000" b="1" dirty="0" smtClean="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1362" y="1823303"/>
            <a:ext cx="1743075" cy="16764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7075" y="2022475"/>
            <a:ext cx="3981450" cy="16859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3480" y="3887787"/>
            <a:ext cx="4109720" cy="2246313"/>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7075" y="4133850"/>
            <a:ext cx="2619375" cy="2000250"/>
          </a:xfrm>
          <a:prstGeom prst="rect">
            <a:avLst/>
          </a:prstGeom>
        </p:spPr>
      </p:pic>
    </p:spTree>
    <p:extLst>
      <p:ext uri="{BB962C8B-B14F-4D97-AF65-F5344CB8AC3E}">
        <p14:creationId xmlns:p14="http://schemas.microsoft.com/office/powerpoint/2010/main" val="763415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2525" y="2386131"/>
            <a:ext cx="1353820" cy="876300"/>
          </a:xfrm>
        </p:spPr>
        <p:txBody>
          <a:bodyPr>
            <a:normAutofit/>
          </a:bodyPr>
          <a:lstStyle/>
          <a:p>
            <a:r>
              <a:rPr lang="en-US" sz="2000" b="1" dirty="0">
                <a:latin typeface="Times New Roman" panose="02020603050405020304" pitchFamily="18" charset="0"/>
                <a:cs typeface="Times New Roman" panose="02020603050405020304" pitchFamily="18" charset="0"/>
              </a:rPr>
              <a:t>(7) Bridge</a:t>
            </a:r>
            <a:r>
              <a:rPr lang="en-US" sz="2000" b="1" dirty="0"/>
              <a:t/>
            </a:r>
            <a:br>
              <a:rPr lang="en-US" sz="2000" b="1" dirty="0"/>
            </a:br>
            <a:endParaRPr lang="en-US" sz="20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4300" y="1924903"/>
            <a:ext cx="3981450" cy="2124075"/>
          </a:xfrm>
          <a:prstGeom prst="rect">
            <a:avLst/>
          </a:prstGeom>
        </p:spPr>
      </p:pic>
      <p:sp>
        <p:nvSpPr>
          <p:cNvPr id="5" name="Title 1"/>
          <p:cNvSpPr txBox="1">
            <a:spLocks/>
          </p:cNvSpPr>
          <p:nvPr/>
        </p:nvSpPr>
        <p:spPr>
          <a:xfrm>
            <a:off x="1097280" y="4603750"/>
            <a:ext cx="1353820" cy="87630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latin typeface="Times New Roman" panose="02020603050405020304" pitchFamily="18" charset="0"/>
                <a:cs typeface="Times New Roman" panose="02020603050405020304" pitchFamily="18" charset="0"/>
              </a:rPr>
              <a:t>(8) Switch</a:t>
            </a:r>
            <a:r>
              <a:rPr lang="en-US" sz="2000" b="1" dirty="0" smtClean="0"/>
              <a:t/>
            </a:r>
            <a:br>
              <a:rPr lang="en-US" sz="2000" b="1" dirty="0" smtClean="0"/>
            </a:br>
            <a:endParaRPr lang="en-US" sz="20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100" y="4298950"/>
            <a:ext cx="4057650" cy="1758950"/>
          </a:xfrm>
          <a:prstGeom prst="rect">
            <a:avLst/>
          </a:prstGeom>
        </p:spPr>
      </p:pic>
      <p:sp>
        <p:nvSpPr>
          <p:cNvPr id="7" name="Title 1"/>
          <p:cNvSpPr txBox="1">
            <a:spLocks/>
          </p:cNvSpPr>
          <p:nvPr/>
        </p:nvSpPr>
        <p:spPr>
          <a:xfrm>
            <a:off x="8285480" y="1947981"/>
            <a:ext cx="1353820" cy="87630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latin typeface="Times New Roman" panose="02020603050405020304" pitchFamily="18" charset="0"/>
                <a:cs typeface="Times New Roman" panose="02020603050405020304" pitchFamily="18" charset="0"/>
              </a:rPr>
              <a:t>(9) Router </a:t>
            </a:r>
            <a:r>
              <a:rPr lang="en-US" sz="2000" b="1" dirty="0" smtClean="0"/>
              <a:t/>
            </a:r>
            <a:br>
              <a:rPr lang="en-US" sz="2000" b="1" dirty="0" smtClean="0"/>
            </a:br>
            <a:endParaRPr lang="en-US" sz="2000" b="1"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0580" y="2705100"/>
            <a:ext cx="3781425" cy="2419350"/>
          </a:xfrm>
          <a:prstGeom prst="rect">
            <a:avLst/>
          </a:prstGeom>
        </p:spPr>
      </p:pic>
    </p:spTree>
    <p:extLst>
      <p:ext uri="{BB962C8B-B14F-4D97-AF65-F5344CB8AC3E}">
        <p14:creationId xmlns:p14="http://schemas.microsoft.com/office/powerpoint/2010/main" val="25971750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2. </a:t>
            </a:r>
            <a:r>
              <a:rPr lang="en-US" sz="2000" b="1" dirty="0" err="1">
                <a:solidFill>
                  <a:srgbClr val="FF0000"/>
                </a:solidFill>
                <a:latin typeface="Times New Roman" panose="02020603050405020304" pitchFamily="18" charset="0"/>
                <a:cs typeface="Times New Roman" panose="02020603050405020304" pitchFamily="18" charset="0"/>
              </a:rPr>
              <a:t>Mekanisme</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Pengiriman</a:t>
            </a:r>
            <a:r>
              <a:rPr lang="en-US" sz="2000" b="1" dirty="0">
                <a:solidFill>
                  <a:srgbClr val="FF0000"/>
                </a:solidFill>
                <a:latin typeface="Times New Roman" panose="02020603050405020304" pitchFamily="18" charset="0"/>
                <a:cs typeface="Times New Roman" panose="02020603050405020304" pitchFamily="18" charset="0"/>
              </a:rPr>
              <a:t> Data</a:t>
            </a:r>
          </a:p>
        </p:txBody>
      </p:sp>
      <p:sp>
        <p:nvSpPr>
          <p:cNvPr id="4" name="Title 1"/>
          <p:cNvSpPr txBox="1">
            <a:spLocks/>
          </p:cNvSpPr>
          <p:nvPr/>
        </p:nvSpPr>
        <p:spPr>
          <a:xfrm>
            <a:off x="1097280" y="1988403"/>
            <a:ext cx="10058400" cy="41837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t>	A</a:t>
            </a:r>
            <a:r>
              <a:rPr lang="en-US" sz="2000" dirty="0" smtClean="0">
                <a:latin typeface="Times New Roman" panose="02020603050405020304" pitchFamily="18" charset="0"/>
                <a:cs typeface="Times New Roman" panose="02020603050405020304" pitchFamily="18" charset="0"/>
              </a:rPr>
              <a:t>gar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bertukar</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protokol-protokol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aturan-aturan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yang lain.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disebut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seseorang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orang lain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bahasa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yang lain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transmisi</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protokol-protokol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masing-masing</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	TCP/IP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kelebihan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mengomunikasikan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berbeda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TCP/IP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antara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PC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Macintosh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antara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operasi</a:t>
            </a:r>
            <a:r>
              <a:rPr lang="en-US" sz="2000" dirty="0">
                <a:latin typeface="Times New Roman" panose="02020603050405020304" pitchFamily="18" charset="0"/>
                <a:cs typeface="Times New Roman" panose="02020603050405020304" pitchFamily="18" charset="0"/>
              </a:rPr>
              <a:t> Windows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Unix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Linux. TCP/IP </a:t>
            </a:r>
            <a:r>
              <a:rPr lang="en-US" sz="2000" dirty="0" err="1">
                <a:latin typeface="Times New Roman" panose="02020603050405020304" pitchFamily="18" charset="0"/>
                <a:cs typeface="Times New Roman" panose="02020603050405020304" pitchFamily="18" charset="0"/>
              </a:rPr>
              <a:t>terdiri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empat</a:t>
            </a:r>
            <a:r>
              <a:rPr lang="en-US" sz="2000" dirty="0">
                <a:latin typeface="Times New Roman" panose="02020603050405020304" pitchFamily="18" charset="0"/>
                <a:cs typeface="Times New Roman" panose="02020603050405020304" pitchFamily="18" charset="0"/>
              </a:rPr>
              <a:t> lapis </a:t>
            </a:r>
            <a:r>
              <a:rPr lang="en-US" sz="2000" dirty="0" err="1">
                <a:latin typeface="Times New Roman" panose="02020603050405020304" pitchFamily="18" charset="0"/>
                <a:cs typeface="Times New Roman" panose="02020603050405020304" pitchFamily="18" charset="0"/>
              </a:rPr>
              <a:t>kumpulan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istilah</a:t>
            </a:r>
            <a:r>
              <a:rPr lang="en-US" sz="2000" dirty="0">
                <a:latin typeface="Times New Roman" panose="02020603050405020304" pitchFamily="18" charset="0"/>
                <a:cs typeface="Times New Roman" panose="02020603050405020304" pitchFamily="18" charset="0"/>
              </a:rPr>
              <a:t> layer.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layer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masing-masing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Keempat</a:t>
            </a:r>
            <a:r>
              <a:rPr lang="en-US" sz="2000" dirty="0">
                <a:latin typeface="Times New Roman" panose="02020603050405020304" pitchFamily="18" charset="0"/>
                <a:cs typeface="Times New Roman" panose="02020603050405020304" pitchFamily="18" charset="0"/>
              </a:rPr>
              <a:t> layer </a:t>
            </a:r>
            <a:r>
              <a:rPr lang="en-US" sz="2000" dirty="0" err="1">
                <a:latin typeface="Times New Roman" panose="02020603050405020304" pitchFamily="18" charset="0"/>
                <a:cs typeface="Times New Roman" panose="02020603050405020304" pitchFamily="18" charset="0"/>
              </a:rPr>
              <a:t>kumpulan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di TCP/IP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masing-masing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0322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latin typeface="Times New Roman" panose="02020603050405020304" pitchFamily="18" charset="0"/>
                <a:cs typeface="Times New Roman" panose="02020603050405020304" pitchFamily="18" charset="0"/>
              </a:rPr>
              <a:t>a. Application Layer</a:t>
            </a:r>
          </a:p>
        </p:txBody>
      </p:sp>
      <p:sp>
        <p:nvSpPr>
          <p:cNvPr id="4" name="Title 1"/>
          <p:cNvSpPr txBox="1">
            <a:spLocks/>
          </p:cNvSpPr>
          <p:nvPr/>
        </p:nvSpPr>
        <p:spPr>
          <a:xfrm>
            <a:off x="1097280" y="1737360"/>
            <a:ext cx="10058400" cy="42218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Layer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berperan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antarmuka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(user interface)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contoh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umum</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termasuk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layer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antaranya</a:t>
            </a:r>
            <a:r>
              <a:rPr lang="en-US" sz="2000" dirty="0">
                <a:latin typeface="Times New Roman" panose="02020603050405020304" pitchFamily="18" charset="0"/>
                <a:cs typeface="Times New Roman" panose="02020603050405020304" pitchFamily="18" charset="0"/>
              </a:rPr>
              <a:t> Hypertext Transfer Protocol (HTTP)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web, File Transfer Protocol (FTP)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pengiriman</a:t>
            </a:r>
            <a:r>
              <a:rPr lang="en-US" sz="2000" dirty="0">
                <a:latin typeface="Times New Roman" panose="02020603050405020304" pitchFamily="18" charset="0"/>
                <a:cs typeface="Times New Roman" panose="02020603050405020304" pitchFamily="18" charset="0"/>
              </a:rPr>
              <a:t> file, Post Office Protocol 3 (POP3)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mengambil</a:t>
            </a:r>
            <a:r>
              <a:rPr lang="en-US" sz="2000" dirty="0">
                <a:latin typeface="Times New Roman" panose="02020603050405020304" pitchFamily="18" charset="0"/>
                <a:cs typeface="Times New Roman" panose="02020603050405020304" pitchFamily="18" charset="0"/>
              </a:rPr>
              <a:t> email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server email, Simple Mail Transfer Protocol (SMTP)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server email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pengiriman</a:t>
            </a:r>
            <a:r>
              <a:rPr lang="en-US" sz="2000" dirty="0">
                <a:latin typeface="Times New Roman" panose="02020603050405020304" pitchFamily="18" charset="0"/>
                <a:cs typeface="Times New Roman" panose="02020603050405020304" pitchFamily="18" charset="0"/>
              </a:rPr>
              <a:t> email,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Simple Network Management Protocol (SNMP)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mengelola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smtClean="0">
                <a:latin typeface="Times New Roman" panose="02020603050405020304" pitchFamily="18" charset="0"/>
                <a:cs typeface="Times New Roman" panose="02020603050405020304" pitchFamily="18" charset="0"/>
              </a:rPr>
              <a:t>.</a:t>
            </a:r>
          </a:p>
          <a:p>
            <a:pPr algn="just"/>
            <a:endParaRPr lang="en-US" sz="2000" b="1" dirty="0">
              <a:latin typeface="Times New Roman" panose="02020603050405020304" pitchFamily="18" charset="0"/>
              <a:cs typeface="Times New Roman" panose="02020603050405020304" pitchFamily="18" charset="0"/>
            </a:endParaRPr>
          </a:p>
          <a:p>
            <a:pPr algn="just"/>
            <a:endParaRPr lang="en-US" sz="2000" b="1" dirty="0" smtClean="0">
              <a:latin typeface="Times New Roman" panose="02020603050405020304" pitchFamily="18" charset="0"/>
              <a:cs typeface="Times New Roman" panose="02020603050405020304" pitchFamily="18" charset="0"/>
            </a:endParaRPr>
          </a:p>
          <a:p>
            <a:pPr algn="just"/>
            <a:endParaRPr lang="en-US" sz="2000" b="1" dirty="0">
              <a:latin typeface="Times New Roman" panose="02020603050405020304" pitchFamily="18" charset="0"/>
              <a:cs typeface="Times New Roman" panose="02020603050405020304" pitchFamily="18" charset="0"/>
            </a:endParaRPr>
          </a:p>
          <a:p>
            <a:pPr algn="just"/>
            <a:endParaRPr lang="en-US" sz="2000" b="1" dirty="0" smtClean="0">
              <a:latin typeface="Times New Roman" panose="02020603050405020304" pitchFamily="18" charset="0"/>
              <a:cs typeface="Times New Roman" panose="02020603050405020304" pitchFamily="18" charset="0"/>
            </a:endParaRPr>
          </a:p>
          <a:p>
            <a:pPr algn="just"/>
            <a:endParaRPr lang="en-US" sz="2000" b="1" dirty="0">
              <a:latin typeface="Times New Roman" panose="02020603050405020304" pitchFamily="18" charset="0"/>
              <a:cs typeface="Times New Roman" panose="02020603050405020304" pitchFamily="18" charset="0"/>
            </a:endParaRPr>
          </a:p>
          <a:p>
            <a:pPr algn="just"/>
            <a:endParaRPr lang="en-US" sz="2000" b="1" dirty="0" smtClean="0">
              <a:latin typeface="Times New Roman" panose="02020603050405020304" pitchFamily="18" charset="0"/>
              <a:cs typeface="Times New Roman" panose="02020603050405020304" pitchFamily="18" charset="0"/>
            </a:endParaRPr>
          </a:p>
          <a:p>
            <a:pPr algn="just"/>
            <a:endParaRPr lang="en-US" sz="2000" b="1" dirty="0">
              <a:latin typeface="Times New Roman" panose="02020603050405020304" pitchFamily="18" charset="0"/>
              <a:cs typeface="Times New Roman" panose="02020603050405020304" pitchFamily="18" charset="0"/>
            </a:endParaRPr>
          </a:p>
          <a:p>
            <a:pPr algn="just"/>
            <a:endParaRPr lang="en-US" sz="2000" b="1" dirty="0" smtClean="0">
              <a:latin typeface="Times New Roman" panose="02020603050405020304" pitchFamily="18" charset="0"/>
              <a:cs typeface="Times New Roman" panose="02020603050405020304" pitchFamily="18" charset="0"/>
            </a:endParaRPr>
          </a:p>
          <a:p>
            <a:pPr algn="just"/>
            <a:endParaRPr lang="en-US" sz="2000" b="1"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97280" y="26107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latin typeface="Times New Roman" panose="02020603050405020304" pitchFamily="18" charset="0"/>
                <a:cs typeface="Times New Roman" panose="02020603050405020304" pitchFamily="18" charset="0"/>
              </a:rPr>
              <a:t>b. Transport Layer</a:t>
            </a:r>
          </a:p>
        </p:txBody>
      </p:sp>
      <p:sp>
        <p:nvSpPr>
          <p:cNvPr id="7" name="Title 1"/>
          <p:cNvSpPr txBox="1">
            <a:spLocks/>
          </p:cNvSpPr>
          <p:nvPr/>
        </p:nvSpPr>
        <p:spPr>
          <a:xfrm>
            <a:off x="1097280" y="3540761"/>
            <a:ext cx="10058400" cy="421894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Transport layer </a:t>
            </a:r>
            <a:r>
              <a:rPr lang="en-US" sz="2000" dirty="0" err="1">
                <a:latin typeface="Times New Roman" panose="02020603050405020304" pitchFamily="18" charset="0"/>
                <a:cs typeface="Times New Roman" panose="02020603050405020304" pitchFamily="18" charset="0"/>
              </a:rPr>
              <a:t>berfungsi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mengadakan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end-to-end </a:t>
            </a:r>
            <a:r>
              <a:rPr lang="en-US" sz="2000" dirty="0" err="1">
                <a:latin typeface="Times New Roman" panose="02020603050405020304" pitchFamily="18" charset="0"/>
                <a:cs typeface="Times New Roman" panose="02020603050405020304" pitchFamily="18" charset="0"/>
              </a:rPr>
              <a:t>antara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host/</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lapisan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TCP (Transmission Control Protocol)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UDP (User Datagram Protocol). TCP </a:t>
            </a:r>
            <a:r>
              <a:rPr lang="en-US" sz="2000" dirty="0" err="1">
                <a:latin typeface="Times New Roman" panose="02020603050405020304" pitchFamily="18" charset="0"/>
                <a:cs typeface="Times New Roman" panose="02020603050405020304" pitchFamily="18" charset="0"/>
              </a:rPr>
              <a:t>menangani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antara</a:t>
            </a:r>
            <a:r>
              <a:rPr lang="en-US" sz="2000" dirty="0">
                <a:latin typeface="Times New Roman" panose="02020603050405020304" pitchFamily="18" charset="0"/>
                <a:cs typeface="Times New Roman" panose="02020603050405020304" pitchFamily="18" charset="0"/>
              </a:rPr>
              <a:t> host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menyediakan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pengendalian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aliran</a:t>
            </a:r>
            <a:r>
              <a:rPr lang="en-US" sz="2000" dirty="0">
                <a:latin typeface="Times New Roman" panose="02020603050405020304" pitchFamily="18" charset="0"/>
                <a:cs typeface="Times New Roman" panose="02020603050405020304" pitchFamily="18" charset="0"/>
              </a:rPr>
              <a:t> data, multiplexing,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reliabel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UDP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mengirimkan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paket</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tanpa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dahulu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tetapi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rawan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terhadap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kegagalan</a:t>
            </a:r>
            <a:endParaRPr lang="en-US" sz="2000" b="1" dirty="0">
              <a:latin typeface="Times New Roman" panose="02020603050405020304" pitchFamily="18" charset="0"/>
              <a:cs typeface="Times New Roman" panose="02020603050405020304" pitchFamily="18" charset="0"/>
            </a:endParaRPr>
          </a:p>
          <a:p>
            <a:pPr algn="just"/>
            <a:endParaRPr lang="en-US" sz="2000" b="1" dirty="0" smtClean="0">
              <a:latin typeface="Times New Roman" panose="02020603050405020304" pitchFamily="18" charset="0"/>
              <a:cs typeface="Times New Roman" panose="02020603050405020304" pitchFamily="18" charset="0"/>
            </a:endParaRPr>
          </a:p>
          <a:p>
            <a:pPr algn="just"/>
            <a:endParaRPr lang="en-US" sz="2000" b="1" dirty="0">
              <a:latin typeface="Times New Roman" panose="02020603050405020304" pitchFamily="18" charset="0"/>
              <a:cs typeface="Times New Roman" panose="02020603050405020304" pitchFamily="18" charset="0"/>
            </a:endParaRPr>
          </a:p>
          <a:p>
            <a:pPr algn="just"/>
            <a:endParaRPr lang="en-US" sz="2000" b="1" dirty="0" smtClean="0">
              <a:latin typeface="Times New Roman" panose="02020603050405020304" pitchFamily="18" charset="0"/>
              <a:cs typeface="Times New Roman" panose="02020603050405020304" pitchFamily="18" charset="0"/>
            </a:endParaRPr>
          </a:p>
          <a:p>
            <a:pPr algn="just"/>
            <a:endParaRPr lang="en-US" sz="2000" b="1" dirty="0">
              <a:latin typeface="Times New Roman" panose="02020603050405020304" pitchFamily="18" charset="0"/>
              <a:cs typeface="Times New Roman" panose="02020603050405020304" pitchFamily="18" charset="0"/>
            </a:endParaRPr>
          </a:p>
          <a:p>
            <a:pPr algn="just"/>
            <a:endParaRPr lang="en-US" sz="2000" b="1" dirty="0" smtClean="0">
              <a:latin typeface="Times New Roman" panose="02020603050405020304" pitchFamily="18" charset="0"/>
              <a:cs typeface="Times New Roman" panose="02020603050405020304" pitchFamily="18" charset="0"/>
            </a:endParaRPr>
          </a:p>
          <a:p>
            <a:pPr algn="just"/>
            <a:endParaRPr lang="en-US" sz="2000" b="1" dirty="0">
              <a:latin typeface="Times New Roman" panose="02020603050405020304" pitchFamily="18" charset="0"/>
              <a:cs typeface="Times New Roman" panose="02020603050405020304" pitchFamily="18" charset="0"/>
            </a:endParaRPr>
          </a:p>
          <a:p>
            <a:pPr algn="just"/>
            <a:endParaRPr lang="en-US" sz="2000" b="1" dirty="0" smtClean="0">
              <a:latin typeface="Times New Roman" panose="02020603050405020304" pitchFamily="18" charset="0"/>
              <a:cs typeface="Times New Roman" panose="02020603050405020304" pitchFamily="18" charset="0"/>
            </a:endParaRPr>
          </a:p>
          <a:p>
            <a:pPr algn="just"/>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65036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latin typeface="Times New Roman" panose="02020603050405020304" pitchFamily="18" charset="0"/>
                <a:cs typeface="Times New Roman" panose="02020603050405020304" pitchFamily="18" charset="0"/>
              </a:rPr>
              <a:t>c. Internet Layer</a:t>
            </a:r>
          </a:p>
        </p:txBody>
      </p:sp>
      <p:sp>
        <p:nvSpPr>
          <p:cNvPr id="4" name="Title 1"/>
          <p:cNvSpPr txBox="1">
            <a:spLocks/>
          </p:cNvSpPr>
          <p:nvPr/>
        </p:nvSpPr>
        <p:spPr>
          <a:xfrm>
            <a:off x="1097280" y="-970697"/>
            <a:ext cx="10058400" cy="44250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internet </a:t>
            </a:r>
            <a:r>
              <a:rPr lang="en-US" sz="2000" dirty="0">
                <a:latin typeface="Times New Roman" panose="02020603050405020304" pitchFamily="18" charset="0"/>
                <a:cs typeface="Times New Roman" panose="02020603050405020304" pitchFamily="18" charset="0"/>
              </a:rPr>
              <a:t>layer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disebut</a:t>
            </a:r>
            <a:r>
              <a:rPr lang="en-US" sz="2000" dirty="0">
                <a:latin typeface="Times New Roman" panose="02020603050405020304" pitchFamily="18" charset="0"/>
                <a:cs typeface="Times New Roman" panose="02020603050405020304" pitchFamily="18" charset="0"/>
              </a:rPr>
              <a:t> juga network layer yang </a:t>
            </a:r>
            <a:r>
              <a:rPr lang="en-US" sz="2000" dirty="0" err="1">
                <a:latin typeface="Times New Roman" panose="02020603050405020304" pitchFamily="18" charset="0"/>
                <a:cs typeface="Times New Roman" panose="02020603050405020304" pitchFamily="18" charset="0"/>
              </a:rPr>
              <a:t>terdiri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IP, ARP (Address Resolution Protocol)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ICMP (Internet Control Message Protocol).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IP </a:t>
            </a:r>
            <a:r>
              <a:rPr lang="en-US" sz="2000" dirty="0" err="1">
                <a:latin typeface="Times New Roman" panose="02020603050405020304" pitchFamily="18" charset="0"/>
                <a:cs typeface="Times New Roman" panose="02020603050405020304" pitchFamily="18" charset="0"/>
              </a:rPr>
              <a:t>berfungsi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menyampaikan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paket</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alamat</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tepat</a:t>
            </a:r>
            <a:r>
              <a:rPr lang="en-US" sz="2000" dirty="0">
                <a:latin typeface="Times New Roman" panose="02020603050405020304" pitchFamily="18" charset="0"/>
                <a:cs typeface="Times New Roman" panose="02020603050405020304" pitchFamily="18" charset="0"/>
              </a:rPr>
              <a:t>. ARP </a:t>
            </a:r>
            <a:r>
              <a:rPr lang="en-US" sz="2000" dirty="0" err="1">
                <a:latin typeface="Times New Roman" panose="02020603050405020304" pitchFamily="18" charset="0"/>
                <a:cs typeface="Times New Roman" panose="02020603050405020304" pitchFamily="18" charset="0"/>
              </a:rPr>
              <a:t>berfungsi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menemukan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alamat</a:t>
            </a:r>
            <a:r>
              <a:rPr lang="en-US" sz="2000" dirty="0">
                <a:latin typeface="Times New Roman" panose="02020603050405020304" pitchFamily="18" charset="0"/>
                <a:cs typeface="Times New Roman" panose="02020603050405020304" pitchFamily="18" charset="0"/>
              </a:rPr>
              <a:t> hardware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terletak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sedangkan</a:t>
            </a:r>
            <a:r>
              <a:rPr lang="en-US" sz="2000" dirty="0">
                <a:latin typeface="Times New Roman" panose="02020603050405020304" pitchFamily="18" charset="0"/>
                <a:cs typeface="Times New Roman" panose="02020603050405020304" pitchFamily="18" charset="0"/>
              </a:rPr>
              <a:t> ICMP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mengirimkan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melaporkan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kegagalan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pengiriman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data yang </a:t>
            </a:r>
            <a:r>
              <a:rPr lang="en-US" sz="2000" dirty="0" err="1">
                <a:latin typeface="Times New Roman" panose="02020603050405020304" pitchFamily="18" charset="0"/>
                <a:cs typeface="Times New Roman" panose="02020603050405020304" pitchFamily="18" charset="0"/>
              </a:rPr>
              <a:t>gagal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terkirim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dikirimkan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kembali</a:t>
            </a:r>
            <a:r>
              <a:rPr lang="en-US" sz="2000"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97280" y="23694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latin typeface="Times New Roman" panose="02020603050405020304" pitchFamily="18" charset="0"/>
                <a:cs typeface="Times New Roman" panose="02020603050405020304" pitchFamily="18" charset="0"/>
              </a:rPr>
              <a:t>d. Network Access Layer</a:t>
            </a:r>
          </a:p>
        </p:txBody>
      </p:sp>
      <p:sp>
        <p:nvSpPr>
          <p:cNvPr id="6" name="Title 1"/>
          <p:cNvSpPr txBox="1">
            <a:spLocks/>
          </p:cNvSpPr>
          <p:nvPr/>
        </p:nvSpPr>
        <p:spPr>
          <a:xfrm>
            <a:off x="1097280" y="782111"/>
            <a:ext cx="10058400" cy="44250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Network Access Layer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mendefinisikan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protokol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keras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dibutuhkan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menghubungkan</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fisik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mengirimkan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melalui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fisik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Paket</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dikirimkan</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Internet Layer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Network Access Layer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dikirimkan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fisik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paket</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berupa</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sendiri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router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dilanjutkan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berikutnya</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121102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680" y="2026503"/>
            <a:ext cx="5494020" cy="1961297"/>
          </a:xfrm>
        </p:spPr>
        <p:txBody>
          <a:bodyPr>
            <a:normAutofit fontScale="90000"/>
          </a:bodyPr>
          <a:lstStyle/>
          <a:p>
            <a:pPr algn="just"/>
            <a:r>
              <a:rPr lang="en-US" sz="2000" dirty="0" smtClean="0"/>
              <a:t>	</a:t>
            </a:r>
            <a:r>
              <a:rPr lang="en-US" sz="2200" dirty="0" smtClean="0">
                <a:latin typeface="Times New Roman" panose="02020603050405020304" pitchFamily="18" charset="0"/>
                <a:cs typeface="Times New Roman" panose="02020603050405020304" pitchFamily="18" charset="0"/>
              </a:rPr>
              <a:t>Internet </a:t>
            </a:r>
            <a:r>
              <a:rPr lang="en-US" sz="2200" dirty="0">
                <a:latin typeface="Times New Roman" panose="02020603050405020304" pitchFamily="18" charset="0"/>
                <a:cs typeface="Times New Roman" panose="02020603050405020304" pitchFamily="18" charset="0"/>
              </a:rPr>
              <a:t>layer </a:t>
            </a:r>
            <a:r>
              <a:rPr lang="en-US" sz="2200" dirty="0" err="1">
                <a:latin typeface="Times New Roman" panose="02020603050405020304" pitchFamily="18" charset="0"/>
                <a:cs typeface="Times New Roman" panose="02020603050405020304" pitchFamily="18" charset="0"/>
              </a:rPr>
              <a:t>memiliki</a:t>
            </a:r>
            <a:r>
              <a:rPr lang="en-US" sz="2200" dirty="0">
                <a:latin typeface="Times New Roman" panose="02020603050405020304" pitchFamily="18" charset="0"/>
                <a:cs typeface="Times New Roman" panose="02020603050405020304" pitchFamily="18" charset="0"/>
              </a:rPr>
              <a:t> view </a:t>
            </a:r>
            <a:r>
              <a:rPr lang="en-US" sz="2200" dirty="0" err="1">
                <a:latin typeface="Times New Roman" panose="02020603050405020304" pitchFamily="18" charset="0"/>
                <a:cs typeface="Times New Roman" panose="02020603050405020304" pitchFamily="18" charset="0"/>
              </a:rPr>
              <a:t>atas</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keseluruhan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jaringan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sedangkan</a:t>
            </a:r>
            <a:r>
              <a:rPr lang="en-US" sz="2200" dirty="0">
                <a:latin typeface="Times New Roman" panose="02020603050405020304" pitchFamily="18" charset="0"/>
                <a:cs typeface="Times New Roman" panose="02020603050405020304" pitchFamily="18" charset="0"/>
              </a:rPr>
              <a:t> Network </a:t>
            </a:r>
            <a:r>
              <a:rPr lang="en-US" sz="2200" dirty="0" err="1">
                <a:latin typeface="Times New Roman" panose="02020603050405020304" pitchFamily="18" charset="0"/>
                <a:cs typeface="Times New Roman" panose="02020603050405020304" pitchFamily="18" charset="0"/>
              </a:rPr>
              <a:t>Acces</a:t>
            </a:r>
            <a:r>
              <a:rPr lang="en-US" sz="2200" dirty="0">
                <a:latin typeface="Times New Roman" panose="02020603050405020304" pitchFamily="18" charset="0"/>
                <a:cs typeface="Times New Roman" panose="02020603050405020304" pitchFamily="18" charset="0"/>
              </a:rPr>
              <a:t> Layer </a:t>
            </a:r>
            <a:r>
              <a:rPr lang="en-US" sz="2200" dirty="0" err="1">
                <a:latin typeface="Times New Roman" panose="02020603050405020304" pitchFamily="18" charset="0"/>
                <a:cs typeface="Times New Roman" panose="02020603050405020304" pitchFamily="18" charset="0"/>
              </a:rPr>
              <a:t>hanya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lapisan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fisik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terbatas</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saja</a:t>
            </a:r>
            <a:r>
              <a:rPr lang="en-US" sz="2200" dirty="0">
                <a:latin typeface="Times New Roman" panose="02020603050405020304" pitchFamily="18" charset="0"/>
                <a:cs typeface="Times New Roman" panose="02020603050405020304" pitchFamily="18" charset="0"/>
              </a:rPr>
              <a:t>. Network Access Layer </a:t>
            </a:r>
            <a:r>
              <a:rPr lang="en-US" sz="2200" dirty="0" err="1">
                <a:latin typeface="Times New Roman" panose="02020603050405020304" pitchFamily="18" charset="0"/>
                <a:cs typeface="Times New Roman" panose="02020603050405020304" pitchFamily="18" charset="0"/>
              </a:rPr>
              <a:t>terdiri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atas</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sejumlah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protokol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seperti</a:t>
            </a:r>
            <a:r>
              <a:rPr lang="en-US" sz="2200" dirty="0">
                <a:latin typeface="Times New Roman" panose="02020603050405020304" pitchFamily="18" charset="0"/>
                <a:cs typeface="Times New Roman" panose="02020603050405020304" pitchFamily="18" charset="0"/>
              </a:rPr>
              <a:t> Ethernet, Point-to-Point Protocol (PPP),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Frame Relay. Network Access Layer </a:t>
            </a:r>
            <a:r>
              <a:rPr lang="en-US" sz="2200" dirty="0" err="1">
                <a:latin typeface="Times New Roman" panose="02020603050405020304" pitchFamily="18" charset="0"/>
                <a:cs typeface="Times New Roman" panose="02020603050405020304" pitchFamily="18" charset="0"/>
              </a:rPr>
              <a:t>menggunakan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sebuah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alamat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fisik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untuk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mengidentifikasi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sebuah</a:t>
            </a:r>
            <a:r>
              <a:rPr lang="en-US" sz="2200" dirty="0">
                <a:latin typeface="Times New Roman" panose="02020603050405020304" pitchFamily="18" charset="0"/>
                <a:cs typeface="Times New Roman" panose="02020603050405020304" pitchFamily="18" charset="0"/>
              </a:rPr>
              <a:t> node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mengirimkan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paket</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data.</a:t>
            </a:r>
            <a:endParaRPr lang="en-US" sz="22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08380" y="4096603"/>
            <a:ext cx="5608320" cy="1923197"/>
          </a:xfrm>
          <a:prstGeom prst="rect">
            <a:avLst/>
          </a:prstGeom>
        </p:spPr>
        <p:txBody>
          <a:bodyPr vert="horz" lIns="91440" tIns="45720" rIns="91440" bIns="45720" rtlCol="0" anchor="b">
            <a:normAutofit fontScale="92500"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a:t>	</a:t>
            </a:r>
            <a:r>
              <a:rPr lang="en-US" sz="2200" dirty="0" err="1">
                <a:latin typeface="Times New Roman" panose="02020603050405020304" pitchFamily="18" charset="0"/>
                <a:cs typeface="Times New Roman" panose="02020603050405020304" pitchFamily="18" charset="0"/>
              </a:rPr>
              <a:t>Setiap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komputer</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terhubung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jaringan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memiliki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alamat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logika</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disebut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alamat</a:t>
            </a:r>
            <a:r>
              <a:rPr lang="en-US" sz="2200" dirty="0">
                <a:latin typeface="Times New Roman" panose="02020603050405020304" pitchFamily="18" charset="0"/>
                <a:cs typeface="Times New Roman" panose="02020603050405020304" pitchFamily="18" charset="0"/>
              </a:rPr>
              <a:t> IP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alamat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fisik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Alamat</a:t>
            </a:r>
            <a:r>
              <a:rPr lang="en-US" sz="2200" dirty="0">
                <a:latin typeface="Times New Roman" panose="02020603050405020304" pitchFamily="18" charset="0"/>
                <a:cs typeface="Times New Roman" panose="02020603050405020304" pitchFamily="18" charset="0"/>
              </a:rPr>
              <a:t> IP </a:t>
            </a:r>
            <a:r>
              <a:rPr lang="en-US" sz="2200" dirty="0" err="1">
                <a:latin typeface="Times New Roman" panose="02020603050405020304" pitchFamily="18" charset="0"/>
                <a:cs typeface="Times New Roman" panose="02020603050405020304" pitchFamily="18" charset="0"/>
              </a:rPr>
              <a:t>menentukan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posisi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komputer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dalam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jaringan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yaitu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diberikan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atau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disediakan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oleh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penyedia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layanan</a:t>
            </a:r>
            <a:r>
              <a:rPr lang="en-US" sz="2200" dirty="0">
                <a:latin typeface="Times New Roman" panose="02020603050405020304" pitchFamily="18" charset="0"/>
                <a:cs typeface="Times New Roman" panose="02020603050405020304" pitchFamily="18" charset="0"/>
              </a:rPr>
              <a:t> Internet. </a:t>
            </a:r>
            <a:r>
              <a:rPr lang="en-US" sz="2200" dirty="0" err="1">
                <a:latin typeface="Times New Roman" panose="02020603050405020304" pitchFamily="18" charset="0"/>
                <a:cs typeface="Times New Roman" panose="02020603050405020304" pitchFamily="18" charset="0"/>
              </a:rPr>
              <a:t>Anda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dapat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mengetahui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alamat</a:t>
            </a:r>
            <a:r>
              <a:rPr lang="en-US" sz="2200" dirty="0">
                <a:latin typeface="Times New Roman" panose="02020603050405020304" pitchFamily="18" charset="0"/>
                <a:cs typeface="Times New Roman" panose="02020603050405020304" pitchFamily="18" charset="0"/>
              </a:rPr>
              <a:t> IP </a:t>
            </a:r>
            <a:r>
              <a:rPr lang="en-US" sz="2200" dirty="0" err="1">
                <a:latin typeface="Times New Roman" panose="02020603050405020304" pitchFamily="18" charset="0"/>
                <a:cs typeface="Times New Roman" panose="02020603050405020304" pitchFamily="18" charset="0"/>
              </a:rPr>
              <a:t>komputer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menjalankan</a:t>
            </a:r>
            <a:r>
              <a:rPr lang="en-US" sz="2200" dirty="0">
                <a:latin typeface="Times New Roman" panose="02020603050405020304" pitchFamily="18" charset="0"/>
                <a:cs typeface="Times New Roman" panose="02020603050405020304" pitchFamily="18" charset="0"/>
              </a:rPr>
              <a:t> Command Prompt </a:t>
            </a:r>
            <a:r>
              <a:rPr lang="en-US" sz="2200" dirty="0" err="1">
                <a:latin typeface="Times New Roman" panose="02020603050405020304" pitchFamily="18" charset="0"/>
                <a:cs typeface="Times New Roman" panose="02020603050405020304" pitchFamily="18" charset="0"/>
              </a:rPr>
              <a:t>dari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tombol</a:t>
            </a:r>
            <a:r>
              <a:rPr lang="en-US" sz="2200" dirty="0">
                <a:latin typeface="Times New Roman" panose="02020603050405020304" pitchFamily="18" charset="0"/>
                <a:cs typeface="Times New Roman" panose="02020603050405020304" pitchFamily="18" charset="0"/>
              </a:rPr>
              <a:t> Start, </a:t>
            </a:r>
            <a:r>
              <a:rPr lang="en-US" sz="2200" dirty="0" err="1">
                <a:latin typeface="Times New Roman" panose="02020603050405020304" pitchFamily="18" charset="0"/>
                <a:cs typeface="Times New Roman" panose="02020603050405020304" pitchFamily="18" charset="0"/>
              </a:rPr>
              <a:t>kemudian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jalankan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aplikasi</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ipconfig.</a:t>
            </a:r>
            <a:endParaRPr lang="en-US" sz="22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6700" y="1819274"/>
            <a:ext cx="4724400" cy="3997325"/>
          </a:xfrm>
          <a:prstGeom prst="rect">
            <a:avLst/>
          </a:prstGeom>
        </p:spPr>
      </p:pic>
    </p:spTree>
    <p:extLst>
      <p:ext uri="{BB962C8B-B14F-4D97-AF65-F5344CB8AC3E}">
        <p14:creationId xmlns:p14="http://schemas.microsoft.com/office/powerpoint/2010/main" val="17130942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3. </a:t>
            </a:r>
            <a:r>
              <a:rPr lang="en-US" sz="2000" b="1" dirty="0" err="1">
                <a:solidFill>
                  <a:srgbClr val="FF0000"/>
                </a:solidFill>
                <a:latin typeface="Times New Roman" panose="02020603050405020304" pitchFamily="18" charset="0"/>
                <a:cs typeface="Times New Roman" panose="02020603050405020304" pitchFamily="18" charset="0"/>
              </a:rPr>
              <a:t>Menelusuri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Paket</a:t>
            </a:r>
            <a:r>
              <a:rPr lang="en-US" sz="2000" b="1" dirty="0">
                <a:solidFill>
                  <a:srgbClr val="FF0000"/>
                </a:solidFill>
                <a:latin typeface="Times New Roman" panose="02020603050405020304" pitchFamily="18" charset="0"/>
                <a:cs typeface="Times New Roman" panose="02020603050405020304" pitchFamily="18" charset="0"/>
              </a:rPr>
              <a:t> Data</a:t>
            </a:r>
          </a:p>
        </p:txBody>
      </p:sp>
      <p:sp>
        <p:nvSpPr>
          <p:cNvPr id="4" name="Title 1"/>
          <p:cNvSpPr txBox="1">
            <a:spLocks/>
          </p:cNvSpPr>
          <p:nvPr/>
        </p:nvSpPr>
        <p:spPr>
          <a:xfrm>
            <a:off x="1097280" y="1737360"/>
            <a:ext cx="6217920" cy="4450497"/>
          </a:xfrm>
          <a:prstGeom prst="rect">
            <a:avLst/>
          </a:prstGeom>
        </p:spPr>
        <p:txBody>
          <a:bodyPr vert="horz" lIns="91440" tIns="45720" rIns="91440" bIns="45720" rtlCol="0" anchor="b">
            <a:normAutofit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Segoe UI" panose="020B0502040204020203" pitchFamily="34" charset="0"/>
                <a:cs typeface="Segoe UI" panose="020B0502040204020203" pitchFamily="34" charset="0"/>
              </a:rPr>
              <a:t>	</a:t>
            </a:r>
            <a:r>
              <a:rPr lang="en-US" sz="2000" dirty="0" err="1" smtClean="0">
                <a:latin typeface="Segoe UI" panose="020B0502040204020203" pitchFamily="34" charset="0"/>
                <a:cs typeface="Segoe UI" panose="020B0502040204020203" pitchFamily="34" charset="0"/>
              </a:rPr>
              <a:t>Jika</a:t>
            </a:r>
            <a:r>
              <a:rPr lang="en-US" sz="2000" dirty="0" smtClean="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Anda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menggunakan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sistem</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operasi</a:t>
            </a:r>
            <a:r>
              <a:rPr lang="en-US" sz="2000" dirty="0">
                <a:latin typeface="Segoe UI" panose="020B0502040204020203" pitchFamily="34" charset="0"/>
                <a:cs typeface="Segoe UI" panose="020B0502040204020203" pitchFamily="34" charset="0"/>
              </a:rPr>
              <a:t> Windows, </a:t>
            </a:r>
            <a:r>
              <a:rPr lang="en-US" sz="2000" dirty="0" err="1">
                <a:latin typeface="Segoe UI" panose="020B0502040204020203" pitchFamily="34" charset="0"/>
                <a:cs typeface="Segoe UI" panose="020B0502040204020203" pitchFamily="34" charset="0"/>
              </a:rPr>
              <a:t>Anda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dapat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menelusuri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jumlah</a:t>
            </a:r>
            <a:r>
              <a:rPr lang="en-US" sz="2000" dirty="0">
                <a:latin typeface="Segoe UI" panose="020B0502040204020203" pitchFamily="34" charset="0"/>
                <a:cs typeface="Segoe UI" panose="020B0502040204020203" pitchFamily="34" charset="0"/>
              </a:rPr>
              <a:t> router yang </a:t>
            </a:r>
            <a:r>
              <a:rPr lang="en-US" sz="2000" dirty="0" err="1">
                <a:latin typeface="Segoe UI" panose="020B0502040204020203" pitchFamily="34" charset="0"/>
                <a:cs typeface="Segoe UI" panose="020B0502040204020203" pitchFamily="34" charset="0"/>
              </a:rPr>
              <a:t>terlibat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ketika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Anda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mengirimkan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paket</a:t>
            </a:r>
            <a:r>
              <a:rPr lang="en-US" sz="2000" dirty="0">
                <a:latin typeface="Segoe UI" panose="020B0502040204020203" pitchFamily="34" charset="0"/>
                <a:cs typeface="Segoe UI" panose="020B0502040204020203" pitchFamily="34" charset="0"/>
              </a:rPr>
              <a:t> data </a:t>
            </a:r>
            <a:r>
              <a:rPr lang="en-US" sz="2000" dirty="0" err="1">
                <a:latin typeface="Segoe UI" panose="020B0502040204020203" pitchFamily="34" charset="0"/>
                <a:cs typeface="Segoe UI" panose="020B0502040204020203" pitchFamily="34" charset="0"/>
              </a:rPr>
              <a:t>dari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komputer</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Anda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ke</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komputer</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tujuan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atau</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sebaliknya</a:t>
            </a:r>
            <a:r>
              <a:rPr lang="en-US" sz="2000" dirty="0">
                <a:latin typeface="Segoe UI" panose="020B0502040204020203" pitchFamily="34" charset="0"/>
                <a:cs typeface="Segoe UI" panose="020B0502040204020203" pitchFamily="34" charset="0"/>
              </a:rPr>
              <a:t>. Hal </a:t>
            </a:r>
            <a:r>
              <a:rPr lang="en-US" sz="2000" dirty="0" err="1">
                <a:latin typeface="Segoe UI" panose="020B0502040204020203" pitchFamily="34" charset="0"/>
                <a:cs typeface="Segoe UI" panose="020B0502040204020203" pitchFamily="34" charset="0"/>
              </a:rPr>
              <a:t>ini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dapat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dilakukan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dengan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menggunakan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perintah</a:t>
            </a:r>
            <a:r>
              <a:rPr lang="en-US" sz="2000" dirty="0">
                <a:latin typeface="Segoe UI" panose="020B0502040204020203" pitchFamily="34" charset="0"/>
                <a:cs typeface="Segoe UI" panose="020B0502040204020203" pitchFamily="34" charset="0"/>
              </a:rPr>
              <a:t> Trace Route yang </a:t>
            </a:r>
            <a:r>
              <a:rPr lang="en-US" sz="2000" dirty="0" err="1">
                <a:latin typeface="Segoe UI" panose="020B0502040204020203" pitchFamily="34" charset="0"/>
                <a:cs typeface="Segoe UI" panose="020B0502040204020203" pitchFamily="34" charset="0"/>
              </a:rPr>
              <a:t>disediakan</a:t>
            </a:r>
            <a:r>
              <a:rPr lang="en-US" sz="2000" dirty="0">
                <a:latin typeface="Segoe UI" panose="020B0502040204020203" pitchFamily="34" charset="0"/>
                <a:cs typeface="Segoe UI" panose="020B0502040204020203" pitchFamily="34" charset="0"/>
              </a:rPr>
              <a:t> Windows. </a:t>
            </a:r>
            <a:r>
              <a:rPr lang="en-US" sz="2000" dirty="0" err="1">
                <a:latin typeface="Segoe UI" panose="020B0502040204020203" pitchFamily="34" charset="0"/>
                <a:cs typeface="Segoe UI" panose="020B0502040204020203" pitchFamily="34" charset="0"/>
              </a:rPr>
              <a:t>Langkah-langkahnya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adalah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sebagai</a:t>
            </a:r>
            <a:r>
              <a:rPr lang="en-US" sz="2000" dirty="0">
                <a:latin typeface="Segoe UI" panose="020B0502040204020203" pitchFamily="34" charset="0"/>
                <a:cs typeface="Segoe UI" panose="020B0502040204020203" pitchFamily="34" charset="0"/>
              </a:rPr>
              <a:t> </a:t>
            </a:r>
            <a:r>
              <a:rPr lang="en-US" sz="2000" dirty="0" err="1" smtClean="0">
                <a:latin typeface="Segoe UI" panose="020B0502040204020203" pitchFamily="34" charset="0"/>
                <a:cs typeface="Segoe UI" panose="020B0502040204020203" pitchFamily="34" charset="0"/>
              </a:rPr>
              <a:t>berikut</a:t>
            </a:r>
            <a:r>
              <a:rPr lang="en-US" sz="2000" dirty="0" smtClean="0">
                <a:latin typeface="Segoe UI" panose="020B0502040204020203" pitchFamily="34" charset="0"/>
                <a:cs typeface="Segoe UI" panose="020B0502040204020203" pitchFamily="34" charset="0"/>
              </a:rPr>
              <a:t>.</a:t>
            </a:r>
          </a:p>
          <a:p>
            <a:pPr algn="just"/>
            <a:endParaRPr lang="en-US" sz="2000" dirty="0" smtClean="0">
              <a:latin typeface="Segoe UI" panose="020B0502040204020203" pitchFamily="34" charset="0"/>
              <a:cs typeface="Segoe UI" panose="020B0502040204020203" pitchFamily="34" charset="0"/>
            </a:endParaRPr>
          </a:p>
          <a:p>
            <a:pPr algn="just"/>
            <a:r>
              <a:rPr lang="en-US" sz="2000" dirty="0" smtClean="0">
                <a:latin typeface="Segoe UI" panose="020B0502040204020203" pitchFamily="34" charset="0"/>
                <a:cs typeface="Segoe UI" panose="020B0502040204020203" pitchFamily="34" charset="0"/>
              </a:rPr>
              <a:t>(1) </a:t>
            </a:r>
            <a:r>
              <a:rPr lang="en-US" sz="2000" dirty="0" err="1" smtClean="0">
                <a:latin typeface="Segoe UI" panose="020B0502040204020203" pitchFamily="34" charset="0"/>
                <a:cs typeface="Segoe UI" panose="020B0502040204020203" pitchFamily="34" charset="0"/>
              </a:rPr>
              <a:t>Pada</a:t>
            </a:r>
            <a:r>
              <a:rPr lang="en-US" sz="2000" dirty="0" smtClean="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kotak</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pencarian</a:t>
            </a:r>
            <a:r>
              <a:rPr lang="en-US" sz="2000" dirty="0">
                <a:latin typeface="Segoe UI" panose="020B0502040204020203" pitchFamily="34" charset="0"/>
                <a:cs typeface="Segoe UI" panose="020B0502040204020203" pitchFamily="34" charset="0"/>
              </a:rPr>
              <a:t> yang </a:t>
            </a:r>
            <a:r>
              <a:rPr lang="en-US" sz="2000" dirty="0" err="1">
                <a:latin typeface="Segoe UI" panose="020B0502040204020203" pitchFamily="34" charset="0"/>
                <a:cs typeface="Segoe UI" panose="020B0502040204020203" pitchFamily="34" charset="0"/>
              </a:rPr>
              <a:t>ada</a:t>
            </a:r>
            <a:r>
              <a:rPr lang="en-US" sz="2000" dirty="0">
                <a:latin typeface="Segoe UI" panose="020B0502040204020203" pitchFamily="34" charset="0"/>
                <a:cs typeface="Segoe UI" panose="020B0502040204020203" pitchFamily="34" charset="0"/>
              </a:rPr>
              <a:t> di taskbar, </a:t>
            </a:r>
            <a:r>
              <a:rPr lang="en-US" sz="2000" dirty="0" err="1">
                <a:latin typeface="Segoe UI" panose="020B0502040204020203" pitchFamily="34" charset="0"/>
                <a:cs typeface="Segoe UI" panose="020B0502040204020203" pitchFamily="34" charset="0"/>
              </a:rPr>
              <a:t>ketik</a:t>
            </a:r>
            <a:r>
              <a:rPr lang="en-US" sz="2000" dirty="0">
                <a:latin typeface="Segoe UI" panose="020B0502040204020203" pitchFamily="34" charset="0"/>
                <a:cs typeface="Segoe UI" panose="020B0502040204020203" pitchFamily="34" charset="0"/>
              </a:rPr>
              <a:t> Command Prompt, </a:t>
            </a:r>
            <a:r>
              <a:rPr lang="en-US" sz="2000" dirty="0" err="1">
                <a:latin typeface="Segoe UI" panose="020B0502040204020203" pitchFamily="34" charset="0"/>
                <a:cs typeface="Segoe UI" panose="020B0502040204020203" pitchFamily="34" charset="0"/>
              </a:rPr>
              <a:t>untuk</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menjalankan</a:t>
            </a:r>
            <a:r>
              <a:rPr lang="en-US" sz="2000" dirty="0">
                <a:latin typeface="Segoe UI" panose="020B0502040204020203" pitchFamily="34" charset="0"/>
                <a:cs typeface="Segoe UI" panose="020B0502040204020203" pitchFamily="34" charset="0"/>
              </a:rPr>
              <a:t> program </a:t>
            </a:r>
            <a:r>
              <a:rPr lang="en-US" sz="2000" dirty="0" err="1">
                <a:latin typeface="Segoe UI" panose="020B0502040204020203" pitchFamily="34" charset="0"/>
                <a:cs typeface="Segoe UI" panose="020B0502040204020203" pitchFamily="34" charset="0"/>
              </a:rPr>
              <a:t>tersebut</a:t>
            </a:r>
            <a:r>
              <a:rPr lang="en-US" sz="2000" dirty="0">
                <a:latin typeface="Segoe UI" panose="020B0502040204020203" pitchFamily="34" charset="0"/>
                <a:cs typeface="Segoe UI" panose="020B0502040204020203" pitchFamily="34" charset="0"/>
              </a:rPr>
              <a:t>. </a:t>
            </a:r>
            <a:endParaRPr lang="en-US" sz="2000" dirty="0" smtClean="0">
              <a:latin typeface="Segoe UI" panose="020B0502040204020203" pitchFamily="34" charset="0"/>
              <a:cs typeface="Segoe UI" panose="020B0502040204020203" pitchFamily="34" charset="0"/>
            </a:endParaRPr>
          </a:p>
          <a:p>
            <a:pPr algn="just"/>
            <a:r>
              <a:rPr lang="en-US" sz="2000" dirty="0" smtClean="0">
                <a:latin typeface="Segoe UI" panose="020B0502040204020203" pitchFamily="34" charset="0"/>
                <a:cs typeface="Segoe UI" panose="020B0502040204020203" pitchFamily="34" charset="0"/>
              </a:rPr>
              <a:t>(</a:t>
            </a:r>
            <a:r>
              <a:rPr lang="en-US" sz="2000" dirty="0">
                <a:latin typeface="Segoe UI" panose="020B0502040204020203" pitchFamily="34" charset="0"/>
                <a:cs typeface="Segoe UI" panose="020B0502040204020203" pitchFamily="34" charset="0"/>
              </a:rPr>
              <a:t>2) </a:t>
            </a:r>
            <a:r>
              <a:rPr lang="en-US" sz="2000" dirty="0" err="1">
                <a:latin typeface="Segoe UI" panose="020B0502040204020203" pitchFamily="34" charset="0"/>
                <a:cs typeface="Segoe UI" panose="020B0502040204020203" pitchFamily="34" charset="0"/>
              </a:rPr>
              <a:t>Ketik</a:t>
            </a:r>
            <a:r>
              <a:rPr lang="en-US" sz="2000" dirty="0">
                <a:latin typeface="Segoe UI" panose="020B0502040204020203" pitchFamily="34" charset="0"/>
                <a:cs typeface="Segoe UI" panose="020B0502040204020203" pitchFamily="34" charset="0"/>
              </a:rPr>
              <a:t> ‘cd\’ </a:t>
            </a:r>
            <a:r>
              <a:rPr lang="en-US" sz="2000" dirty="0" err="1">
                <a:latin typeface="Segoe UI" panose="020B0502040204020203" pitchFamily="34" charset="0"/>
                <a:cs typeface="Segoe UI" panose="020B0502040204020203" pitchFamily="34" charset="0"/>
              </a:rPr>
              <a:t>untuk</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keluar</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dari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semua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direktori</a:t>
            </a:r>
            <a:r>
              <a:rPr lang="en-US" sz="2000" dirty="0">
                <a:latin typeface="Segoe UI" panose="020B0502040204020203" pitchFamily="34" charset="0"/>
                <a:cs typeface="Segoe UI" panose="020B0502040204020203" pitchFamily="34" charset="0"/>
              </a:rPr>
              <a:t>. </a:t>
            </a:r>
            <a:endParaRPr lang="en-US" sz="2000" dirty="0" smtClean="0">
              <a:latin typeface="Segoe UI" panose="020B0502040204020203" pitchFamily="34" charset="0"/>
              <a:cs typeface="Segoe UI" panose="020B0502040204020203" pitchFamily="34" charset="0"/>
            </a:endParaRPr>
          </a:p>
          <a:p>
            <a:pPr algn="just"/>
            <a:r>
              <a:rPr lang="en-US" sz="2000" dirty="0" smtClean="0">
                <a:latin typeface="Segoe UI" panose="020B0502040204020203" pitchFamily="34" charset="0"/>
                <a:cs typeface="Segoe UI" panose="020B0502040204020203" pitchFamily="34" charset="0"/>
              </a:rPr>
              <a:t>(</a:t>
            </a:r>
            <a:r>
              <a:rPr lang="en-US" sz="2000" dirty="0">
                <a:latin typeface="Segoe UI" panose="020B0502040204020203" pitchFamily="34" charset="0"/>
                <a:cs typeface="Segoe UI" panose="020B0502040204020203" pitchFamily="34" charset="0"/>
              </a:rPr>
              <a:t>3) </a:t>
            </a:r>
            <a:r>
              <a:rPr lang="en-US" sz="2000" dirty="0" err="1">
                <a:latin typeface="Segoe UI" panose="020B0502040204020203" pitchFamily="34" charset="0"/>
                <a:cs typeface="Segoe UI" panose="020B0502040204020203" pitchFamily="34" charset="0"/>
              </a:rPr>
              <a:t>Jalankan</a:t>
            </a:r>
            <a:r>
              <a:rPr lang="en-US" sz="2000" dirty="0">
                <a:latin typeface="Segoe UI" panose="020B0502040204020203" pitchFamily="34" charset="0"/>
                <a:cs typeface="Segoe UI" panose="020B0502040204020203" pitchFamily="34" charset="0"/>
              </a:rPr>
              <a:t> program Trace Route </a:t>
            </a:r>
            <a:r>
              <a:rPr lang="en-US" sz="2000" dirty="0" err="1">
                <a:latin typeface="Segoe UI" panose="020B0502040204020203" pitchFamily="34" charset="0"/>
                <a:cs typeface="Segoe UI" panose="020B0502040204020203" pitchFamily="34" charset="0"/>
              </a:rPr>
              <a:t>untuk</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menelusuri</a:t>
            </a:r>
            <a:r>
              <a:rPr lang="en-US" sz="2000" dirty="0">
                <a:latin typeface="Segoe UI" panose="020B0502040204020203" pitchFamily="34" charset="0"/>
                <a:cs typeface="Segoe UI" panose="020B0502040204020203" pitchFamily="34" charset="0"/>
              </a:rPr>
              <a:t> router </a:t>
            </a:r>
            <a:r>
              <a:rPr lang="en-US" sz="2000" dirty="0" err="1">
                <a:latin typeface="Segoe UI" panose="020B0502040204020203" pitchFamily="34" charset="0"/>
                <a:cs typeface="Segoe UI" panose="020B0502040204020203" pitchFamily="34" charset="0"/>
              </a:rPr>
              <a:t>dengan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cara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mengetik</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tracert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alamat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tujuan</a:t>
            </a:r>
            <a:r>
              <a:rPr lang="en-US" sz="2000" dirty="0" smtClean="0">
                <a:latin typeface="Segoe UI" panose="020B0502040204020203" pitchFamily="34" charset="0"/>
                <a:cs typeface="Segoe UI" panose="020B0502040204020203" pitchFamily="34" charset="0"/>
              </a:rPr>
              <a:t>.</a:t>
            </a:r>
          </a:p>
          <a:p>
            <a:pPr algn="just"/>
            <a:endParaRPr lang="en-US" sz="2000" b="1" dirty="0">
              <a:solidFill>
                <a:srgbClr val="FF0000"/>
              </a:solidFill>
              <a:latin typeface="Segoe UI" panose="020B0502040204020203" pitchFamily="34" charset="0"/>
              <a:cs typeface="Segoe UI" panose="020B0502040204020203" pitchFamily="34" charset="0"/>
            </a:endParaRPr>
          </a:p>
          <a:p>
            <a:pPr algn="just"/>
            <a:r>
              <a:rPr lang="en-US" sz="2000" dirty="0" err="1">
                <a:latin typeface="Segoe UI" panose="020B0502040204020203" pitchFamily="34" charset="0"/>
                <a:cs typeface="Segoe UI" panose="020B0502040204020203" pitchFamily="34" charset="0"/>
              </a:rPr>
              <a:t>Cobalah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lakukan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hal</a:t>
            </a:r>
            <a:r>
              <a:rPr lang="en-US" sz="2000" dirty="0">
                <a:latin typeface="Segoe UI" panose="020B0502040204020203" pitchFamily="34" charset="0"/>
                <a:cs typeface="Segoe UI" panose="020B0502040204020203" pitchFamily="34" charset="0"/>
              </a:rPr>
              <a:t> yang </a:t>
            </a:r>
            <a:r>
              <a:rPr lang="en-US" sz="2000" dirty="0" err="1">
                <a:latin typeface="Segoe UI" panose="020B0502040204020203" pitchFamily="34" charset="0"/>
                <a:cs typeface="Segoe UI" panose="020B0502040204020203" pitchFamily="34" charset="0"/>
              </a:rPr>
              <a:t>sama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untuk</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beberapa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alamat</a:t>
            </a:r>
            <a:r>
              <a:rPr lang="en-US" sz="2000" dirty="0">
                <a:latin typeface="Segoe UI" panose="020B0502040204020203" pitchFamily="34" charset="0"/>
                <a:cs typeface="Segoe UI" panose="020B0502040204020203" pitchFamily="34" charset="0"/>
              </a:rPr>
              <a:t> website yang </a:t>
            </a:r>
            <a:r>
              <a:rPr lang="en-US" sz="2000" dirty="0" err="1">
                <a:latin typeface="Segoe UI" panose="020B0502040204020203" pitchFamily="34" charset="0"/>
                <a:cs typeface="Segoe UI" panose="020B0502040204020203" pitchFamily="34" charset="0"/>
              </a:rPr>
              <a:t>ada</a:t>
            </a:r>
            <a:r>
              <a:rPr lang="en-US" sz="2000" dirty="0">
                <a:latin typeface="Segoe UI" panose="020B0502040204020203" pitchFamily="34" charset="0"/>
                <a:cs typeface="Segoe UI" panose="020B0502040204020203" pitchFamily="34" charset="0"/>
              </a:rPr>
              <a:t> di </a:t>
            </a:r>
            <a:r>
              <a:rPr lang="en-US" sz="2000" dirty="0" err="1">
                <a:latin typeface="Segoe UI" panose="020B0502040204020203" pitchFamily="34" charset="0"/>
                <a:cs typeface="Segoe UI" panose="020B0502040204020203" pitchFamily="34" charset="0"/>
              </a:rPr>
              <a:t>luar</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negeri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dengan</a:t>
            </a:r>
            <a:r>
              <a:rPr lang="en-US" sz="2000" dirty="0">
                <a:latin typeface="Segoe UI" panose="020B0502040204020203" pitchFamily="34" charset="0"/>
                <a:cs typeface="Segoe UI" panose="020B0502040204020203" pitchFamily="34" charset="0"/>
              </a:rPr>
              <a:t> yang di </a:t>
            </a:r>
            <a:r>
              <a:rPr lang="en-US" sz="2000" dirty="0" err="1">
                <a:latin typeface="Segoe UI" panose="020B0502040204020203" pitchFamily="34" charset="0"/>
                <a:cs typeface="Segoe UI" panose="020B0502040204020203" pitchFamily="34" charset="0"/>
              </a:rPr>
              <a:t>dalam</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negeri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Apakah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ada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perbedaan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langkah-langkah</a:t>
            </a:r>
            <a:r>
              <a:rPr lang="en-US" sz="2000" dirty="0">
                <a:latin typeface="Segoe UI" panose="020B0502040204020203" pitchFamily="34" charset="0"/>
                <a:cs typeface="Segoe UI" panose="020B0502040204020203" pitchFamily="34" charset="0"/>
              </a:rPr>
              <a:t> yang </a:t>
            </a:r>
            <a:r>
              <a:rPr lang="en-US" sz="2000" dirty="0" err="1">
                <a:latin typeface="Segoe UI" panose="020B0502040204020203" pitchFamily="34" charset="0"/>
                <a:cs typeface="Segoe UI" panose="020B0502040204020203" pitchFamily="34" charset="0"/>
              </a:rPr>
              <a:t>dibutuhkan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untuk</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menelusuri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komputer</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tujuan</a:t>
            </a:r>
            <a:r>
              <a:rPr lang="en-US" sz="2000" dirty="0">
                <a:latin typeface="Segoe UI" panose="020B0502040204020203" pitchFamily="34" charset="0"/>
                <a:cs typeface="Segoe UI" panose="020B0502040204020203" pitchFamily="34" charset="0"/>
              </a:rPr>
              <a:t>?</a:t>
            </a:r>
            <a:endParaRPr lang="en-US" sz="2000" b="1" dirty="0">
              <a:solidFill>
                <a:srgbClr val="FF0000"/>
              </a:solidFill>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8875" y="1965324"/>
            <a:ext cx="3981450" cy="3076575"/>
          </a:xfrm>
          <a:prstGeom prst="rect">
            <a:avLst/>
          </a:prstGeom>
        </p:spPr>
      </p:pic>
    </p:spTree>
    <p:extLst>
      <p:ext uri="{BB962C8B-B14F-4D97-AF65-F5344CB8AC3E}">
        <p14:creationId xmlns:p14="http://schemas.microsoft.com/office/powerpoint/2010/main" val="2832767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Bab 3</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nn-NO" sz="3600" b="1" dirty="0">
                <a:solidFill>
                  <a:srgbClr val="00B0F0"/>
                </a:solidFill>
                <a:latin typeface="Times New Roman" panose="02020603050405020304" pitchFamily="18" charset="0"/>
                <a:cs typeface="Times New Roman" panose="02020603050405020304" pitchFamily="18" charset="0"/>
              </a:rPr>
              <a:t>Topologi Jaringan dan Mekanisme Pengiriman Data</a:t>
            </a:r>
            <a:endParaRPr lang="en-US" sz="36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22807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126281"/>
            <a:ext cx="10058400" cy="2614076"/>
          </a:xfrm>
        </p:spPr>
        <p:txBody>
          <a:bodyPr>
            <a:normAutofit/>
          </a:bodyPr>
          <a:lstStyle/>
          <a:p>
            <a:r>
              <a:rPr lang="en-US" sz="2000" b="1" dirty="0">
                <a:latin typeface="Segoe UI" panose="020B0502040204020203" pitchFamily="34" charset="0"/>
                <a:cs typeface="Segoe UI" panose="020B0502040204020203" pitchFamily="34" charset="0"/>
              </a:rPr>
              <a:t>a. </a:t>
            </a:r>
            <a:r>
              <a:rPr lang="en-US" sz="2000" b="1" dirty="0" smtClean="0">
                <a:latin typeface="Segoe UI" panose="020B0502040204020203" pitchFamily="34" charset="0"/>
                <a:cs typeface="Segoe UI" panose="020B0502040204020203" pitchFamily="34" charset="0"/>
              </a:rPr>
              <a:t>Scalability</a:t>
            </a:r>
            <a:r>
              <a:rPr lang="en-US" sz="2000" b="1" dirty="0">
                <a:latin typeface="Segoe UI" panose="020B0502040204020203" pitchFamily="34" charset="0"/>
                <a:cs typeface="Segoe UI" panose="020B0502040204020203" pitchFamily="34" charset="0"/>
              </a:rPr>
              <a:t/>
            </a:r>
            <a:br>
              <a:rPr lang="en-US" sz="2000" b="1" dirty="0">
                <a:latin typeface="Segoe UI" panose="020B0502040204020203" pitchFamily="34" charset="0"/>
                <a:cs typeface="Segoe UI" panose="020B0502040204020203" pitchFamily="34" charset="0"/>
              </a:rPr>
            </a:br>
            <a:endParaRPr lang="en-US" sz="2000" b="1" dirty="0">
              <a:solidFill>
                <a:srgbClr val="00B0F0"/>
              </a:solidFill>
              <a:latin typeface="Segoe UI" panose="020B0502040204020203" pitchFamily="34" charset="0"/>
              <a:cs typeface="Segoe UI" panose="020B0502040204020203" pitchFamily="34" charset="0"/>
            </a:endParaRPr>
          </a:p>
        </p:txBody>
      </p:sp>
      <p:sp>
        <p:nvSpPr>
          <p:cNvPr id="4" name="Title 1"/>
          <p:cNvSpPr txBox="1">
            <a:spLocks/>
          </p:cNvSpPr>
          <p:nvPr/>
        </p:nvSpPr>
        <p:spPr>
          <a:xfrm>
            <a:off x="1097280" y="-1384718"/>
            <a:ext cx="10058400" cy="45139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latin typeface="Segoe UI" panose="020B0502040204020203" pitchFamily="34" charset="0"/>
                <a:cs typeface="Segoe UI" panose="020B0502040204020203" pitchFamily="34" charset="0"/>
              </a:rPr>
              <a:t>Oleh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karena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kebutuhan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jaringan</a:t>
            </a:r>
            <a:r>
              <a:rPr lang="en-US" sz="2000" dirty="0">
                <a:latin typeface="Segoe UI" panose="020B0502040204020203" pitchFamily="34" charset="0"/>
                <a:cs typeface="Segoe UI" panose="020B0502040204020203" pitchFamily="34" charset="0"/>
              </a:rPr>
              <a:t> yang </a:t>
            </a:r>
            <a:r>
              <a:rPr lang="en-US" sz="2000" dirty="0" err="1">
                <a:latin typeface="Segoe UI" panose="020B0502040204020203" pitchFamily="34" charset="0"/>
                <a:cs typeface="Segoe UI" panose="020B0502040204020203" pitchFamily="34" charset="0"/>
              </a:rPr>
              <a:t>semakin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luas</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sering</a:t>
            </a:r>
            <a:r>
              <a:rPr lang="en-US" sz="2000" dirty="0">
                <a:latin typeface="Segoe UI" panose="020B0502040204020203" pitchFamily="34" charset="0"/>
                <a:cs typeface="Segoe UI" panose="020B0502040204020203" pitchFamily="34" charset="0"/>
              </a:rPr>
              <a:t> kali </a:t>
            </a:r>
            <a:r>
              <a:rPr lang="en-US" sz="2000" dirty="0" err="1">
                <a:latin typeface="Segoe UI" panose="020B0502040204020203" pitchFamily="34" charset="0"/>
                <a:cs typeface="Segoe UI" panose="020B0502040204020203" pitchFamily="34" charset="0"/>
              </a:rPr>
              <a:t>muncul</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berbagai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permasalahan</a:t>
            </a:r>
            <a:r>
              <a:rPr lang="en-US" sz="2000" dirty="0">
                <a:latin typeface="Segoe UI" panose="020B0502040204020203" pitchFamily="34" charset="0"/>
                <a:cs typeface="Segoe UI" panose="020B0502040204020203" pitchFamily="34" charset="0"/>
              </a:rPr>
              <a:t>. Hal </a:t>
            </a:r>
            <a:r>
              <a:rPr lang="en-US" sz="2000" dirty="0" err="1">
                <a:latin typeface="Segoe UI" panose="020B0502040204020203" pitchFamily="34" charset="0"/>
                <a:cs typeface="Segoe UI" panose="020B0502040204020203" pitchFamily="34" charset="0"/>
              </a:rPr>
              <a:t>itu</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terjadi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karena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pada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saat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dibangun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jangkauan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jaringan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masih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kecil</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dan</a:t>
            </a:r>
            <a:r>
              <a:rPr lang="en-US" sz="2000" dirty="0">
                <a:latin typeface="Segoe UI" panose="020B0502040204020203" pitchFamily="34" charset="0"/>
                <a:cs typeface="Segoe UI" panose="020B0502040204020203" pitchFamily="34" charset="0"/>
              </a:rPr>
              <a:t> node-node </a:t>
            </a:r>
            <a:r>
              <a:rPr lang="en-US" sz="2000" dirty="0" err="1">
                <a:latin typeface="Segoe UI" panose="020B0502040204020203" pitchFamily="34" charset="0"/>
                <a:cs typeface="Segoe UI" panose="020B0502040204020203" pitchFamily="34" charset="0"/>
              </a:rPr>
              <a:t>dihubungkan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dengan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menggunakan</a:t>
            </a:r>
            <a:r>
              <a:rPr lang="en-US" sz="2000" dirty="0">
                <a:latin typeface="Segoe UI" panose="020B0502040204020203" pitchFamily="34" charset="0"/>
                <a:cs typeface="Segoe UI" panose="020B0502040204020203" pitchFamily="34" charset="0"/>
              </a:rPr>
              <a:t> hub. </a:t>
            </a:r>
            <a:r>
              <a:rPr lang="en-US" sz="2000" dirty="0" err="1">
                <a:latin typeface="Segoe UI" panose="020B0502040204020203" pitchFamily="34" charset="0"/>
                <a:cs typeface="Segoe UI" panose="020B0502040204020203" pitchFamily="34" charset="0"/>
              </a:rPr>
              <a:t>Ketika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jaringan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bertumbuh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menjadi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lebih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besar</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ada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beberapa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masalah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potensial</a:t>
            </a:r>
            <a:r>
              <a:rPr lang="en-US" sz="2000" dirty="0">
                <a:latin typeface="Segoe UI" panose="020B0502040204020203" pitchFamily="34" charset="0"/>
                <a:cs typeface="Segoe UI" panose="020B0502040204020203" pitchFamily="34" charset="0"/>
              </a:rPr>
              <a:t> yang </a:t>
            </a:r>
            <a:r>
              <a:rPr lang="en-US" sz="2000" dirty="0" err="1">
                <a:latin typeface="Segoe UI" panose="020B0502040204020203" pitchFamily="34" charset="0"/>
                <a:cs typeface="Segoe UI" panose="020B0502040204020203" pitchFamily="34" charset="0"/>
              </a:rPr>
              <a:t>muncul</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karena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penggunaan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konfigurasi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tersebut</a:t>
            </a:r>
            <a:r>
              <a:rPr lang="en-US" sz="2000" dirty="0">
                <a:latin typeface="Segoe UI" panose="020B0502040204020203" pitchFamily="34" charset="0"/>
                <a:cs typeface="Segoe UI" panose="020B0502040204020203" pitchFamily="34" charset="0"/>
              </a:rPr>
              <a:t>, di </a:t>
            </a:r>
            <a:r>
              <a:rPr lang="en-US" sz="2000" dirty="0" err="1">
                <a:latin typeface="Segoe UI" panose="020B0502040204020203" pitchFamily="34" charset="0"/>
                <a:cs typeface="Segoe UI" panose="020B0502040204020203" pitchFamily="34" charset="0"/>
              </a:rPr>
              <a:t>antaranya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sebagai</a:t>
            </a:r>
            <a:r>
              <a:rPr lang="en-US" sz="2000" dirty="0">
                <a:latin typeface="Segoe UI" panose="020B0502040204020203" pitchFamily="34" charset="0"/>
                <a:cs typeface="Segoe UI" panose="020B0502040204020203" pitchFamily="34" charset="0"/>
              </a:rPr>
              <a:t> </a:t>
            </a:r>
            <a:r>
              <a:rPr lang="en-US" sz="2000" dirty="0" err="1" smtClean="0">
                <a:latin typeface="Segoe UI" panose="020B0502040204020203" pitchFamily="34" charset="0"/>
                <a:cs typeface="Segoe UI" panose="020B0502040204020203" pitchFamily="34" charset="0"/>
              </a:rPr>
              <a:t>berikut</a:t>
            </a:r>
            <a:r>
              <a:rPr lang="en-US" sz="2000" dirty="0" smtClean="0">
                <a:latin typeface="Segoe UI" panose="020B0502040204020203" pitchFamily="34" charset="0"/>
                <a:cs typeface="Segoe UI" panose="020B0502040204020203" pitchFamily="34" charset="0"/>
              </a:rPr>
              <a:t>.</a:t>
            </a:r>
            <a:endParaRPr lang="en-US" sz="2000" b="1" dirty="0">
              <a:solidFill>
                <a:srgbClr val="00B0F0"/>
              </a:solidFill>
              <a:latin typeface="Segoe UI" panose="020B0502040204020203" pitchFamily="34" charset="0"/>
              <a:cs typeface="Segoe UI" panose="020B0502040204020203" pitchFamily="34" charset="0"/>
            </a:endParaRPr>
          </a:p>
        </p:txBody>
      </p:sp>
      <p:sp>
        <p:nvSpPr>
          <p:cNvPr id="5" name="Title 1"/>
          <p:cNvSpPr txBox="1">
            <a:spLocks/>
          </p:cNvSpPr>
          <p:nvPr/>
        </p:nvSpPr>
        <p:spPr>
          <a:xfrm>
            <a:off x="1097280" y="286601"/>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2000" b="1" dirty="0" smtClean="0">
                <a:solidFill>
                  <a:srgbClr val="00B0F0"/>
                </a:solidFill>
                <a:latin typeface="Times New Roman" panose="02020603050405020304" pitchFamily="18" charset="0"/>
                <a:cs typeface="Times New Roman" panose="02020603050405020304" pitchFamily="18" charset="0"/>
              </a:rPr>
              <a:t>4. Masalah Trafik dalam Jaringan</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97280" y="554886"/>
            <a:ext cx="10058400" cy="45139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Segoe UI" panose="020B0502040204020203" pitchFamily="34" charset="0"/>
                <a:cs typeface="Segoe UI" panose="020B0502040204020203" pitchFamily="34" charset="0"/>
              </a:rPr>
              <a:t>	</a:t>
            </a:r>
            <a:r>
              <a:rPr lang="en-US" sz="2000" dirty="0" err="1" smtClean="0">
                <a:latin typeface="Segoe UI" panose="020B0502040204020203" pitchFamily="34" charset="0"/>
                <a:cs typeface="Segoe UI" panose="020B0502040204020203" pitchFamily="34" charset="0"/>
              </a:rPr>
              <a:t>Pada</a:t>
            </a:r>
            <a:r>
              <a:rPr lang="en-US" sz="2000" dirty="0" smtClean="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jaringan</a:t>
            </a:r>
            <a:r>
              <a:rPr lang="en-US" sz="2000" dirty="0">
                <a:latin typeface="Segoe UI" panose="020B0502040204020203" pitchFamily="34" charset="0"/>
                <a:cs typeface="Segoe UI" panose="020B0502040204020203" pitchFamily="34" charset="0"/>
              </a:rPr>
              <a:t> hub, </a:t>
            </a:r>
            <a:r>
              <a:rPr lang="en-US" sz="2000" dirty="0" err="1">
                <a:latin typeface="Segoe UI" panose="020B0502040204020203" pitchFamily="34" charset="0"/>
                <a:cs typeface="Segoe UI" panose="020B0502040204020203" pitchFamily="34" charset="0"/>
              </a:rPr>
              <a:t>penggunaan</a:t>
            </a:r>
            <a:r>
              <a:rPr lang="en-US" sz="2000" dirty="0">
                <a:latin typeface="Segoe UI" panose="020B0502040204020203" pitchFamily="34" charset="0"/>
                <a:cs typeface="Segoe UI" panose="020B0502040204020203" pitchFamily="34" charset="0"/>
              </a:rPr>
              <a:t> bandwidth </a:t>
            </a:r>
            <a:r>
              <a:rPr lang="en-US" sz="2000" dirty="0" err="1">
                <a:latin typeface="Segoe UI" panose="020B0502040204020203" pitchFamily="34" charset="0"/>
                <a:cs typeface="Segoe UI" panose="020B0502040204020203" pitchFamily="34" charset="0"/>
              </a:rPr>
              <a:t>dengan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cara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berbagi</a:t>
            </a:r>
            <a:r>
              <a:rPr lang="en-US" sz="2000" dirty="0">
                <a:latin typeface="Segoe UI" panose="020B0502040204020203" pitchFamily="34" charset="0"/>
                <a:cs typeface="Segoe UI" panose="020B0502040204020203" pitchFamily="34" charset="0"/>
              </a:rPr>
              <a:t> yang </a:t>
            </a:r>
            <a:r>
              <a:rPr lang="en-US" sz="2000" dirty="0" err="1">
                <a:latin typeface="Segoe UI" panose="020B0502040204020203" pitchFamily="34" charset="0"/>
                <a:cs typeface="Segoe UI" panose="020B0502040204020203" pitchFamily="34" charset="0"/>
              </a:rPr>
              <a:t>dilakukan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secara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terbatas</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membuat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pertumbuhan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jaringan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secara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signifikan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sulit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dilakukan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tanpa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mengorbankan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kinerja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Aplikasi-aplikasi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dan</a:t>
            </a:r>
            <a:r>
              <a:rPr lang="en-US" sz="2000" dirty="0">
                <a:latin typeface="Segoe UI" panose="020B0502040204020203" pitchFamily="34" charset="0"/>
                <a:cs typeface="Segoe UI" panose="020B0502040204020203" pitchFamily="34" charset="0"/>
              </a:rPr>
              <a:t> data yang </a:t>
            </a:r>
            <a:r>
              <a:rPr lang="en-US" sz="2000" dirty="0" err="1">
                <a:latin typeface="Segoe UI" panose="020B0502040204020203" pitchFamily="34" charset="0"/>
                <a:cs typeface="Segoe UI" panose="020B0502040204020203" pitchFamily="34" charset="0"/>
              </a:rPr>
              <a:t>digunakan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saat</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ini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membutuhkan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bandwitdh</a:t>
            </a:r>
            <a:r>
              <a:rPr lang="en-US" sz="2000" dirty="0">
                <a:latin typeface="Segoe UI" panose="020B0502040204020203" pitchFamily="34" charset="0"/>
                <a:cs typeface="Segoe UI" panose="020B0502040204020203" pitchFamily="34" charset="0"/>
              </a:rPr>
              <a:t> yang </a:t>
            </a:r>
            <a:r>
              <a:rPr lang="en-US" sz="2000" dirty="0" err="1">
                <a:latin typeface="Segoe UI" panose="020B0502040204020203" pitchFamily="34" charset="0"/>
                <a:cs typeface="Segoe UI" panose="020B0502040204020203" pitchFamily="34" charset="0"/>
              </a:rPr>
              <a:t>lebih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besar</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dibandingkan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sebelumnya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Oleh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karena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itu</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sering</a:t>
            </a:r>
            <a:r>
              <a:rPr lang="en-US" sz="2000" dirty="0">
                <a:latin typeface="Segoe UI" panose="020B0502040204020203" pitchFamily="34" charset="0"/>
                <a:cs typeface="Segoe UI" panose="020B0502040204020203" pitchFamily="34" charset="0"/>
              </a:rPr>
              <a:t> kali </a:t>
            </a:r>
            <a:r>
              <a:rPr lang="en-US" sz="2000" dirty="0" err="1">
                <a:latin typeface="Segoe UI" panose="020B0502040204020203" pitchFamily="34" charset="0"/>
                <a:cs typeface="Segoe UI" panose="020B0502040204020203" pitchFamily="34" charset="0"/>
              </a:rPr>
              <a:t>sebuah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jaringan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harus</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didesain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ulang</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untuk</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mengakomodasi</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kebutuhan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pertumbuhan</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jaringan</a:t>
            </a:r>
            <a:r>
              <a:rPr lang="en-US" sz="2000" dirty="0">
                <a:latin typeface="Segoe UI" panose="020B0502040204020203" pitchFamily="34" charset="0"/>
                <a:cs typeface="Segoe UI" panose="020B0502040204020203" pitchFamily="34" charset="0"/>
              </a:rPr>
              <a:t> yang </a:t>
            </a:r>
            <a:r>
              <a:rPr lang="en-US" sz="2000" dirty="0" err="1">
                <a:latin typeface="Segoe UI" panose="020B0502040204020203" pitchFamily="34" charset="0"/>
                <a:cs typeface="Segoe UI" panose="020B0502040204020203" pitchFamily="34" charset="0"/>
              </a:rPr>
              <a:t>lebih</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besar</a:t>
            </a:r>
            <a:endParaRPr lang="en-US" sz="2000" b="1" dirty="0">
              <a:solidFill>
                <a:srgbClr val="00B0F0"/>
              </a:solidFill>
              <a:latin typeface="Segoe UI" panose="020B0502040204020203" pitchFamily="34" charset="0"/>
              <a:cs typeface="Segoe UI" panose="020B0502040204020203" pitchFamily="34" charset="0"/>
            </a:endParaRPr>
          </a:p>
        </p:txBody>
      </p:sp>
      <p:sp>
        <p:nvSpPr>
          <p:cNvPr id="7" name="Title 1"/>
          <p:cNvSpPr txBox="1">
            <a:spLocks/>
          </p:cNvSpPr>
          <p:nvPr/>
        </p:nvSpPr>
        <p:spPr>
          <a:xfrm>
            <a:off x="1097280" y="39680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latin typeface="Segoe UI" panose="020B0502040204020203" pitchFamily="34" charset="0"/>
                <a:cs typeface="Segoe UI" panose="020B0502040204020203" pitchFamily="34" charset="0"/>
              </a:rPr>
              <a:t>b. Latency</a:t>
            </a:r>
            <a:endParaRPr lang="en-US" sz="2000" b="1" dirty="0">
              <a:solidFill>
                <a:srgbClr val="00B0F0"/>
              </a:solidFill>
              <a:latin typeface="Segoe UI" panose="020B0502040204020203" pitchFamily="34" charset="0"/>
              <a:cs typeface="Segoe UI" panose="020B0502040204020203" pitchFamily="34" charset="0"/>
            </a:endParaRPr>
          </a:p>
        </p:txBody>
      </p:sp>
      <p:sp>
        <p:nvSpPr>
          <p:cNvPr id="8" name="Title 1"/>
          <p:cNvSpPr txBox="1">
            <a:spLocks/>
          </p:cNvSpPr>
          <p:nvPr/>
        </p:nvSpPr>
        <p:spPr>
          <a:xfrm>
            <a:off x="1097280" y="1650790"/>
            <a:ext cx="10058400" cy="45139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Segoe UI" panose="020B0502040204020203" pitchFamily="34" charset="0"/>
                <a:cs typeface="Segoe UI" panose="020B0502040204020203" pitchFamily="34" charset="0"/>
              </a:rPr>
              <a:t>	</a:t>
            </a:r>
            <a:r>
              <a:rPr lang="en-US" sz="2000" dirty="0">
                <a:latin typeface="Times New Roman" panose="02020603050405020304" pitchFamily="18" charset="0"/>
                <a:cs typeface="Times New Roman" panose="02020603050405020304" pitchFamily="18" charset="0"/>
              </a:rPr>
              <a:t>Latency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waktu</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dibutuhkan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paket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tiba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tujuan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Mengingat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node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berbasis</a:t>
            </a:r>
            <a:r>
              <a:rPr lang="en-US" sz="2000" dirty="0">
                <a:latin typeface="Times New Roman" panose="02020603050405020304" pitchFamily="18" charset="0"/>
                <a:cs typeface="Times New Roman" panose="02020603050405020304" pitchFamily="18" charset="0"/>
              </a:rPr>
              <a:t> hub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menunggu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kesempatan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mengirimkan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paket</a:t>
            </a:r>
            <a:r>
              <a:rPr lang="en-US" sz="2000" dirty="0">
                <a:latin typeface="Times New Roman" panose="02020603050405020304" pitchFamily="18" charset="0"/>
                <a:cs typeface="Times New Roman" panose="02020603050405020304" pitchFamily="18" charset="0"/>
              </a:rPr>
              <a:t> agar </a:t>
            </a:r>
            <a:r>
              <a:rPr lang="en-US" sz="2000" dirty="0" err="1">
                <a:latin typeface="Times New Roman" panose="02020603050405020304" pitchFamily="18" charset="0"/>
                <a:cs typeface="Times New Roman" panose="02020603050405020304" pitchFamily="18" charset="0"/>
              </a:rPr>
              <a:t>menghindari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tabrakan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latensi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bertambah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seiring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bertambahnya</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endParaRPr lang="en-US" sz="20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10214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chemeClr val="tx1"/>
                </a:solidFill>
                <a:latin typeface="Times New Roman" panose="02020603050405020304" pitchFamily="18" charset="0"/>
                <a:cs typeface="Times New Roman" panose="02020603050405020304" pitchFamily="18" charset="0"/>
              </a:rPr>
              <a:t>c. </a:t>
            </a:r>
            <a:r>
              <a:rPr lang="en-US" sz="2000" b="1" dirty="0" err="1">
                <a:solidFill>
                  <a:schemeClr val="tx1"/>
                </a:solidFill>
                <a:latin typeface="Times New Roman" panose="02020603050405020304" pitchFamily="18" charset="0"/>
                <a:cs typeface="Times New Roman" panose="02020603050405020304" pitchFamily="18" charset="0"/>
              </a:rPr>
              <a:t>Kegagalan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Jaringan</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947119"/>
            <a:ext cx="10058400" cy="514751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permasalahan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hub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lain yang </a:t>
            </a:r>
            <a:r>
              <a:rPr lang="en-US" sz="2000" dirty="0" err="1">
                <a:latin typeface="Times New Roman" panose="02020603050405020304" pitchFamily="18" charset="0"/>
                <a:cs typeface="Times New Roman" panose="02020603050405020304" pitchFamily="18" charset="0"/>
              </a:rPr>
              <a:t>terhubung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hub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pengaturan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kecepatan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misalnya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kecepatan</a:t>
            </a:r>
            <a:r>
              <a:rPr lang="en-US" sz="2000" dirty="0">
                <a:latin typeface="Times New Roman" panose="02020603050405020304" pitchFamily="18" charset="0"/>
                <a:cs typeface="Times New Roman" panose="02020603050405020304" pitchFamily="18" charset="0"/>
              </a:rPr>
              <a:t> 100 Mbps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hub 10 Mbps)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broadcast yang </a:t>
            </a:r>
            <a:r>
              <a:rPr lang="en-US" sz="2000" dirty="0" err="1">
                <a:latin typeface="Times New Roman" panose="02020603050405020304" pitchFamily="18" charset="0"/>
                <a:cs typeface="Times New Roman" panose="02020603050405020304" pitchFamily="18" charset="0"/>
              </a:rPr>
              <a:t>berlebihan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mengatasi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permasalahan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switch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batas</a:t>
            </a:r>
            <a:r>
              <a:rPr lang="en-US" sz="2000" dirty="0">
                <a:latin typeface="Times New Roman" panose="02020603050405020304" pitchFamily="18" charset="0"/>
                <a:cs typeface="Times New Roman" panose="02020603050405020304" pitchFamily="18" charset="0"/>
              </a:rPr>
              <a:t> level broadcast.</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08380" y="-1561779"/>
            <a:ext cx="10058400" cy="514751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b="1" dirty="0">
                <a:solidFill>
                  <a:schemeClr val="tx1"/>
                </a:solidFill>
              </a:rPr>
              <a:t>d. </a:t>
            </a:r>
            <a:r>
              <a:rPr lang="en-US" sz="2000" b="1" dirty="0" err="1">
                <a:solidFill>
                  <a:schemeClr val="tx1"/>
                </a:solidFill>
              </a:rPr>
              <a:t>Tabrakan</a:t>
            </a:r>
            <a:r>
              <a:rPr lang="en-US" sz="2000" b="1" dirty="0">
                <a:solidFill>
                  <a:schemeClr val="tx1"/>
                </a:solidFill>
              </a:rPr>
              <a:t> </a:t>
            </a:r>
            <a:r>
              <a:rPr lang="en-US" sz="2000" b="1" dirty="0" err="1">
                <a:solidFill>
                  <a:schemeClr val="tx1"/>
                </a:solidFill>
              </a:rPr>
              <a:t>Antarpaket</a:t>
            </a:r>
            <a:r>
              <a:rPr lang="en-US" sz="2000" b="1" dirty="0">
                <a:solidFill>
                  <a:schemeClr val="tx1"/>
                </a:solidFill>
              </a:rPr>
              <a:t> Data</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1052830" y="819311"/>
            <a:ext cx="10058400" cy="514751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Ethernet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proses yang </a:t>
            </a:r>
            <a:r>
              <a:rPr lang="en-US" sz="2000" dirty="0" err="1">
                <a:latin typeface="Times New Roman" panose="02020603050405020304" pitchFamily="18" charset="0"/>
                <a:cs typeface="Times New Roman" panose="02020603050405020304" pitchFamily="18" charset="0"/>
              </a:rPr>
              <a:t>disebut</a:t>
            </a:r>
            <a:r>
              <a:rPr lang="en-US" sz="2000" dirty="0">
                <a:latin typeface="Times New Roman" panose="02020603050405020304" pitchFamily="18" charset="0"/>
                <a:cs typeface="Times New Roman" panose="02020603050405020304" pitchFamily="18" charset="0"/>
              </a:rPr>
              <a:t> CSMA/CD (Carrier Sense Multiple Access with Collision Detection)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Melalui</a:t>
            </a:r>
            <a:r>
              <a:rPr lang="en-US" sz="2000" dirty="0">
                <a:latin typeface="Times New Roman" panose="02020603050405020304" pitchFamily="18" charset="0"/>
                <a:cs typeface="Times New Roman" panose="02020603050405020304" pitchFamily="18" charset="0"/>
              </a:rPr>
              <a:t> proses CSMA/CD,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mengirimkan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paket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kecuali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didapati</a:t>
            </a:r>
            <a:r>
              <a:rPr lang="en-US" sz="2000" dirty="0">
                <a:latin typeface="Times New Roman" panose="02020603050405020304" pitchFamily="18" charset="0"/>
                <a:cs typeface="Times New Roman" panose="02020603050405020304" pitchFamily="18" charset="0"/>
              </a:rPr>
              <a:t> traffic data di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keadaan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bersih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mengirimkan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bersamaan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tabrakan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paket</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hilang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kedua</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menunggu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waktu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mentransmisikan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ulang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paket-paket</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di mana </a:t>
            </a:r>
            <a:r>
              <a:rPr lang="en-US" sz="2000" dirty="0" err="1">
                <a:latin typeface="Times New Roman" panose="02020603050405020304" pitchFamily="18" charset="0"/>
                <a:cs typeface="Times New Roman" panose="02020603050405020304" pitchFamily="18" charset="0"/>
              </a:rPr>
              <a:t>kemungkinan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paket-paket</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saling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mengganggu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yang lain </a:t>
            </a:r>
            <a:r>
              <a:rPr lang="en-US" sz="2000" dirty="0" err="1">
                <a:latin typeface="Times New Roman" panose="02020603050405020304" pitchFamily="18" charset="0"/>
                <a:cs typeface="Times New Roman" panose="02020603050405020304" pitchFamily="18" charset="0"/>
              </a:rPr>
              <a:t>dipertimbangkan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domain </a:t>
            </a:r>
            <a:r>
              <a:rPr lang="en-US" sz="2000" dirty="0" err="1">
                <a:latin typeface="Times New Roman" panose="02020603050405020304" pitchFamily="18" charset="0"/>
                <a:cs typeface="Times New Roman" panose="02020603050405020304" pitchFamily="18" charset="0"/>
              </a:rPr>
              <a:t>tabrakan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node yang </a:t>
            </a:r>
            <a:r>
              <a:rPr lang="en-US" sz="2000" dirty="0" err="1">
                <a:latin typeface="Times New Roman" panose="02020603050405020304" pitchFamily="18" charset="0"/>
                <a:cs typeface="Times New Roman" panose="02020603050405020304" pitchFamily="18" charset="0"/>
              </a:rPr>
              <a:t>besar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segmen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menimbulkan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tabrakan</a:t>
            </a:r>
            <a:r>
              <a:rPr lang="en-US" sz="2000" dirty="0" smtClean="0">
                <a:latin typeface="Times New Roman" panose="02020603050405020304" pitchFamily="18" charset="0"/>
                <a:cs typeface="Times New Roman" panose="02020603050405020304" pitchFamily="18" charset="0"/>
              </a:rPr>
              <a:t>.</a:t>
            </a:r>
            <a:endParaRPr lang="en-US"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9384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0" y="2057400"/>
            <a:ext cx="7569199" cy="4191000"/>
          </a:xfrm>
          <a:prstGeom prst="rect">
            <a:avLst/>
          </a:prstGeom>
        </p:spPr>
      </p:pic>
    </p:spTree>
    <p:extLst>
      <p:ext uri="{BB962C8B-B14F-4D97-AF65-F5344CB8AC3E}">
        <p14:creationId xmlns:p14="http://schemas.microsoft.com/office/powerpoint/2010/main" val="42207602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80" y="-165100"/>
            <a:ext cx="10058400" cy="3548797"/>
          </a:xfrm>
        </p:spPr>
        <p:txBody>
          <a:bodyPr>
            <a:normAutofit/>
          </a:bodyPr>
          <a:lstStyle/>
          <a:p>
            <a:pPr algn="just"/>
            <a:r>
              <a:rPr lang="en-US" sz="2000" dirty="0" err="1"/>
              <a:t>Perkembangan</a:t>
            </a:r>
            <a:r>
              <a:rPr lang="en-US" sz="2000" dirty="0"/>
              <a:t> </a:t>
            </a:r>
            <a:r>
              <a:rPr lang="en-US" sz="2000" dirty="0" err="1"/>
              <a:t>teknologi</a:t>
            </a:r>
            <a:r>
              <a:rPr lang="en-US" sz="2000" dirty="0"/>
              <a:t> </a:t>
            </a:r>
            <a:r>
              <a:rPr lang="en-US" sz="2000" dirty="0" err="1"/>
              <a:t>saat</a:t>
            </a:r>
            <a:r>
              <a:rPr lang="en-US" sz="2000" dirty="0"/>
              <a:t> </a:t>
            </a:r>
            <a:r>
              <a:rPr lang="en-US" sz="2000" dirty="0" err="1"/>
              <a:t>ini</a:t>
            </a:r>
            <a:r>
              <a:rPr lang="en-US" sz="2000" dirty="0"/>
              <a:t> </a:t>
            </a:r>
            <a:r>
              <a:rPr lang="en-US" sz="2000" dirty="0" err="1"/>
              <a:t>membuat</a:t>
            </a:r>
            <a:r>
              <a:rPr lang="en-US" sz="2000" dirty="0"/>
              <a:t> </a:t>
            </a:r>
            <a:r>
              <a:rPr lang="en-US" sz="2000" dirty="0" err="1"/>
              <a:t>penggunaan</a:t>
            </a:r>
            <a:r>
              <a:rPr lang="en-US" sz="2000" dirty="0"/>
              <a:t> </a:t>
            </a:r>
            <a:r>
              <a:rPr lang="en-US" sz="2000" dirty="0" err="1"/>
              <a:t>jaringan</a:t>
            </a:r>
            <a:r>
              <a:rPr lang="en-US" sz="2000" dirty="0"/>
              <a:t> </a:t>
            </a:r>
            <a:r>
              <a:rPr lang="en-US" sz="2000" dirty="0" err="1"/>
              <a:t>komputer</a:t>
            </a:r>
            <a:r>
              <a:rPr lang="en-US" sz="2000" dirty="0"/>
              <a:t> </a:t>
            </a:r>
            <a:r>
              <a:rPr lang="en-US" sz="2000" dirty="0" err="1"/>
              <a:t>dan</a:t>
            </a:r>
            <a:r>
              <a:rPr lang="en-US" sz="2000" dirty="0"/>
              <a:t> internet </a:t>
            </a:r>
            <a:r>
              <a:rPr lang="en-US" sz="2000" dirty="0" err="1"/>
              <a:t>semakin</a:t>
            </a:r>
            <a:r>
              <a:rPr lang="en-US" sz="2000" dirty="0"/>
              <a:t> </a:t>
            </a:r>
            <a:r>
              <a:rPr lang="en-US" sz="2000" dirty="0" err="1"/>
              <a:t>luas</a:t>
            </a:r>
            <a:r>
              <a:rPr lang="en-US" sz="2000" dirty="0"/>
              <a:t>, </a:t>
            </a:r>
            <a:r>
              <a:rPr lang="en-US" sz="2000" dirty="0" err="1"/>
              <a:t>baik</a:t>
            </a:r>
            <a:r>
              <a:rPr lang="en-US" sz="2000" dirty="0"/>
              <a:t> </a:t>
            </a:r>
            <a:r>
              <a:rPr lang="en-US" sz="2000" dirty="0" err="1"/>
              <a:t>untuk</a:t>
            </a:r>
            <a:r>
              <a:rPr lang="en-US" sz="2000" dirty="0"/>
              <a:t> </a:t>
            </a:r>
            <a:r>
              <a:rPr lang="en-US" sz="2000" dirty="0" err="1"/>
              <a:t>aktivitas</a:t>
            </a:r>
            <a:r>
              <a:rPr lang="en-US" sz="2000" dirty="0"/>
              <a:t> </a:t>
            </a:r>
            <a:r>
              <a:rPr lang="en-US" sz="2000" dirty="0" err="1"/>
              <a:t>pribadi</a:t>
            </a:r>
            <a:r>
              <a:rPr lang="en-US" sz="2000" dirty="0"/>
              <a:t> </a:t>
            </a:r>
            <a:r>
              <a:rPr lang="en-US" sz="2000" dirty="0" err="1"/>
              <a:t>sehari-hari</a:t>
            </a:r>
            <a:r>
              <a:rPr lang="en-US" sz="2000" dirty="0"/>
              <a:t> </a:t>
            </a:r>
            <a:r>
              <a:rPr lang="en-US" sz="2000" dirty="0" err="1"/>
              <a:t>maupun</a:t>
            </a:r>
            <a:r>
              <a:rPr lang="en-US" sz="2000" dirty="0"/>
              <a:t> </a:t>
            </a:r>
            <a:r>
              <a:rPr lang="en-US" sz="2000" dirty="0" err="1"/>
              <a:t>untuk</a:t>
            </a:r>
            <a:r>
              <a:rPr lang="en-US" sz="2000" dirty="0"/>
              <a:t> </a:t>
            </a:r>
            <a:r>
              <a:rPr lang="en-US" sz="2000" dirty="0" err="1"/>
              <a:t>mendukung</a:t>
            </a:r>
            <a:r>
              <a:rPr lang="en-US" sz="2000" dirty="0"/>
              <a:t> </a:t>
            </a:r>
            <a:r>
              <a:rPr lang="en-US" sz="2000" dirty="0" err="1"/>
              <a:t>kegiatan</a:t>
            </a:r>
            <a:r>
              <a:rPr lang="en-US" sz="2000" dirty="0"/>
              <a:t> </a:t>
            </a:r>
            <a:r>
              <a:rPr lang="en-US" sz="2000" dirty="0" err="1"/>
              <a:t>organisasi</a:t>
            </a:r>
            <a:r>
              <a:rPr lang="en-US" sz="2000" dirty="0"/>
              <a:t>. </a:t>
            </a:r>
            <a:r>
              <a:rPr lang="en-US" sz="2000" dirty="0" err="1"/>
              <a:t>Jaringan</a:t>
            </a:r>
            <a:r>
              <a:rPr lang="en-US" sz="2000" dirty="0"/>
              <a:t> </a:t>
            </a:r>
            <a:r>
              <a:rPr lang="en-US" sz="2000" dirty="0" err="1"/>
              <a:t>digunakan</a:t>
            </a:r>
            <a:r>
              <a:rPr lang="en-US" sz="2000" dirty="0"/>
              <a:t> agar </a:t>
            </a:r>
            <a:r>
              <a:rPr lang="en-US" sz="2000" dirty="0" err="1"/>
              <a:t>perangkat-perangkat</a:t>
            </a:r>
            <a:r>
              <a:rPr lang="en-US" sz="2000" dirty="0"/>
              <a:t> </a:t>
            </a:r>
            <a:r>
              <a:rPr lang="en-US" sz="2000" dirty="0" err="1"/>
              <a:t>dapat</a:t>
            </a:r>
            <a:r>
              <a:rPr lang="en-US" sz="2000" dirty="0"/>
              <a:t> </a:t>
            </a:r>
            <a:r>
              <a:rPr lang="en-US" sz="2000" dirty="0" err="1"/>
              <a:t>saling</a:t>
            </a:r>
            <a:r>
              <a:rPr lang="en-US" sz="2000" dirty="0"/>
              <a:t> </a:t>
            </a:r>
            <a:r>
              <a:rPr lang="en-US" sz="2000" dirty="0" err="1"/>
              <a:t>berbagi</a:t>
            </a:r>
            <a:r>
              <a:rPr lang="en-US" sz="2000" dirty="0"/>
              <a:t> </a:t>
            </a:r>
            <a:r>
              <a:rPr lang="en-US" sz="2000" dirty="0" err="1"/>
              <a:t>sumber</a:t>
            </a:r>
            <a:r>
              <a:rPr lang="en-US" sz="2000" dirty="0"/>
              <a:t> </a:t>
            </a:r>
            <a:r>
              <a:rPr lang="en-US" sz="2000" dirty="0" err="1"/>
              <a:t>daya</a:t>
            </a:r>
            <a:r>
              <a:rPr lang="en-US" sz="2000" dirty="0"/>
              <a:t> </a:t>
            </a:r>
            <a:r>
              <a:rPr lang="en-US" sz="2000" dirty="0" err="1"/>
              <a:t>dan</a:t>
            </a:r>
            <a:r>
              <a:rPr lang="en-US" sz="2000" dirty="0"/>
              <a:t> juga </a:t>
            </a:r>
            <a:r>
              <a:rPr lang="en-US" sz="2000" dirty="0" err="1"/>
              <a:t>dapat</a:t>
            </a:r>
            <a:r>
              <a:rPr lang="en-US" sz="2000" dirty="0"/>
              <a:t> </a:t>
            </a:r>
            <a:r>
              <a:rPr lang="en-US" sz="2000" dirty="0" err="1"/>
              <a:t>dihubungkan</a:t>
            </a:r>
            <a:r>
              <a:rPr lang="en-US" sz="2000" dirty="0"/>
              <a:t> </a:t>
            </a:r>
            <a:r>
              <a:rPr lang="en-US" sz="2000" dirty="0" err="1"/>
              <a:t>ke</a:t>
            </a:r>
            <a:r>
              <a:rPr lang="en-US" sz="2000" dirty="0"/>
              <a:t> internet. </a:t>
            </a:r>
            <a:r>
              <a:rPr lang="en-US" sz="2000" dirty="0" err="1"/>
              <a:t>Apakah</a:t>
            </a:r>
            <a:r>
              <a:rPr lang="en-US" sz="2000" dirty="0"/>
              <a:t> </a:t>
            </a:r>
            <a:r>
              <a:rPr lang="en-US" sz="2000" dirty="0" err="1"/>
              <a:t>Anda</a:t>
            </a:r>
            <a:r>
              <a:rPr lang="en-US" sz="2000" dirty="0"/>
              <a:t> </a:t>
            </a:r>
            <a:r>
              <a:rPr lang="en-US" sz="2000" dirty="0" err="1"/>
              <a:t>sudah</a:t>
            </a:r>
            <a:r>
              <a:rPr lang="en-US" sz="2000" dirty="0"/>
              <a:t> </a:t>
            </a:r>
            <a:r>
              <a:rPr lang="en-US" sz="2000" dirty="0" err="1"/>
              <a:t>memahami</a:t>
            </a:r>
            <a:r>
              <a:rPr lang="en-US" sz="2000" dirty="0"/>
              <a:t> </a:t>
            </a:r>
            <a:r>
              <a:rPr lang="en-US" sz="2000" dirty="0" err="1"/>
              <a:t>mengenai</a:t>
            </a:r>
            <a:r>
              <a:rPr lang="en-US" sz="2000" dirty="0"/>
              <a:t> </a:t>
            </a:r>
            <a:r>
              <a:rPr lang="en-US" sz="2000" dirty="0" err="1"/>
              <a:t>topologi</a:t>
            </a:r>
            <a:r>
              <a:rPr lang="en-US" sz="2000" dirty="0"/>
              <a:t> </a:t>
            </a:r>
            <a:r>
              <a:rPr lang="en-US" sz="2000" dirty="0" err="1"/>
              <a:t>jaringan</a:t>
            </a:r>
            <a:r>
              <a:rPr lang="en-US" sz="2000" dirty="0"/>
              <a:t> </a:t>
            </a:r>
            <a:r>
              <a:rPr lang="en-US" sz="2000" dirty="0" err="1"/>
              <a:t>dan</a:t>
            </a:r>
            <a:r>
              <a:rPr lang="en-US" sz="2000" dirty="0"/>
              <a:t> </a:t>
            </a:r>
            <a:r>
              <a:rPr lang="en-US" sz="2000" dirty="0" err="1"/>
              <a:t>mekanisme</a:t>
            </a:r>
            <a:r>
              <a:rPr lang="en-US" sz="2000" dirty="0"/>
              <a:t> </a:t>
            </a:r>
            <a:r>
              <a:rPr lang="en-US" sz="2000" dirty="0" err="1"/>
              <a:t>pengiriman</a:t>
            </a:r>
            <a:r>
              <a:rPr lang="en-US" sz="2000" dirty="0"/>
              <a:t> data? </a:t>
            </a:r>
            <a:r>
              <a:rPr lang="en-US" sz="2000" dirty="0" err="1"/>
              <a:t>Terkait</a:t>
            </a:r>
            <a:r>
              <a:rPr lang="en-US" sz="2000" dirty="0"/>
              <a:t> </a:t>
            </a:r>
            <a:r>
              <a:rPr lang="en-US" sz="2000" dirty="0" err="1"/>
              <a:t>hal</a:t>
            </a:r>
            <a:r>
              <a:rPr lang="en-US" sz="2000" dirty="0"/>
              <a:t> </a:t>
            </a:r>
            <a:r>
              <a:rPr lang="en-US" sz="2000" dirty="0" err="1"/>
              <a:t>tersebut</a:t>
            </a:r>
            <a:r>
              <a:rPr lang="en-US" sz="2000" dirty="0"/>
              <a:t>, </a:t>
            </a:r>
            <a:r>
              <a:rPr lang="en-US" sz="2000" dirty="0" err="1"/>
              <a:t>refleksikan</a:t>
            </a:r>
            <a:r>
              <a:rPr lang="en-US" sz="2000" dirty="0"/>
              <a:t> </a:t>
            </a:r>
            <a:r>
              <a:rPr lang="en-US" sz="2000" dirty="0" err="1"/>
              <a:t>pemahaman</a:t>
            </a:r>
            <a:r>
              <a:rPr lang="en-US" sz="2000" dirty="0"/>
              <a:t> </a:t>
            </a:r>
            <a:r>
              <a:rPr lang="en-US" sz="2000" dirty="0" err="1"/>
              <a:t>Anda</a:t>
            </a:r>
            <a:r>
              <a:rPr lang="en-US" sz="2000" dirty="0"/>
              <a:t> </a:t>
            </a:r>
            <a:r>
              <a:rPr lang="en-US" sz="2000" dirty="0" err="1"/>
              <a:t>dengan</a:t>
            </a:r>
            <a:r>
              <a:rPr lang="en-US" sz="2000" dirty="0"/>
              <a:t> </a:t>
            </a:r>
            <a:r>
              <a:rPr lang="en-US" sz="2000" dirty="0" err="1"/>
              <a:t>menjawab</a:t>
            </a:r>
            <a:r>
              <a:rPr lang="en-US" sz="2000" dirty="0"/>
              <a:t> </a:t>
            </a:r>
            <a:r>
              <a:rPr lang="en-US" sz="2000" dirty="0" err="1"/>
              <a:t>pertanyaan</a:t>
            </a:r>
            <a:r>
              <a:rPr lang="en-US" sz="2000" dirty="0"/>
              <a:t> </a:t>
            </a:r>
            <a:r>
              <a:rPr lang="en-US" sz="2000" dirty="0" err="1"/>
              <a:t>dan</a:t>
            </a:r>
            <a:r>
              <a:rPr lang="en-US" sz="2000" dirty="0"/>
              <a:t> </a:t>
            </a:r>
            <a:r>
              <a:rPr lang="en-US" sz="2000" dirty="0" err="1"/>
              <a:t>melakukan</a:t>
            </a:r>
            <a:r>
              <a:rPr lang="en-US" sz="2000" dirty="0"/>
              <a:t> </a:t>
            </a:r>
            <a:r>
              <a:rPr lang="en-US" sz="2000" dirty="0" err="1"/>
              <a:t>kegiatan</a:t>
            </a:r>
            <a:r>
              <a:rPr lang="en-US" sz="2000" dirty="0"/>
              <a:t> </a:t>
            </a:r>
            <a:r>
              <a:rPr lang="en-US" sz="2000" dirty="0" err="1"/>
              <a:t>berikut</a:t>
            </a:r>
            <a:r>
              <a:rPr lang="en-US" sz="2000" dirty="0" smtClean="0"/>
              <a:t>.</a:t>
            </a:r>
            <a:endParaRPr lang="en-US" sz="2000" dirty="0"/>
          </a:p>
        </p:txBody>
      </p:sp>
      <p:sp>
        <p:nvSpPr>
          <p:cNvPr id="4" name="Title 1"/>
          <p:cNvSpPr txBox="1">
            <a:spLocks/>
          </p:cNvSpPr>
          <p:nvPr/>
        </p:nvSpPr>
        <p:spPr>
          <a:xfrm>
            <a:off x="1135380" y="2153503"/>
            <a:ext cx="10058400" cy="35487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1. </a:t>
            </a:r>
            <a:r>
              <a:rPr lang="en-US" sz="2000" dirty="0" err="1" smtClean="0">
                <a:latin typeface="Times New Roman" panose="02020603050405020304" pitchFamily="18" charset="0"/>
                <a:cs typeface="Times New Roman" panose="02020603050405020304" pitchFamily="18" charset="0"/>
              </a:rPr>
              <a:t>Apakah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menjelaskan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pertimbangan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membangunnya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penjelasan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menjelaskan</a:t>
            </a:r>
            <a:r>
              <a:rPr lang="en-US" sz="2000" dirty="0">
                <a:latin typeface="Times New Roman" panose="02020603050405020304" pitchFamily="18" charset="0"/>
                <a:cs typeface="Times New Roman" panose="02020603050405020304" pitchFamily="18" charset="0"/>
              </a:rPr>
              <a:t> model OSI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TCP/IP?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penjelasan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mengetahui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dibutuhkan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beserta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keterangan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fungsinya</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menjelaskan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dikirimkan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tuliskan</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contohnya</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 y="900420"/>
            <a:ext cx="1819275" cy="676275"/>
          </a:xfrm>
          <a:prstGeom prst="rect">
            <a:avLst/>
          </a:prstGeom>
        </p:spPr>
      </p:pic>
    </p:spTree>
    <p:extLst>
      <p:ext uri="{BB962C8B-B14F-4D97-AF65-F5344CB8AC3E}">
        <p14:creationId xmlns:p14="http://schemas.microsoft.com/office/powerpoint/2010/main" val="2766973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A. </a:t>
            </a:r>
            <a:r>
              <a:rPr lang="en-US" sz="2000" b="1" dirty="0" err="1">
                <a:solidFill>
                  <a:srgbClr val="00B0F0"/>
                </a:solidFill>
                <a:latin typeface="Times New Roman" panose="02020603050405020304" pitchFamily="18" charset="0"/>
                <a:cs typeface="Times New Roman" panose="02020603050405020304" pitchFamily="18" charset="0"/>
              </a:rPr>
              <a:t>Topologi</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Jaringan</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97280" y="604103"/>
            <a:ext cx="10058400" cy="34979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Perkembangan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internet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aktivitas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pribadi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sehari-hari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maupun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mendukung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kegiatan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organisasi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agar </a:t>
            </a:r>
            <a:r>
              <a:rPr lang="en-US" sz="2000" dirty="0" err="1">
                <a:latin typeface="Times New Roman" panose="02020603050405020304" pitchFamily="18" charset="0"/>
                <a:cs typeface="Times New Roman" panose="02020603050405020304" pitchFamily="18" charset="0"/>
              </a:rPr>
              <a:t>perangkatperangkat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sumber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internet. Di </a:t>
            </a:r>
            <a:r>
              <a:rPr lang="en-US" sz="2000" dirty="0" err="1">
                <a:latin typeface="Times New Roman" panose="02020603050405020304" pitchFamily="18" charset="0"/>
                <a:cs typeface="Times New Roman" panose="02020603050405020304" pitchFamily="18" charset="0"/>
              </a:rPr>
              <a:t>kelas</a:t>
            </a:r>
            <a:r>
              <a:rPr lang="en-US" sz="2000" dirty="0">
                <a:latin typeface="Times New Roman" panose="02020603050405020304" pitchFamily="18" charset="0"/>
                <a:cs typeface="Times New Roman" panose="02020603050405020304" pitchFamily="18" charset="0"/>
              </a:rPr>
              <a:t> X,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belajar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tipe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dikelompokkan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berdasarkan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jangkauan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Pada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dijelaskan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node-node </a:t>
            </a:r>
            <a:r>
              <a:rPr lang="en-US" sz="2000" dirty="0" err="1">
                <a:latin typeface="Times New Roman" panose="02020603050405020304" pitchFamily="18" charset="0"/>
                <a:cs typeface="Times New Roman" panose="02020603050405020304" pitchFamily="18" charset="0"/>
              </a:rPr>
              <a:t>dihubungkan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fisik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yang lain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kelebihan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kekurangan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masingmasing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konfigurasi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konfigurasi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97280" y="296884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rgbClr val="FF0000"/>
                </a:solidFill>
                <a:latin typeface="Times New Roman" panose="02020603050405020304" pitchFamily="18" charset="0"/>
                <a:cs typeface="Times New Roman" panose="02020603050405020304" pitchFamily="18" charset="0"/>
              </a:rPr>
              <a:t>1. </a:t>
            </a:r>
            <a:r>
              <a:rPr lang="en-US" sz="2000" b="1" dirty="0" err="1">
                <a:solidFill>
                  <a:srgbClr val="FF0000"/>
                </a:solidFill>
                <a:latin typeface="Times New Roman" panose="02020603050405020304" pitchFamily="18" charset="0"/>
                <a:cs typeface="Times New Roman" panose="02020603050405020304" pitchFamily="18" charset="0"/>
              </a:rPr>
              <a:t>Berbagai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Topologi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Jaringan</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1097280" y="4102100"/>
            <a:ext cx="10058400" cy="2154128"/>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ditempatkan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disusun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konfigurasi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fisik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logika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fisik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mengacu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struktur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interkoneksi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antarperangkat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lokal</a:t>
            </a:r>
            <a:r>
              <a:rPr lang="en-US" sz="2000" dirty="0">
                <a:latin typeface="Times New Roman" panose="02020603050405020304" pitchFamily="18" charset="0"/>
                <a:cs typeface="Times New Roman" panose="02020603050405020304" pitchFamily="18" charset="0"/>
              </a:rPr>
              <a:t> (LAN).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fisik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menentukan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nirkabel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logika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menggambarkan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kinerja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sinyal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dipertukarkan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antarperangkat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logika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berhubungan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fisik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tertentu</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4690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580" y="2394803"/>
            <a:ext cx="8008620" cy="3853597"/>
          </a:xfrm>
        </p:spPr>
        <p:txBody>
          <a:bodyPr>
            <a:noAutofit/>
          </a:bodyPr>
          <a:lstStyle/>
          <a:p>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dikelompokkan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lima model </a:t>
            </a:r>
            <a:r>
              <a:rPr lang="en-US" sz="2000" dirty="0" err="1">
                <a:latin typeface="Times New Roman" panose="02020603050405020304" pitchFamily="18" charset="0"/>
                <a:cs typeface="Times New Roman" panose="02020603050405020304" pitchFamily="18" charset="0"/>
              </a:rPr>
              <a:t>dasar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a. </a:t>
            </a:r>
            <a:r>
              <a:rPr lang="en-US" sz="2000" b="1" dirty="0" err="1">
                <a:latin typeface="Times New Roman" panose="02020603050405020304" pitchFamily="18" charset="0"/>
                <a:cs typeface="Times New Roman" panose="02020603050405020304" pitchFamily="18" charset="0"/>
              </a:rPr>
              <a:t>Topologi</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Bus</a:t>
            </a:r>
            <a:br>
              <a:rPr lang="en-US" sz="2000" b="1" dirty="0" smtClean="0">
                <a:latin typeface="Times New Roman" panose="02020603050405020304" pitchFamily="18" charset="0"/>
                <a:cs typeface="Times New Roman" panose="02020603050405020304" pitchFamily="18" charset="0"/>
              </a:rPr>
            </a:b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bus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ujung</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kedua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sisinya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sinyal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berjalan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ujung</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ujung</a:t>
            </a:r>
            <a:r>
              <a:rPr lang="en-US" sz="2000" dirty="0">
                <a:latin typeface="Times New Roman" panose="02020603050405020304" pitchFamily="18" charset="0"/>
                <a:cs typeface="Times New Roman" panose="02020603050405020304" pitchFamily="18" charset="0"/>
              </a:rPr>
              <a:t> yang lain.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mengirimkan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arah</a:t>
            </a:r>
            <a:r>
              <a:rPr lang="en-US" sz="2000" dirty="0">
                <a:latin typeface="Times New Roman" panose="02020603050405020304" pitchFamily="18" charset="0"/>
                <a:cs typeface="Times New Roman" panose="02020603050405020304" pitchFamily="18" charset="0"/>
              </a:rPr>
              <a:t> (unidirectional)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ujung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ujung</a:t>
            </a:r>
            <a:r>
              <a:rPr lang="en-US" sz="2000" dirty="0">
                <a:latin typeface="Times New Roman" panose="02020603050405020304" pitchFamily="18" charset="0"/>
                <a:cs typeface="Times New Roman" panose="02020603050405020304" pitchFamily="18" charset="0"/>
              </a:rPr>
              <a:t> yang lain.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bus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kelebihan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antaranya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(1) </a:t>
            </a:r>
            <a:r>
              <a:rPr lang="en-US" sz="2000" dirty="0" err="1" smtClean="0"/>
              <a:t>Topologi</a:t>
            </a:r>
            <a:r>
              <a:rPr lang="en-US" sz="2000" dirty="0" smtClean="0"/>
              <a:t> </a:t>
            </a:r>
            <a:r>
              <a:rPr lang="en-US" sz="2000" dirty="0"/>
              <a:t>bus </a:t>
            </a:r>
            <a:r>
              <a:rPr lang="en-US" sz="2000" dirty="0" err="1"/>
              <a:t>mudah</a:t>
            </a:r>
            <a:r>
              <a:rPr lang="en-US" sz="2000" dirty="0"/>
              <a:t> </a:t>
            </a:r>
            <a:r>
              <a:rPr lang="en-US" sz="2000" dirty="0" err="1"/>
              <a:t>untuk</a:t>
            </a:r>
            <a:r>
              <a:rPr lang="en-US" sz="2000" dirty="0"/>
              <a:t> </a:t>
            </a:r>
            <a:r>
              <a:rPr lang="en-US" sz="2000" dirty="0" err="1"/>
              <a:t>dipahami</a:t>
            </a:r>
            <a:r>
              <a:rPr lang="en-US" sz="2000" dirty="0"/>
              <a:t>. </a:t>
            </a:r>
            <a:r>
              <a:rPr lang="en-US" sz="2000" dirty="0" smtClean="0"/>
              <a:t/>
            </a:r>
            <a:br>
              <a:rPr lang="en-US" sz="2000" dirty="0" smtClean="0"/>
            </a:br>
            <a:r>
              <a:rPr lang="en-US" sz="2000" dirty="0" smtClean="0"/>
              <a:t>(</a:t>
            </a:r>
            <a:r>
              <a:rPr lang="en-US" sz="2000" dirty="0"/>
              <a:t>2) </a:t>
            </a:r>
            <a:r>
              <a:rPr lang="en-US" sz="2000" dirty="0" err="1"/>
              <a:t>Penggunaan</a:t>
            </a:r>
            <a:r>
              <a:rPr lang="en-US" sz="2000" dirty="0"/>
              <a:t> </a:t>
            </a:r>
            <a:r>
              <a:rPr lang="en-US" sz="2000" dirty="0" err="1"/>
              <a:t>biaya</a:t>
            </a:r>
            <a:r>
              <a:rPr lang="en-US" sz="2000" dirty="0"/>
              <a:t> yang </a:t>
            </a:r>
            <a:r>
              <a:rPr lang="en-US" sz="2000" dirty="0" err="1"/>
              <a:t>efektif</a:t>
            </a:r>
            <a:r>
              <a:rPr lang="en-US" sz="2000" dirty="0" smtClean="0"/>
              <a:t>.</a:t>
            </a:r>
            <a:br>
              <a:rPr lang="en-US" sz="2000" dirty="0" smtClean="0"/>
            </a:br>
            <a:r>
              <a:rPr lang="en-US" sz="2000" dirty="0" smtClean="0"/>
              <a:t>(</a:t>
            </a:r>
            <a:r>
              <a:rPr lang="en-US" sz="2000" dirty="0"/>
              <a:t>3) Ideal </a:t>
            </a:r>
            <a:r>
              <a:rPr lang="en-US" sz="2000" dirty="0" err="1"/>
              <a:t>untuk</a:t>
            </a:r>
            <a:r>
              <a:rPr lang="en-US" sz="2000" dirty="0"/>
              <a:t> </a:t>
            </a:r>
            <a:r>
              <a:rPr lang="en-US" sz="2000" dirty="0" err="1"/>
              <a:t>digunakan</a:t>
            </a:r>
            <a:r>
              <a:rPr lang="en-US" sz="2000" dirty="0"/>
              <a:t> </a:t>
            </a:r>
            <a:r>
              <a:rPr lang="en-US" sz="2000" dirty="0" err="1"/>
              <a:t>pada</a:t>
            </a:r>
            <a:r>
              <a:rPr lang="en-US" sz="2000" dirty="0"/>
              <a:t> </a:t>
            </a:r>
            <a:r>
              <a:rPr lang="en-US" sz="2000" dirty="0" err="1"/>
              <a:t>jaringan</a:t>
            </a:r>
            <a:r>
              <a:rPr lang="en-US" sz="2000" dirty="0"/>
              <a:t> yang </a:t>
            </a:r>
            <a:r>
              <a:rPr lang="en-US" sz="2000" dirty="0" err="1"/>
              <a:t>kecil</a:t>
            </a:r>
            <a:r>
              <a:rPr lang="en-US" sz="2000" dirty="0"/>
              <a:t> </a:t>
            </a:r>
            <a:r>
              <a:rPr lang="en-US" sz="2000" dirty="0" err="1"/>
              <a:t>dengan</a:t>
            </a:r>
            <a:r>
              <a:rPr lang="en-US" sz="2000" dirty="0"/>
              <a:t> </a:t>
            </a:r>
            <a:r>
              <a:rPr lang="en-US" sz="2000" dirty="0" err="1"/>
              <a:t>jumlah</a:t>
            </a:r>
            <a:r>
              <a:rPr lang="en-US" sz="2000" dirty="0"/>
              <a:t> node yang </a:t>
            </a:r>
            <a:r>
              <a:rPr lang="en-US" sz="2000" dirty="0" err="1"/>
              <a:t>sedikit</a:t>
            </a:r>
            <a:r>
              <a:rPr lang="en-US" sz="2000" dirty="0"/>
              <a:t>. </a:t>
            </a:r>
            <a:r>
              <a:rPr lang="en-US" sz="2000" dirty="0" smtClean="0"/>
              <a:t/>
            </a:r>
            <a:br>
              <a:rPr lang="en-US" sz="2000" dirty="0" smtClean="0"/>
            </a:br>
            <a:r>
              <a:rPr lang="en-US" sz="2000" dirty="0" smtClean="0"/>
              <a:t>(</a:t>
            </a:r>
            <a:r>
              <a:rPr lang="en-US" sz="2000" dirty="0"/>
              <a:t>4) </a:t>
            </a:r>
            <a:r>
              <a:rPr lang="en-US" sz="2000" dirty="0" err="1"/>
              <a:t>Membutuhkan</a:t>
            </a:r>
            <a:r>
              <a:rPr lang="en-US" sz="2000" dirty="0"/>
              <a:t> </a:t>
            </a:r>
            <a:r>
              <a:rPr lang="en-US" sz="2000" dirty="0" err="1"/>
              <a:t>kabel</a:t>
            </a:r>
            <a:r>
              <a:rPr lang="en-US" sz="2000" dirty="0"/>
              <a:t> yang </a:t>
            </a:r>
            <a:r>
              <a:rPr lang="en-US" sz="2000" dirty="0" err="1"/>
              <a:t>lebih</a:t>
            </a:r>
            <a:r>
              <a:rPr lang="en-US" sz="2000" dirty="0"/>
              <a:t> </a:t>
            </a:r>
            <a:r>
              <a:rPr lang="en-US" sz="2000" dirty="0" err="1"/>
              <a:t>sedikit</a:t>
            </a:r>
            <a:r>
              <a:rPr lang="en-US" sz="2000" dirty="0"/>
              <a:t> </a:t>
            </a:r>
            <a:r>
              <a:rPr lang="en-US" sz="2000" dirty="0" err="1"/>
              <a:t>untuk</a:t>
            </a:r>
            <a:r>
              <a:rPr lang="en-US" sz="2000" dirty="0"/>
              <a:t> </a:t>
            </a:r>
            <a:r>
              <a:rPr lang="en-US" sz="2000" dirty="0" err="1"/>
              <a:t>menghubungkan</a:t>
            </a:r>
            <a:r>
              <a:rPr lang="en-US" sz="2000" dirty="0"/>
              <a:t> node-node yang </a:t>
            </a:r>
            <a:r>
              <a:rPr lang="en-US" sz="2000" dirty="0" err="1"/>
              <a:t>ada</a:t>
            </a:r>
            <a:r>
              <a:rPr lang="en-US" sz="2000" dirty="0" smtClean="0"/>
              <a:t>.</a:t>
            </a:r>
            <a:br>
              <a:rPr lang="en-US" sz="2000" dirty="0" smtClean="0"/>
            </a:br>
            <a:r>
              <a:rPr lang="en-US" sz="2000" dirty="0" smtClean="0"/>
              <a:t>(</a:t>
            </a:r>
            <a:r>
              <a:rPr lang="en-US" sz="2000" dirty="0"/>
              <a:t>5) </a:t>
            </a:r>
            <a:r>
              <a:rPr lang="en-US" sz="2000" dirty="0" err="1"/>
              <a:t>Memberikan</a:t>
            </a:r>
            <a:r>
              <a:rPr lang="en-US" sz="2000" dirty="0"/>
              <a:t> </a:t>
            </a:r>
            <a:r>
              <a:rPr lang="en-US" sz="2000" dirty="0" err="1"/>
              <a:t>kemudahan</a:t>
            </a:r>
            <a:r>
              <a:rPr lang="en-US" sz="2000" dirty="0"/>
              <a:t> </a:t>
            </a:r>
            <a:r>
              <a:rPr lang="en-US" sz="2000" dirty="0" err="1"/>
              <a:t>untuk</a:t>
            </a:r>
            <a:r>
              <a:rPr lang="en-US" sz="2000" dirty="0"/>
              <a:t> </a:t>
            </a:r>
            <a:r>
              <a:rPr lang="en-US" sz="2000" dirty="0" err="1"/>
              <a:t>melakukan</a:t>
            </a:r>
            <a:r>
              <a:rPr lang="en-US" sz="2000" dirty="0"/>
              <a:t> </a:t>
            </a:r>
            <a:r>
              <a:rPr lang="en-US" sz="2000" dirty="0" err="1"/>
              <a:t>penambahan</a:t>
            </a:r>
            <a:r>
              <a:rPr lang="en-US" sz="2000" dirty="0"/>
              <a:t> </a:t>
            </a:r>
            <a:r>
              <a:rPr lang="en-US" sz="2000" dirty="0" err="1"/>
              <a:t>atau</a:t>
            </a:r>
            <a:r>
              <a:rPr lang="en-US" sz="2000" dirty="0"/>
              <a:t> </a:t>
            </a:r>
            <a:r>
              <a:rPr lang="en-US" sz="2000" dirty="0" err="1"/>
              <a:t>pengurangan</a:t>
            </a:r>
            <a:r>
              <a:rPr lang="en-US" sz="2000" dirty="0"/>
              <a:t> node </a:t>
            </a:r>
            <a:r>
              <a:rPr lang="en-US" sz="2000" dirty="0" err="1"/>
              <a:t>dalam</a:t>
            </a:r>
            <a:r>
              <a:rPr lang="en-US" sz="2000" dirty="0"/>
              <a:t> </a:t>
            </a:r>
            <a:r>
              <a:rPr lang="en-US" sz="2000" dirty="0" err="1"/>
              <a:t>jaringan</a:t>
            </a:r>
            <a:endParaRPr lang="en-US" sz="20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0200" y="2960687"/>
            <a:ext cx="2432050" cy="2208213"/>
          </a:xfrm>
          <a:prstGeom prst="rect">
            <a:avLst/>
          </a:prstGeom>
        </p:spPr>
      </p:pic>
    </p:spTree>
    <p:extLst>
      <p:ext uri="{BB962C8B-B14F-4D97-AF65-F5344CB8AC3E}">
        <p14:creationId xmlns:p14="http://schemas.microsoft.com/office/powerpoint/2010/main" val="2043926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480" y="324703"/>
            <a:ext cx="10058400" cy="1450757"/>
          </a:xfrm>
        </p:spPr>
        <p:txBody>
          <a:bodyPr>
            <a:normAutofit/>
          </a:bodyPr>
          <a:lstStyle/>
          <a:p>
            <a:r>
              <a:rPr lang="en-US" sz="2000" b="1" dirty="0">
                <a:latin typeface="Times New Roman" panose="02020603050405020304" pitchFamily="18" charset="0"/>
                <a:cs typeface="Times New Roman" panose="02020603050405020304" pitchFamily="18" charset="0"/>
              </a:rPr>
              <a:t>b. </a:t>
            </a:r>
            <a:r>
              <a:rPr lang="en-US" sz="2000" b="1" dirty="0" err="1">
                <a:latin typeface="Times New Roman" panose="02020603050405020304" pitchFamily="18" charset="0"/>
                <a:cs typeface="Times New Roman" panose="02020603050405020304" pitchFamily="18" charset="0"/>
              </a:rPr>
              <a:t>Topologi</a:t>
            </a:r>
            <a:r>
              <a:rPr lang="en-US" sz="2000" b="1" dirty="0">
                <a:latin typeface="Times New Roman" panose="02020603050405020304" pitchFamily="18" charset="0"/>
                <a:cs typeface="Times New Roman" panose="02020603050405020304" pitchFamily="18" charset="0"/>
              </a:rPr>
              <a:t> Ring</a:t>
            </a:r>
          </a:p>
        </p:txBody>
      </p:sp>
      <p:sp>
        <p:nvSpPr>
          <p:cNvPr id="4" name="Title 1"/>
          <p:cNvSpPr txBox="1">
            <a:spLocks/>
          </p:cNvSpPr>
          <p:nvPr/>
        </p:nvSpPr>
        <p:spPr>
          <a:xfrm>
            <a:off x="1262380" y="1910506"/>
            <a:ext cx="6522720" cy="1959819"/>
          </a:xfrm>
          <a:prstGeom prst="rect">
            <a:avLst/>
          </a:prstGeom>
        </p:spPr>
        <p:txBody>
          <a:bodyPr vert="horz" lIns="91440" tIns="45720" rIns="91440" bIns="45720" rtlCol="0" anchor="b">
            <a:normAutofit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Sesuai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ring </a:t>
            </a:r>
            <a:r>
              <a:rPr lang="en-US" sz="2000" dirty="0" err="1">
                <a:latin typeface="Times New Roman" panose="02020603050405020304" pitchFamily="18" charset="0"/>
                <a:cs typeface="Times New Roman" panose="02020603050405020304" pitchFamily="18" charset="0"/>
              </a:rPr>
              <a:t>berbentuk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cincin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komputer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node yang </a:t>
            </a:r>
            <a:r>
              <a:rPr lang="en-US" sz="2000" dirty="0" err="1">
                <a:latin typeface="Times New Roman" panose="02020603050405020304" pitchFamily="18" charset="0"/>
                <a:cs typeface="Times New Roman" panose="02020603050405020304" pitchFamily="18" charset="0"/>
              </a:rPr>
              <a:t>terdekat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lingkaran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serta</a:t>
            </a:r>
            <a:r>
              <a:rPr lang="en-US" sz="2000" dirty="0">
                <a:latin typeface="Times New Roman" panose="02020603050405020304" pitchFamily="18" charset="0"/>
                <a:cs typeface="Times New Roman" panose="02020603050405020304" pitchFamily="18" charset="0"/>
              </a:rPr>
              <a:t> node yang </a:t>
            </a:r>
            <a:r>
              <a:rPr lang="en-US" sz="2000" dirty="0" err="1">
                <a:latin typeface="Times New Roman" panose="02020603050405020304" pitchFamily="18" charset="0"/>
                <a:cs typeface="Times New Roman" panose="02020603050405020304" pitchFamily="18" charset="0"/>
              </a:rPr>
              <a:t>terakhir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node yang </a:t>
            </a:r>
            <a:r>
              <a:rPr lang="en-US" sz="2000" dirty="0" err="1">
                <a:latin typeface="Times New Roman" panose="02020603050405020304" pitchFamily="18" charset="0"/>
                <a:cs typeface="Times New Roman" panose="02020603050405020304" pitchFamily="18" charset="0"/>
              </a:rPr>
              <a:t>pertama</a:t>
            </a:r>
            <a:r>
              <a:rPr lang="en-US" sz="2000" dirty="0" smtClean="0">
                <a:latin typeface="Times New Roman" panose="02020603050405020304" pitchFamily="18" charset="0"/>
                <a:cs typeface="Times New Roman" panose="02020603050405020304" pitchFamily="18" charset="0"/>
              </a:rPr>
              <a:t>.</a:t>
            </a:r>
          </a:p>
          <a:p>
            <a:pPr algn="just"/>
            <a:r>
              <a:rPr lang="en-US" sz="2000" b="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ring, </a:t>
            </a:r>
            <a:r>
              <a:rPr lang="en-US" sz="2000" dirty="0" err="1">
                <a:latin typeface="Times New Roman" panose="02020603050405020304" pitchFamily="18" charset="0"/>
                <a:cs typeface="Times New Roman" panose="02020603050405020304" pitchFamily="18" charset="0"/>
              </a:rPr>
              <a:t>semua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konfigurasi</a:t>
            </a:r>
            <a:r>
              <a:rPr lang="en-US" sz="2000" dirty="0">
                <a:latin typeface="Times New Roman" panose="02020603050405020304" pitchFamily="18" charset="0"/>
                <a:cs typeface="Times New Roman" panose="02020603050405020304" pitchFamily="18" charset="0"/>
              </a:rPr>
              <a:t> loop </a:t>
            </a:r>
            <a:r>
              <a:rPr lang="en-US" sz="2000" dirty="0" err="1">
                <a:latin typeface="Times New Roman" panose="02020603050405020304" pitchFamily="18" charset="0"/>
                <a:cs typeface="Times New Roman" panose="02020603050405020304" pitchFamily="18" charset="0"/>
              </a:rPr>
              <a:t>tertutup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berperan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monitor, yang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memelihara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konfigurasi</a:t>
            </a:r>
            <a:r>
              <a:rPr lang="en-US" sz="2000"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94750" y="2022475"/>
            <a:ext cx="2165350" cy="1847850"/>
          </a:xfrm>
          <a:prstGeom prst="rect">
            <a:avLst/>
          </a:prstGeom>
        </p:spPr>
      </p:pic>
      <p:sp>
        <p:nvSpPr>
          <p:cNvPr id="6" name="Title 1"/>
          <p:cNvSpPr txBox="1">
            <a:spLocks/>
          </p:cNvSpPr>
          <p:nvPr/>
        </p:nvSpPr>
        <p:spPr>
          <a:xfrm>
            <a:off x="1262380" y="3314700"/>
            <a:ext cx="8224520" cy="267970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smtClean="0">
                <a:latin typeface="Times New Roman" panose="02020603050405020304" pitchFamily="18" charset="0"/>
                <a:cs typeface="Times New Roman" panose="02020603050405020304" pitchFamily="18" charset="0"/>
              </a:rPr>
              <a:t>Kelebihan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ring, di </a:t>
            </a:r>
            <a:r>
              <a:rPr lang="en-US" sz="2000" dirty="0" err="1">
                <a:latin typeface="Times New Roman" panose="02020603050405020304" pitchFamily="18" charset="0"/>
                <a:cs typeface="Times New Roman" panose="02020603050405020304" pitchFamily="18" charset="0"/>
              </a:rPr>
              <a:t>antaranya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1)</a:t>
            </a:r>
            <a:r>
              <a:rPr lang="en-US" sz="2000" dirty="0" err="1" smtClean="0">
                <a:latin typeface="Times New Roman" panose="02020603050405020304" pitchFamily="18" charset="0"/>
                <a:cs typeface="Times New Roman" panose="02020603050405020304" pitchFamily="18" charset="0"/>
              </a:rPr>
              <a:t>Mampu</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menangani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bus.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konfigurasi</a:t>
            </a:r>
            <a:r>
              <a:rPr lang="en-US" sz="2000" dirty="0">
                <a:latin typeface="Times New Roman" panose="02020603050405020304" pitchFamily="18" charset="0"/>
                <a:cs typeface="Times New Roman" panose="02020603050405020304" pitchFamily="18" charset="0"/>
              </a:rPr>
              <a:t> ring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membutuhkan</a:t>
            </a:r>
            <a:r>
              <a:rPr lang="en-US" sz="2000" dirty="0">
                <a:latin typeface="Times New Roman" panose="02020603050405020304" pitchFamily="18" charset="0"/>
                <a:cs typeface="Times New Roman" panose="02020603050405020304" pitchFamily="18" charset="0"/>
              </a:rPr>
              <a:t> node yang </a:t>
            </a:r>
            <a:r>
              <a:rPr lang="en-US" sz="2000" dirty="0" err="1">
                <a:latin typeface="Times New Roman" panose="02020603050405020304" pitchFamily="18" charset="0"/>
                <a:cs typeface="Times New Roman" panose="02020603050405020304" pitchFamily="18" charset="0"/>
              </a:rPr>
              <a:t>berperan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hub </a:t>
            </a:r>
            <a:r>
              <a:rPr lang="en-US" sz="2000" dirty="0" err="1">
                <a:latin typeface="Times New Roman" panose="02020603050405020304" pitchFamily="18" charset="0"/>
                <a:cs typeface="Times New Roman" panose="02020603050405020304" pitchFamily="18" charset="0"/>
              </a:rPr>
              <a:t>pusat</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3) Proses </a:t>
            </a:r>
            <a:r>
              <a:rPr lang="en-US" sz="2000" dirty="0" err="1">
                <a:latin typeface="Times New Roman" panose="02020603050405020304" pitchFamily="18" charset="0"/>
                <a:cs typeface="Times New Roman" panose="02020603050405020304" pitchFamily="18" charset="0"/>
              </a:rPr>
              <a:t>instalasi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4) Proses troubleshooting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2930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c. </a:t>
            </a:r>
            <a:r>
              <a:rPr lang="en-US" sz="2000" b="1" dirty="0" err="1">
                <a:solidFill>
                  <a:srgbClr val="FF0000"/>
                </a:solidFill>
                <a:latin typeface="Times New Roman" panose="02020603050405020304" pitchFamily="18" charset="0"/>
                <a:cs typeface="Times New Roman" panose="02020603050405020304" pitchFamily="18" charset="0"/>
              </a:rPr>
              <a:t>Topologi</a:t>
            </a:r>
            <a:r>
              <a:rPr lang="en-US" sz="2000" b="1" dirty="0">
                <a:solidFill>
                  <a:srgbClr val="FF0000"/>
                </a:solidFill>
                <a:latin typeface="Times New Roman" panose="02020603050405020304" pitchFamily="18" charset="0"/>
                <a:cs typeface="Times New Roman" panose="02020603050405020304" pitchFamily="18" charset="0"/>
              </a:rPr>
              <a:t> Dual-Ring</a:t>
            </a:r>
          </a:p>
        </p:txBody>
      </p:sp>
      <p:sp>
        <p:nvSpPr>
          <p:cNvPr id="4" name="Title 1"/>
          <p:cNvSpPr txBox="1">
            <a:spLocks/>
          </p:cNvSpPr>
          <p:nvPr/>
        </p:nvSpPr>
        <p:spPr>
          <a:xfrm>
            <a:off x="1097280" y="1150203"/>
            <a:ext cx="9672320" cy="47933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Pada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dual-ring,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dihubungkan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kabel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lingkaran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berbeda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ring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arah</a:t>
            </a:r>
            <a:r>
              <a:rPr lang="en-US" sz="2000" dirty="0">
                <a:latin typeface="Times New Roman" panose="02020603050405020304" pitchFamily="18" charset="0"/>
                <a:cs typeface="Times New Roman" panose="02020603050405020304" pitchFamily="18" charset="0"/>
              </a:rPr>
              <a:t> transfer data yang </a:t>
            </a:r>
            <a:r>
              <a:rPr lang="en-US" sz="2000" dirty="0" err="1">
                <a:latin typeface="Times New Roman" panose="02020603050405020304" pitchFamily="18" charset="0"/>
                <a:cs typeface="Times New Roman" panose="02020603050405020304" pitchFamily="18" charset="0"/>
              </a:rPr>
              <a:t>berbeda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kata lain,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ring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mentransmisikan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ring yang lain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mentransmisikan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berlawanan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keperluan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transmisi</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berlawanan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dual-ring juga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keperluan</a:t>
            </a:r>
            <a:r>
              <a:rPr lang="en-US" sz="2000" dirty="0">
                <a:latin typeface="Times New Roman" panose="02020603050405020304" pitchFamily="18" charset="0"/>
                <a:cs typeface="Times New Roman" panose="02020603050405020304" pitchFamily="18" charset="0"/>
              </a:rPr>
              <a:t> backup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ring </a:t>
            </a:r>
            <a:r>
              <a:rPr lang="en-US" sz="2000" dirty="0" err="1">
                <a:latin typeface="Times New Roman" panose="02020603050405020304" pitchFamily="18" charset="0"/>
                <a:cs typeface="Times New Roman" panose="02020603050405020304" pitchFamily="18" charset="0"/>
              </a:rPr>
              <a:t>mengalami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kegagalan</a:t>
            </a:r>
            <a:r>
              <a:rPr lang="en-US" sz="2000" dirty="0">
                <a:latin typeface="Times New Roman" panose="02020603050405020304" pitchFamily="18" charset="0"/>
                <a:cs typeface="Times New Roman" panose="02020603050405020304" pitchFamily="18" charset="0"/>
              </a:rPr>
              <a:t>, ring yang lain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cadangan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demikian</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transmisi</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tetap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dijalankan</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algn="just"/>
            <a:r>
              <a:rPr lang="en-US" sz="2000" dirty="0" err="1"/>
              <a:t>Topologi</a:t>
            </a:r>
            <a:r>
              <a:rPr lang="en-US" sz="2000" dirty="0"/>
              <a:t> dual-ring </a:t>
            </a:r>
            <a:r>
              <a:rPr lang="en-US" sz="2000" dirty="0" err="1"/>
              <a:t>memiliki</a:t>
            </a:r>
            <a:r>
              <a:rPr lang="en-US" sz="2000" dirty="0"/>
              <a:t> </a:t>
            </a:r>
            <a:r>
              <a:rPr lang="en-US" sz="2000" dirty="0" err="1"/>
              <a:t>beberapa</a:t>
            </a:r>
            <a:r>
              <a:rPr lang="en-US" sz="2000" dirty="0"/>
              <a:t> </a:t>
            </a:r>
            <a:r>
              <a:rPr lang="en-US" sz="2000" dirty="0" err="1"/>
              <a:t>kelebihan</a:t>
            </a:r>
            <a:r>
              <a:rPr lang="en-US" sz="2000" dirty="0"/>
              <a:t>, di </a:t>
            </a:r>
            <a:r>
              <a:rPr lang="en-US" sz="2000" dirty="0" err="1"/>
              <a:t>antaranya</a:t>
            </a:r>
            <a:r>
              <a:rPr lang="en-US" sz="2000" dirty="0"/>
              <a:t> </a:t>
            </a:r>
            <a:r>
              <a:rPr lang="en-US" sz="2000" dirty="0" err="1"/>
              <a:t>sebagai</a:t>
            </a:r>
            <a:r>
              <a:rPr lang="en-US" sz="2000" dirty="0"/>
              <a:t> </a:t>
            </a:r>
            <a:r>
              <a:rPr lang="en-US" sz="2000" dirty="0" err="1"/>
              <a:t>berikut</a:t>
            </a:r>
            <a:r>
              <a:rPr lang="en-US" sz="2000" dirty="0"/>
              <a:t>. </a:t>
            </a:r>
            <a:endParaRPr lang="en-US" sz="2000" dirty="0" smtClean="0"/>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kinerja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dibandingkan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bus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ring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kondisi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tinggi</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dual-ring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teratur</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3)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biaya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efektif</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4) </a:t>
            </a:r>
            <a:r>
              <a:rPr lang="en-US" sz="2000" dirty="0" err="1">
                <a:latin typeface="Times New Roman" panose="02020603050405020304" pitchFamily="18" charset="0"/>
                <a:cs typeface="Times New Roman" panose="02020603050405020304" pitchFamily="18" charset="0"/>
              </a:rPr>
              <a:t>Konektivitas</a:t>
            </a:r>
            <a:r>
              <a:rPr lang="en-US" sz="2000" dirty="0">
                <a:latin typeface="Times New Roman" panose="02020603050405020304" pitchFamily="18" charset="0"/>
                <a:cs typeface="Times New Roman" panose="02020603050405020304" pitchFamily="18" charset="0"/>
              </a:rPr>
              <a:t> point-to-point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node-node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identifikasi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deteksi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kesalahan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konfigurasi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kegagalan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0328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d. </a:t>
            </a:r>
            <a:r>
              <a:rPr lang="en-US" sz="2000" b="1" dirty="0" err="1">
                <a:solidFill>
                  <a:srgbClr val="FF0000"/>
                </a:solidFill>
                <a:latin typeface="Times New Roman" panose="02020603050405020304" pitchFamily="18" charset="0"/>
                <a:cs typeface="Times New Roman" panose="02020603050405020304" pitchFamily="18" charset="0"/>
              </a:rPr>
              <a:t>Topologi</a:t>
            </a:r>
            <a:r>
              <a:rPr lang="en-US" sz="2000" b="1" dirty="0">
                <a:solidFill>
                  <a:srgbClr val="FF0000"/>
                </a:solidFill>
                <a:latin typeface="Times New Roman" panose="02020603050405020304" pitchFamily="18" charset="0"/>
                <a:cs typeface="Times New Roman" panose="02020603050405020304" pitchFamily="18" charset="0"/>
              </a:rPr>
              <a:t> Star</a:t>
            </a:r>
          </a:p>
        </p:txBody>
      </p:sp>
      <p:sp>
        <p:nvSpPr>
          <p:cNvPr id="4" name="Title 1"/>
          <p:cNvSpPr txBox="1">
            <a:spLocks/>
          </p:cNvSpPr>
          <p:nvPr/>
        </p:nvSpPr>
        <p:spPr>
          <a:xfrm>
            <a:off x="1097280" y="1737360"/>
            <a:ext cx="6256020" cy="45266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Topologi</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star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bintang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di mana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pusat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konfigurasi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berbentuk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bintang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dihubungkan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langsung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pusat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setiap</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langsung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melalui</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pusat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Jika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star, data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melewati</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pusat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dahulu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sebelum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tiba</a:t>
            </a:r>
            <a:r>
              <a:rPr lang="en-US" sz="2000" dirty="0">
                <a:latin typeface="Times New Roman" panose="02020603050405020304" pitchFamily="18" charset="0"/>
                <a:cs typeface="Times New Roman" panose="02020603050405020304" pitchFamily="18" charset="0"/>
              </a:rPr>
              <a:t> di node </a:t>
            </a:r>
            <a:r>
              <a:rPr lang="en-US" sz="2000" dirty="0" err="1">
                <a:latin typeface="Times New Roman" panose="02020603050405020304" pitchFamily="18" charset="0"/>
                <a:cs typeface="Times New Roman" panose="02020603050405020304" pitchFamily="18" charset="0"/>
              </a:rPr>
              <a:t>tujuan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berperan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penghubung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semua</a:t>
            </a:r>
            <a:r>
              <a:rPr lang="en-US" sz="2000" dirty="0">
                <a:latin typeface="Times New Roman" panose="02020603050405020304" pitchFamily="18" charset="0"/>
                <a:cs typeface="Times New Roman" panose="02020603050405020304" pitchFamily="18" charset="0"/>
              </a:rPr>
              <a:t> node, node </a:t>
            </a:r>
            <a:r>
              <a:rPr lang="en-US" sz="2000" dirty="0" err="1">
                <a:latin typeface="Times New Roman" panose="02020603050405020304" pitchFamily="18" charset="0"/>
                <a:cs typeface="Times New Roman" panose="02020603050405020304" pitchFamily="18" charset="0"/>
              </a:rPr>
              <a:t>pusat</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berperan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mengelola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mengendalikan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transmisi</a:t>
            </a:r>
            <a:r>
              <a:rPr lang="en-US" sz="2000" dirty="0">
                <a:latin typeface="Times New Roman" panose="02020603050405020304" pitchFamily="18" charset="0"/>
                <a:cs typeface="Times New Roman" panose="02020603050405020304" pitchFamily="18" charset="0"/>
              </a:rPr>
              <a:t> data di </a:t>
            </a:r>
            <a:r>
              <a:rPr lang="en-US" sz="2000" dirty="0" err="1">
                <a:latin typeface="Times New Roman" panose="02020603050405020304" pitchFamily="18" charset="0"/>
                <a:cs typeface="Times New Roman" panose="02020603050405020304" pitchFamily="18" charset="0"/>
              </a:rPr>
              <a:t>seluruh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Node </a:t>
            </a:r>
            <a:r>
              <a:rPr lang="en-US" sz="2000" dirty="0" err="1">
                <a:latin typeface="Times New Roman" panose="02020603050405020304" pitchFamily="18" charset="0"/>
                <a:cs typeface="Times New Roman" panose="02020603050405020304" pitchFamily="18" charset="0"/>
              </a:rPr>
              <a:t>pusat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berperan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repeater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memastikan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data yang </a:t>
            </a:r>
            <a:r>
              <a:rPr lang="en-US" sz="2000" dirty="0" err="1">
                <a:latin typeface="Times New Roman" panose="02020603050405020304" pitchFamily="18" charset="0"/>
                <a:cs typeface="Times New Roman" panose="02020603050405020304" pitchFamily="18" charset="0"/>
              </a:rPr>
              <a:t>hilang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selama</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transmisi</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Topologi</a:t>
            </a:r>
            <a:r>
              <a:rPr lang="en-US" sz="2000" dirty="0">
                <a:latin typeface="Times New Roman" panose="02020603050405020304" pitchFamily="18" charset="0"/>
                <a:cs typeface="Times New Roman" panose="02020603050405020304" pitchFamily="18" charset="0"/>
              </a:rPr>
              <a:t> star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dibangun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kabel</a:t>
            </a:r>
            <a:r>
              <a:rPr lang="en-US" sz="2000" dirty="0">
                <a:latin typeface="Times New Roman" panose="02020603050405020304" pitchFamily="18" charset="0"/>
                <a:cs typeface="Times New Roman" panose="02020603050405020304" pitchFamily="18" charset="0"/>
              </a:rPr>
              <a:t> UTP, STP, </a:t>
            </a:r>
            <a:r>
              <a:rPr lang="en-US" sz="2000" dirty="0" err="1">
                <a:latin typeface="Times New Roman" panose="02020603050405020304" pitchFamily="18" charset="0"/>
                <a:cs typeface="Times New Roman" panose="02020603050405020304" pitchFamily="18" charset="0"/>
              </a:rPr>
              <a:t>kabel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koaksial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optik</a:t>
            </a:r>
            <a:r>
              <a:rPr lang="en-US" sz="2000" dirty="0">
                <a:latin typeface="Times New Roman" panose="02020603050405020304" pitchFamily="18" charset="0"/>
                <a:cs typeface="Times New Roman" panose="02020603050405020304" pitchFamily="18" charset="0"/>
              </a:rPr>
              <a:t>.</a:t>
            </a:r>
            <a:endParaRPr lang="en-US" sz="2000"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4174" y="2736850"/>
            <a:ext cx="2524125" cy="2584450"/>
          </a:xfrm>
          <a:prstGeom prst="rect">
            <a:avLst/>
          </a:prstGeom>
        </p:spPr>
      </p:pic>
    </p:spTree>
    <p:extLst>
      <p:ext uri="{BB962C8B-B14F-4D97-AF65-F5344CB8AC3E}">
        <p14:creationId xmlns:p14="http://schemas.microsoft.com/office/powerpoint/2010/main" val="38451862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e. </a:t>
            </a:r>
            <a:r>
              <a:rPr lang="en-US" sz="2000" b="1" dirty="0" err="1">
                <a:solidFill>
                  <a:srgbClr val="FF0000"/>
                </a:solidFill>
                <a:latin typeface="Times New Roman" panose="02020603050405020304" pitchFamily="18" charset="0"/>
                <a:cs typeface="Times New Roman" panose="02020603050405020304" pitchFamily="18" charset="0"/>
              </a:rPr>
              <a:t>Topologi</a:t>
            </a:r>
            <a:r>
              <a:rPr lang="en-US" sz="2000" b="1" dirty="0">
                <a:solidFill>
                  <a:srgbClr val="FF0000"/>
                </a:solidFill>
                <a:latin typeface="Times New Roman" panose="02020603050405020304" pitchFamily="18" charset="0"/>
                <a:cs typeface="Times New Roman" panose="02020603050405020304" pitchFamily="18" charset="0"/>
              </a:rPr>
              <a:t> Mesh</a:t>
            </a:r>
          </a:p>
        </p:txBody>
      </p:sp>
      <p:sp>
        <p:nvSpPr>
          <p:cNvPr id="4" name="Title 1"/>
          <p:cNvSpPr txBox="1">
            <a:spLocks/>
          </p:cNvSpPr>
          <p:nvPr/>
        </p:nvSpPr>
        <p:spPr>
          <a:xfrm>
            <a:off x="1224280" y="1909762"/>
            <a:ext cx="6675120" cy="3942497"/>
          </a:xfrm>
          <a:prstGeom prst="rect">
            <a:avLst/>
          </a:prstGeom>
        </p:spPr>
        <p:txBody>
          <a:bodyPr vert="horz" lIns="91440" tIns="45720" rIns="91440" bIns="45720" rtlCol="0" anchor="b">
            <a:normAutofit fontScale="92500" lnSpcReduction="2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200" dirty="0" err="1">
                <a:latin typeface="Times New Roman" panose="02020603050405020304" pitchFamily="18" charset="0"/>
                <a:cs typeface="Times New Roman" panose="02020603050405020304" pitchFamily="18" charset="0"/>
              </a:rPr>
              <a:t>Topologi</a:t>
            </a:r>
            <a:r>
              <a:rPr lang="en-US" sz="2200" dirty="0">
                <a:latin typeface="Times New Roman" panose="02020603050405020304" pitchFamily="18" charset="0"/>
                <a:cs typeface="Times New Roman" panose="02020603050405020304" pitchFamily="18" charset="0"/>
              </a:rPr>
              <a:t> mesh </a:t>
            </a:r>
            <a:r>
              <a:rPr lang="en-US" sz="2200" dirty="0" err="1">
                <a:latin typeface="Times New Roman" panose="02020603050405020304" pitchFamily="18" charset="0"/>
                <a:cs typeface="Times New Roman" panose="02020603050405020304" pitchFamily="18" charset="0"/>
              </a:rPr>
              <a:t>adalah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topologi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jaringan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setiap</a:t>
            </a:r>
            <a:r>
              <a:rPr lang="en-US" sz="2200" dirty="0">
                <a:latin typeface="Times New Roman" panose="02020603050405020304" pitchFamily="18" charset="0"/>
                <a:cs typeface="Times New Roman" panose="02020603050405020304" pitchFamily="18" charset="0"/>
              </a:rPr>
              <a:t> node </a:t>
            </a:r>
            <a:r>
              <a:rPr lang="en-US" sz="2200" dirty="0" err="1">
                <a:latin typeface="Times New Roman" panose="02020603050405020304" pitchFamily="18" charset="0"/>
                <a:cs typeface="Times New Roman" panose="02020603050405020304" pitchFamily="18" charset="0"/>
              </a:rPr>
              <a:t>dihubungkan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satu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yang lain </a:t>
            </a:r>
            <a:r>
              <a:rPr lang="en-US" sz="2200" dirty="0" err="1">
                <a:latin typeface="Times New Roman" panose="02020603050405020304" pitchFamily="18" charset="0"/>
                <a:cs typeface="Times New Roman" panose="02020603050405020304" pitchFamily="18" charset="0"/>
              </a:rPr>
              <a:t>secara</a:t>
            </a:r>
            <a:r>
              <a:rPr lang="en-US" sz="2200" dirty="0">
                <a:latin typeface="Times New Roman" panose="02020603050405020304" pitchFamily="18" charset="0"/>
                <a:cs typeface="Times New Roman" panose="02020603050405020304" pitchFamily="18" charset="0"/>
              </a:rPr>
              <a:t> point-</a:t>
            </a:r>
            <a:r>
              <a:rPr lang="en-US" sz="2200" dirty="0" err="1">
                <a:latin typeface="Times New Roman" panose="02020603050405020304" pitchFamily="18" charset="0"/>
                <a:cs typeface="Times New Roman" panose="02020603050405020304" pitchFamily="18" charset="0"/>
              </a:rPr>
              <a:t>topoint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Setiap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perangkat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dihubungkan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secara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langsung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setiap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perangkat</a:t>
            </a:r>
            <a:r>
              <a:rPr lang="en-US" sz="2200" dirty="0">
                <a:latin typeface="Times New Roman" panose="02020603050405020304" pitchFamily="18" charset="0"/>
                <a:cs typeface="Times New Roman" panose="02020603050405020304" pitchFamily="18" charset="0"/>
              </a:rPr>
              <a:t> yang lain </a:t>
            </a:r>
            <a:r>
              <a:rPr lang="en-US" sz="2200" dirty="0" err="1">
                <a:latin typeface="Times New Roman" panose="02020603050405020304" pitchFamily="18" charset="0"/>
                <a:cs typeface="Times New Roman" panose="02020603050405020304" pitchFamily="18" charset="0"/>
              </a:rPr>
              <a:t>dalam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sistem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nonhierarki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topologi</a:t>
            </a:r>
            <a:r>
              <a:rPr lang="en-US" sz="2200" dirty="0">
                <a:latin typeface="Times New Roman" panose="02020603050405020304" pitchFamily="18" charset="0"/>
                <a:cs typeface="Times New Roman" panose="02020603050405020304" pitchFamily="18" charset="0"/>
              </a:rPr>
              <a:t> mesh, </a:t>
            </a:r>
            <a:r>
              <a:rPr lang="en-US" sz="2200" dirty="0" err="1">
                <a:latin typeface="Times New Roman" panose="02020603050405020304" pitchFamily="18" charset="0"/>
                <a:cs typeface="Times New Roman" panose="02020603050405020304" pitchFamily="18" charset="0"/>
              </a:rPr>
              <a:t>transmisi</a:t>
            </a:r>
            <a:r>
              <a:rPr lang="en-US" sz="2200" dirty="0">
                <a:latin typeface="Times New Roman" panose="02020603050405020304" pitchFamily="18" charset="0"/>
                <a:cs typeface="Times New Roman" panose="02020603050405020304" pitchFamily="18" charset="0"/>
              </a:rPr>
              <a:t> data </a:t>
            </a:r>
            <a:r>
              <a:rPr lang="en-US" sz="2200" dirty="0" err="1">
                <a:latin typeface="Times New Roman" panose="02020603050405020304" pitchFamily="18" charset="0"/>
                <a:cs typeface="Times New Roman" panose="02020603050405020304" pitchFamily="18" charset="0"/>
              </a:rPr>
              <a:t>tidak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tergantung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pada</a:t>
            </a:r>
            <a:r>
              <a:rPr lang="en-US" sz="2200" dirty="0">
                <a:latin typeface="Times New Roman" panose="02020603050405020304" pitchFamily="18" charset="0"/>
                <a:cs typeface="Times New Roman" panose="02020603050405020304" pitchFamily="18" charset="0"/>
              </a:rPr>
              <a:t> node </a:t>
            </a:r>
            <a:r>
              <a:rPr lang="en-US" sz="2200" dirty="0" err="1">
                <a:latin typeface="Times New Roman" panose="02020603050405020304" pitchFamily="18" charset="0"/>
                <a:cs typeface="Times New Roman" panose="02020603050405020304" pitchFamily="18" charset="0"/>
              </a:rPr>
              <a:t>tunggal</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berfungsi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sebagai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perantara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bagi</a:t>
            </a:r>
            <a:r>
              <a:rPr lang="en-US" sz="2200" dirty="0">
                <a:latin typeface="Times New Roman" panose="02020603050405020304" pitchFamily="18" charset="0"/>
                <a:cs typeface="Times New Roman" panose="02020603050405020304" pitchFamily="18" charset="0"/>
              </a:rPr>
              <a:t> node yang </a:t>
            </a:r>
            <a:r>
              <a:rPr lang="en-US" sz="2200" dirty="0" smtClean="0">
                <a:latin typeface="Times New Roman" panose="02020603050405020304" pitchFamily="18" charset="0"/>
                <a:cs typeface="Times New Roman" panose="02020603050405020304" pitchFamily="18" charset="0"/>
              </a:rPr>
              <a:t>lain.</a:t>
            </a:r>
          </a:p>
          <a:p>
            <a:pPr algn="just"/>
            <a:endParaRPr lang="en-US" sz="2200" dirty="0">
              <a:latin typeface="Times New Roman" panose="02020603050405020304" pitchFamily="18" charset="0"/>
              <a:cs typeface="Times New Roman" panose="02020603050405020304" pitchFamily="18" charset="0"/>
            </a:endParaRPr>
          </a:p>
          <a:p>
            <a:pPr algn="just"/>
            <a:r>
              <a:rPr lang="en-US" sz="2200" dirty="0" err="1">
                <a:latin typeface="Times New Roman" panose="02020603050405020304" pitchFamily="18" charset="0"/>
                <a:cs typeface="Times New Roman" panose="02020603050405020304" pitchFamily="18" charset="0"/>
              </a:rPr>
              <a:t>Penggunaan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topologi</a:t>
            </a:r>
            <a:r>
              <a:rPr lang="en-US" sz="2200" dirty="0">
                <a:latin typeface="Times New Roman" panose="02020603050405020304" pitchFamily="18" charset="0"/>
                <a:cs typeface="Times New Roman" panose="02020603050405020304" pitchFamily="18" charset="0"/>
              </a:rPr>
              <a:t> mesh </a:t>
            </a:r>
            <a:r>
              <a:rPr lang="en-US" sz="2200" dirty="0" err="1">
                <a:latin typeface="Times New Roman" panose="02020603050405020304" pitchFamily="18" charset="0"/>
                <a:cs typeface="Times New Roman" panose="02020603050405020304" pitchFamily="18" charset="0"/>
              </a:rPr>
              <a:t>memberikan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berbagai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keuntungan</a:t>
            </a:r>
            <a:r>
              <a:rPr lang="en-US" sz="2200" dirty="0">
                <a:latin typeface="Times New Roman" panose="02020603050405020304" pitchFamily="18" charset="0"/>
                <a:cs typeface="Times New Roman" panose="02020603050405020304" pitchFamily="18" charset="0"/>
              </a:rPr>
              <a:t>, di </a:t>
            </a:r>
            <a:r>
              <a:rPr lang="en-US" sz="2200" dirty="0" err="1">
                <a:latin typeface="Times New Roman" panose="02020603050405020304" pitchFamily="18" charset="0"/>
                <a:cs typeface="Times New Roman" panose="02020603050405020304" pitchFamily="18" charset="0"/>
              </a:rPr>
              <a:t>antaranya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adalah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sebagai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berikut</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200" dirty="0" err="1" smtClean="0">
                <a:latin typeface="Times New Roman" panose="02020603050405020304" pitchFamily="18" charset="0"/>
                <a:cs typeface="Times New Roman" panose="02020603050405020304" pitchFamily="18" charset="0"/>
              </a:rPr>
              <a:t>Semua</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node </a:t>
            </a:r>
            <a:r>
              <a:rPr lang="en-US" sz="2200" dirty="0" err="1">
                <a:latin typeface="Times New Roman" panose="02020603050405020304" pitchFamily="18" charset="0"/>
                <a:cs typeface="Times New Roman" panose="02020603050405020304" pitchFamily="18" charset="0"/>
              </a:rPr>
              <a:t>terkoneksi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satu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yang lain. </a:t>
            </a:r>
            <a:endParaRPr lang="en-US" sz="22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200" dirty="0" err="1" smtClean="0">
                <a:latin typeface="Times New Roman" panose="02020603050405020304" pitchFamily="18" charset="0"/>
                <a:cs typeface="Times New Roman" panose="02020603050405020304" pitchFamily="18" charset="0"/>
              </a:rPr>
              <a:t>Pada</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jalur</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didedikasikan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khusus</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beban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jaringan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berkurang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tabrakan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mengirimkan</a:t>
            </a:r>
            <a:r>
              <a:rPr lang="en-US" sz="2200" dirty="0">
                <a:latin typeface="Times New Roman" panose="02020603050405020304" pitchFamily="18" charset="0"/>
                <a:cs typeface="Times New Roman" panose="02020603050405020304" pitchFamily="18" charset="0"/>
              </a:rPr>
              <a:t> data </a:t>
            </a:r>
            <a:r>
              <a:rPr lang="en-US" sz="2200" dirty="0" err="1">
                <a:latin typeface="Times New Roman" panose="02020603050405020304" pitchFamily="18" charset="0"/>
                <a:cs typeface="Times New Roman" panose="02020603050405020304" pitchFamily="18" charset="0"/>
              </a:rPr>
              <a:t>dapat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dihindari</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200" dirty="0" err="1" smtClean="0">
                <a:latin typeface="Times New Roman" panose="02020603050405020304" pitchFamily="18" charset="0"/>
                <a:cs typeface="Times New Roman" panose="02020603050405020304" pitchFamily="18" charset="0"/>
              </a:rPr>
              <a:t>Isolasi</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deteksi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kegagalan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dapat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dilakukan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dengan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mudah</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200" dirty="0" err="1" smtClean="0">
                <a:latin typeface="Times New Roman" panose="02020603050405020304" pitchFamily="18" charset="0"/>
                <a:cs typeface="Times New Roman" panose="02020603050405020304" pitchFamily="18" charset="0"/>
              </a:rPr>
              <a:t>Merupakan</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jaringan</a:t>
            </a:r>
            <a:r>
              <a:rPr lang="en-US" sz="2200" dirty="0">
                <a:latin typeface="Times New Roman" panose="02020603050405020304" pitchFamily="18" charset="0"/>
                <a:cs typeface="Times New Roman" panose="02020603050405020304" pitchFamily="18" charset="0"/>
              </a:rPr>
              <a:t> yang </a:t>
            </a:r>
            <a:r>
              <a:rPr lang="en-US" sz="2200" dirty="0" err="1">
                <a:latin typeface="Times New Roman" panose="02020603050405020304" pitchFamily="18" charset="0"/>
                <a:cs typeface="Times New Roman" panose="02020603050405020304" pitchFamily="18" charset="0"/>
              </a:rPr>
              <a:t>sangat</a:t>
            </a:r>
            <a:r>
              <a:rPr lang="en-US" sz="2200" dirty="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kuat</a:t>
            </a:r>
            <a:endParaRPr lang="en-US" sz="22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200" dirty="0" err="1">
                <a:latin typeface="Times New Roman" panose="02020603050405020304" pitchFamily="18" charset="0"/>
                <a:cs typeface="Times New Roman" panose="02020603050405020304" pitchFamily="18" charset="0"/>
              </a:rPr>
              <a:t>Menyediakan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keamanan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perlindungan</a:t>
            </a:r>
            <a:r>
              <a:rPr lang="en-US" sz="2200" dirty="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privasi</a:t>
            </a:r>
            <a:endParaRPr lang="en-US" sz="2200" dirty="0" smtClean="0">
              <a:latin typeface="Times New Roman" panose="02020603050405020304" pitchFamily="18" charset="0"/>
              <a:cs typeface="Times New Roman" panose="02020603050405020304" pitchFamily="18" charset="0"/>
            </a:endParaRPr>
          </a:p>
          <a:p>
            <a:pPr marL="457200" indent="-457200" algn="just">
              <a:buAutoNum type="arabicParenBoth"/>
            </a:pPr>
            <a:r>
              <a:rPr lang="en-US" sz="2200" dirty="0" err="1">
                <a:latin typeface="Times New Roman" panose="02020603050405020304" pitchFamily="18" charset="0"/>
                <a:cs typeface="Times New Roman" panose="02020603050405020304" pitchFamily="18" charset="0"/>
              </a:rPr>
              <a:t>Kegagalan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pada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satu</a:t>
            </a:r>
            <a:r>
              <a:rPr lang="en-US" sz="2200" dirty="0">
                <a:latin typeface="Times New Roman" panose="02020603050405020304" pitchFamily="18" charset="0"/>
                <a:cs typeface="Times New Roman" panose="02020603050405020304" pitchFamily="18" charset="0"/>
              </a:rPr>
              <a:t> node </a:t>
            </a:r>
            <a:r>
              <a:rPr lang="en-US" sz="2200" dirty="0" err="1">
                <a:latin typeface="Times New Roman" panose="02020603050405020304" pitchFamily="18" charset="0"/>
                <a:cs typeface="Times New Roman" panose="02020603050405020304" pitchFamily="18" charset="0"/>
              </a:rPr>
              <a:t>tidak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memberikan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dampak</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apapun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ke</a:t>
            </a:r>
            <a:r>
              <a:rPr lang="en-US" sz="2200" dirty="0">
                <a:latin typeface="Times New Roman" panose="02020603050405020304" pitchFamily="18" charset="0"/>
                <a:cs typeface="Times New Roman" panose="02020603050405020304" pitchFamily="18" charset="0"/>
              </a:rPr>
              <a:t> node yang lain.</a:t>
            </a:r>
            <a:endParaRPr lang="en-US" sz="2200" dirty="0" smtClean="0">
              <a:latin typeface="Times New Roman" panose="02020603050405020304" pitchFamily="18" charset="0"/>
              <a:cs typeface="Times New Roman" panose="02020603050405020304" pitchFamily="18" charset="0"/>
            </a:endParaRPr>
          </a:p>
          <a:p>
            <a:pPr algn="just"/>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1387" y="2532062"/>
            <a:ext cx="2259013" cy="2370138"/>
          </a:xfrm>
          <a:prstGeom prst="rect">
            <a:avLst/>
          </a:prstGeom>
        </p:spPr>
      </p:pic>
    </p:spTree>
    <p:extLst>
      <p:ext uri="{BB962C8B-B14F-4D97-AF65-F5344CB8AC3E}">
        <p14:creationId xmlns:p14="http://schemas.microsoft.com/office/powerpoint/2010/main" val="16850889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latin typeface="Times New Roman" panose="02020603050405020304" pitchFamily="18" charset="0"/>
                <a:cs typeface="Times New Roman" panose="02020603050405020304" pitchFamily="18" charset="0"/>
              </a:rPr>
              <a:t>f. </a:t>
            </a:r>
            <a:r>
              <a:rPr lang="en-US" sz="2000" b="1" dirty="0" err="1">
                <a:solidFill>
                  <a:srgbClr val="FF0000"/>
                </a:solidFill>
                <a:latin typeface="Times New Roman" panose="02020603050405020304" pitchFamily="18" charset="0"/>
                <a:cs typeface="Times New Roman" panose="02020603050405020304" pitchFamily="18" charset="0"/>
              </a:rPr>
              <a:t>Topologi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Hibrida</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737360"/>
            <a:ext cx="6141720" cy="442214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t>	</a:t>
            </a:r>
            <a:r>
              <a:rPr lang="en-US" sz="2000" dirty="0" err="1" smtClean="0"/>
              <a:t>Pada</a:t>
            </a:r>
            <a:r>
              <a:rPr lang="en-US" sz="2000" dirty="0" smtClean="0"/>
              <a:t> </a:t>
            </a:r>
            <a:r>
              <a:rPr lang="en-US" sz="2000" dirty="0" err="1"/>
              <a:t>penerapannya</a:t>
            </a:r>
            <a:r>
              <a:rPr lang="en-US" sz="2000" dirty="0"/>
              <a:t>, </a:t>
            </a:r>
            <a:r>
              <a:rPr lang="en-US" sz="2000" dirty="0" err="1"/>
              <a:t>topologi</a:t>
            </a:r>
            <a:r>
              <a:rPr lang="en-US" sz="2000" dirty="0"/>
              <a:t> </a:t>
            </a:r>
            <a:r>
              <a:rPr lang="en-US" sz="2000" dirty="0" err="1"/>
              <a:t>jaringan</a:t>
            </a:r>
            <a:r>
              <a:rPr lang="en-US" sz="2000" dirty="0"/>
              <a:t> yang </a:t>
            </a:r>
            <a:r>
              <a:rPr lang="en-US" sz="2000" dirty="0" err="1"/>
              <a:t>digunakan</a:t>
            </a:r>
            <a:r>
              <a:rPr lang="en-US" sz="2000" dirty="0"/>
              <a:t> </a:t>
            </a:r>
            <a:r>
              <a:rPr lang="en-US" sz="2000" dirty="0" err="1"/>
              <a:t>dalam</a:t>
            </a:r>
            <a:r>
              <a:rPr lang="en-US" sz="2000" dirty="0"/>
              <a:t> </a:t>
            </a:r>
            <a:r>
              <a:rPr lang="en-US" sz="2000" dirty="0" err="1"/>
              <a:t>suatu</a:t>
            </a:r>
            <a:r>
              <a:rPr lang="en-US" sz="2000" dirty="0"/>
              <a:t> </a:t>
            </a:r>
            <a:r>
              <a:rPr lang="en-US" sz="2000" dirty="0" err="1"/>
              <a:t>jaringan</a:t>
            </a:r>
            <a:r>
              <a:rPr lang="en-US" sz="2000" dirty="0"/>
              <a:t> </a:t>
            </a:r>
            <a:r>
              <a:rPr lang="en-US" sz="2000" dirty="0" err="1"/>
              <a:t>sering</a:t>
            </a:r>
            <a:r>
              <a:rPr lang="en-US" sz="2000" dirty="0"/>
              <a:t> kali </a:t>
            </a:r>
            <a:r>
              <a:rPr lang="en-US" sz="2000" dirty="0" err="1"/>
              <a:t>merupakan</a:t>
            </a:r>
            <a:r>
              <a:rPr lang="en-US" sz="2000" dirty="0"/>
              <a:t> </a:t>
            </a:r>
            <a:r>
              <a:rPr lang="en-US" sz="2000" dirty="0" err="1"/>
              <a:t>gabungan</a:t>
            </a:r>
            <a:r>
              <a:rPr lang="en-US" sz="2000" dirty="0"/>
              <a:t> </a:t>
            </a:r>
            <a:r>
              <a:rPr lang="en-US" sz="2000" dirty="0" err="1"/>
              <a:t>dari</a:t>
            </a:r>
            <a:r>
              <a:rPr lang="en-US" sz="2000" dirty="0"/>
              <a:t> </a:t>
            </a:r>
            <a:r>
              <a:rPr lang="en-US" sz="2000" dirty="0" err="1"/>
              <a:t>dua</a:t>
            </a:r>
            <a:r>
              <a:rPr lang="en-US" sz="2000" dirty="0"/>
              <a:t> </a:t>
            </a:r>
            <a:r>
              <a:rPr lang="en-US" sz="2000" dirty="0" err="1"/>
              <a:t>atau</a:t>
            </a:r>
            <a:r>
              <a:rPr lang="en-US" sz="2000" dirty="0"/>
              <a:t> </a:t>
            </a:r>
            <a:r>
              <a:rPr lang="en-US" sz="2000" dirty="0" err="1"/>
              <a:t>lebih</a:t>
            </a:r>
            <a:r>
              <a:rPr lang="en-US" sz="2000" dirty="0"/>
              <a:t> </a:t>
            </a:r>
            <a:r>
              <a:rPr lang="en-US" sz="2000" dirty="0" err="1"/>
              <a:t>topologi</a:t>
            </a:r>
            <a:r>
              <a:rPr lang="en-US" sz="2000" dirty="0"/>
              <a:t> </a:t>
            </a:r>
            <a:r>
              <a:rPr lang="en-US" sz="2000" dirty="0" err="1"/>
              <a:t>jaringan</a:t>
            </a:r>
            <a:r>
              <a:rPr lang="en-US" sz="2000" dirty="0"/>
              <a:t>. </a:t>
            </a:r>
            <a:r>
              <a:rPr lang="en-US" sz="2000" dirty="0" err="1"/>
              <a:t>Topologi</a:t>
            </a:r>
            <a:r>
              <a:rPr lang="en-US" sz="2000" dirty="0"/>
              <a:t> </a:t>
            </a:r>
            <a:r>
              <a:rPr lang="en-US" sz="2000" dirty="0" err="1"/>
              <a:t>gabungan</a:t>
            </a:r>
            <a:r>
              <a:rPr lang="en-US" sz="2000" dirty="0"/>
              <a:t> </a:t>
            </a:r>
            <a:r>
              <a:rPr lang="en-US" sz="2000" dirty="0" err="1"/>
              <a:t>ini</a:t>
            </a:r>
            <a:r>
              <a:rPr lang="en-US" sz="2000" dirty="0"/>
              <a:t> </a:t>
            </a:r>
            <a:r>
              <a:rPr lang="en-US" sz="2000" dirty="0" err="1"/>
              <a:t>disebut</a:t>
            </a:r>
            <a:r>
              <a:rPr lang="en-US" sz="2000" dirty="0"/>
              <a:t> </a:t>
            </a:r>
            <a:r>
              <a:rPr lang="en-US" sz="2000" dirty="0" err="1"/>
              <a:t>topologi</a:t>
            </a:r>
            <a:r>
              <a:rPr lang="en-US" sz="2000" dirty="0"/>
              <a:t> </a:t>
            </a:r>
            <a:r>
              <a:rPr lang="en-US" sz="2000" dirty="0" err="1"/>
              <a:t>hibrida</a:t>
            </a:r>
            <a:r>
              <a:rPr lang="en-US" sz="2000" dirty="0"/>
              <a:t>. </a:t>
            </a:r>
            <a:r>
              <a:rPr lang="en-US" sz="2000" dirty="0" err="1"/>
              <a:t>Topologi</a:t>
            </a:r>
            <a:r>
              <a:rPr lang="en-US" sz="2000" dirty="0"/>
              <a:t> </a:t>
            </a:r>
            <a:r>
              <a:rPr lang="en-US" sz="2000" dirty="0" err="1"/>
              <a:t>hibrida</a:t>
            </a:r>
            <a:r>
              <a:rPr lang="en-US" sz="2000" dirty="0"/>
              <a:t> </a:t>
            </a:r>
            <a:r>
              <a:rPr lang="en-US" sz="2000" dirty="0" err="1"/>
              <a:t>dapat</a:t>
            </a:r>
            <a:r>
              <a:rPr lang="en-US" sz="2000" dirty="0"/>
              <a:t> </a:t>
            </a:r>
            <a:r>
              <a:rPr lang="en-US" sz="2000" dirty="0" err="1"/>
              <a:t>dikonfigurasi</a:t>
            </a:r>
            <a:r>
              <a:rPr lang="en-US" sz="2000" dirty="0"/>
              <a:t> </a:t>
            </a:r>
            <a:r>
              <a:rPr lang="en-US" sz="2000" dirty="0" err="1"/>
              <a:t>sesuai</a:t>
            </a:r>
            <a:r>
              <a:rPr lang="en-US" sz="2000" dirty="0"/>
              <a:t> </a:t>
            </a:r>
            <a:r>
              <a:rPr lang="en-US" sz="2000" dirty="0" err="1"/>
              <a:t>dengan</a:t>
            </a:r>
            <a:r>
              <a:rPr lang="en-US" sz="2000" dirty="0"/>
              <a:t> </a:t>
            </a:r>
            <a:r>
              <a:rPr lang="en-US" sz="2000" dirty="0" err="1"/>
              <a:t>kebutuhan</a:t>
            </a:r>
            <a:r>
              <a:rPr lang="en-US" sz="2000" dirty="0"/>
              <a:t> </a:t>
            </a:r>
            <a:r>
              <a:rPr lang="en-US" sz="2000" dirty="0" err="1"/>
              <a:t>organisasi</a:t>
            </a:r>
            <a:r>
              <a:rPr lang="en-US" sz="2000" dirty="0"/>
              <a:t>. </a:t>
            </a:r>
            <a:r>
              <a:rPr lang="en-US" sz="2000" dirty="0" err="1"/>
              <a:t>Jika</a:t>
            </a:r>
            <a:r>
              <a:rPr lang="en-US" sz="2000" dirty="0"/>
              <a:t> </a:t>
            </a:r>
            <a:r>
              <a:rPr lang="en-US" sz="2000" dirty="0" err="1"/>
              <a:t>konfigurasi</a:t>
            </a:r>
            <a:r>
              <a:rPr lang="en-US" sz="2000" dirty="0"/>
              <a:t> yang </a:t>
            </a:r>
            <a:r>
              <a:rPr lang="en-US" sz="2000" dirty="0" err="1"/>
              <a:t>dilakukan</a:t>
            </a:r>
            <a:r>
              <a:rPr lang="en-US" sz="2000" dirty="0"/>
              <a:t> </a:t>
            </a:r>
            <a:r>
              <a:rPr lang="en-US" sz="2000" dirty="0" err="1"/>
              <a:t>tepat</a:t>
            </a:r>
            <a:r>
              <a:rPr lang="en-US" sz="2000" dirty="0"/>
              <a:t>, </a:t>
            </a:r>
            <a:r>
              <a:rPr lang="en-US" sz="2000" dirty="0" err="1"/>
              <a:t>topologi</a:t>
            </a:r>
            <a:r>
              <a:rPr lang="en-US" sz="2000" dirty="0"/>
              <a:t> </a:t>
            </a:r>
            <a:r>
              <a:rPr lang="en-US" sz="2000" dirty="0" err="1"/>
              <a:t>hibrida</a:t>
            </a:r>
            <a:r>
              <a:rPr lang="en-US" sz="2000" dirty="0"/>
              <a:t> </a:t>
            </a:r>
            <a:r>
              <a:rPr lang="en-US" sz="2000" dirty="0" err="1"/>
              <a:t>tersebut</a:t>
            </a:r>
            <a:r>
              <a:rPr lang="en-US" sz="2000" dirty="0"/>
              <a:t> </a:t>
            </a:r>
            <a:r>
              <a:rPr lang="en-US" sz="2000" dirty="0" err="1"/>
              <a:t>akan</a:t>
            </a:r>
            <a:r>
              <a:rPr lang="en-US" sz="2000" dirty="0"/>
              <a:t> </a:t>
            </a:r>
            <a:r>
              <a:rPr lang="en-US" sz="2000" dirty="0" err="1"/>
              <a:t>memberikan</a:t>
            </a:r>
            <a:r>
              <a:rPr lang="en-US" sz="2000" dirty="0"/>
              <a:t> </a:t>
            </a:r>
            <a:r>
              <a:rPr lang="en-US" sz="2000" dirty="0" err="1"/>
              <a:t>topologi</a:t>
            </a:r>
            <a:r>
              <a:rPr lang="en-US" sz="2000" dirty="0"/>
              <a:t> </a:t>
            </a:r>
            <a:r>
              <a:rPr lang="en-US" sz="2000" dirty="0" err="1"/>
              <a:t>jaringan</a:t>
            </a:r>
            <a:r>
              <a:rPr lang="en-US" sz="2000" dirty="0"/>
              <a:t> yang </a:t>
            </a:r>
            <a:r>
              <a:rPr lang="en-US" sz="2000" dirty="0" err="1"/>
              <a:t>terbaik</a:t>
            </a:r>
            <a:r>
              <a:rPr lang="en-US" sz="2000" dirty="0"/>
              <a:t> </a:t>
            </a:r>
            <a:r>
              <a:rPr lang="en-US" sz="2000" dirty="0" err="1"/>
              <a:t>bagi</a:t>
            </a:r>
            <a:r>
              <a:rPr lang="en-US" sz="2000" dirty="0"/>
              <a:t> </a:t>
            </a:r>
            <a:r>
              <a:rPr lang="en-US" sz="2000" dirty="0" err="1"/>
              <a:t>organisasi</a:t>
            </a:r>
            <a:r>
              <a:rPr lang="en-US" sz="2000" dirty="0" smtClean="0"/>
              <a:t>.</a:t>
            </a:r>
          </a:p>
          <a:p>
            <a:pPr algn="just"/>
            <a:r>
              <a:rPr lang="en-US" sz="2000" dirty="0" smtClean="0"/>
              <a:t>	Salah </a:t>
            </a:r>
            <a:r>
              <a:rPr lang="en-US" sz="2000" dirty="0" err="1"/>
              <a:t>satu</a:t>
            </a:r>
            <a:r>
              <a:rPr lang="en-US" sz="2000" dirty="0"/>
              <a:t> </a:t>
            </a:r>
            <a:r>
              <a:rPr lang="en-US" sz="2000" dirty="0" err="1"/>
              <a:t>topologi</a:t>
            </a:r>
            <a:r>
              <a:rPr lang="en-US" sz="2000" dirty="0"/>
              <a:t> </a:t>
            </a:r>
            <a:r>
              <a:rPr lang="en-US" sz="2000" dirty="0" err="1"/>
              <a:t>hibrida</a:t>
            </a:r>
            <a:r>
              <a:rPr lang="en-US" sz="2000" dirty="0"/>
              <a:t> yang paling </a:t>
            </a:r>
            <a:r>
              <a:rPr lang="en-US" sz="2000" dirty="0" err="1"/>
              <a:t>umum</a:t>
            </a:r>
            <a:r>
              <a:rPr lang="en-US" sz="2000" dirty="0"/>
              <a:t> </a:t>
            </a:r>
            <a:r>
              <a:rPr lang="en-US" sz="2000" dirty="0" err="1"/>
              <a:t>digunakan</a:t>
            </a:r>
            <a:r>
              <a:rPr lang="en-US" sz="2000" dirty="0"/>
              <a:t> </a:t>
            </a:r>
            <a:r>
              <a:rPr lang="en-US" sz="2000" dirty="0" err="1"/>
              <a:t>adalah</a:t>
            </a:r>
            <a:r>
              <a:rPr lang="en-US" sz="2000" dirty="0"/>
              <a:t> </a:t>
            </a:r>
            <a:r>
              <a:rPr lang="en-US" sz="2000" dirty="0" err="1"/>
              <a:t>topologi</a:t>
            </a:r>
            <a:r>
              <a:rPr lang="en-US" sz="2000" dirty="0"/>
              <a:t> </a:t>
            </a:r>
            <a:r>
              <a:rPr lang="en-US" sz="2000" dirty="0" err="1"/>
              <a:t>pohon</a:t>
            </a:r>
            <a:r>
              <a:rPr lang="en-US" sz="2000" dirty="0"/>
              <a:t> (tree). </a:t>
            </a:r>
            <a:r>
              <a:rPr lang="en-US" sz="2000" dirty="0" err="1"/>
              <a:t>Disebut</a:t>
            </a:r>
            <a:r>
              <a:rPr lang="en-US" sz="2000" dirty="0"/>
              <a:t> </a:t>
            </a:r>
            <a:r>
              <a:rPr lang="en-US" sz="2000" dirty="0" err="1"/>
              <a:t>topologi</a:t>
            </a:r>
            <a:r>
              <a:rPr lang="en-US" sz="2000" dirty="0"/>
              <a:t> </a:t>
            </a:r>
            <a:r>
              <a:rPr lang="en-US" sz="2000" dirty="0" err="1"/>
              <a:t>pohon</a:t>
            </a:r>
            <a:r>
              <a:rPr lang="en-US" sz="2000" dirty="0"/>
              <a:t> </a:t>
            </a:r>
            <a:r>
              <a:rPr lang="en-US" sz="2000" dirty="0" err="1"/>
              <a:t>karena</a:t>
            </a:r>
            <a:r>
              <a:rPr lang="en-US" sz="2000" dirty="0"/>
              <a:t> </a:t>
            </a:r>
            <a:r>
              <a:rPr lang="en-US" sz="2000" dirty="0" err="1"/>
              <a:t>bentuk</a:t>
            </a:r>
            <a:r>
              <a:rPr lang="en-US" sz="2000" dirty="0"/>
              <a:t> </a:t>
            </a:r>
            <a:r>
              <a:rPr lang="en-US" sz="2000" dirty="0" err="1"/>
              <a:t>konfigurasi</a:t>
            </a:r>
            <a:r>
              <a:rPr lang="en-US" sz="2000" dirty="0"/>
              <a:t> </a:t>
            </a:r>
            <a:r>
              <a:rPr lang="en-US" sz="2000" dirty="0" err="1"/>
              <a:t>dari</a:t>
            </a:r>
            <a:r>
              <a:rPr lang="en-US" sz="2000" dirty="0"/>
              <a:t> node-node yang </a:t>
            </a:r>
            <a:r>
              <a:rPr lang="en-US" sz="2000" dirty="0" err="1"/>
              <a:t>ada</a:t>
            </a:r>
            <a:r>
              <a:rPr lang="en-US" sz="2000" dirty="0"/>
              <a:t> </a:t>
            </a:r>
            <a:r>
              <a:rPr lang="en-US" sz="2000" dirty="0" err="1"/>
              <a:t>jika</a:t>
            </a:r>
            <a:r>
              <a:rPr lang="en-US" sz="2000" dirty="0"/>
              <a:t> </a:t>
            </a:r>
            <a:r>
              <a:rPr lang="en-US" sz="2000" dirty="0" err="1"/>
              <a:t>disusun</a:t>
            </a:r>
            <a:r>
              <a:rPr lang="en-US" sz="2000" dirty="0"/>
              <a:t> </a:t>
            </a:r>
            <a:r>
              <a:rPr lang="en-US" sz="2000" dirty="0" err="1"/>
              <a:t>akan</a:t>
            </a:r>
            <a:r>
              <a:rPr lang="en-US" sz="2000" dirty="0"/>
              <a:t> </a:t>
            </a:r>
            <a:r>
              <a:rPr lang="en-US" sz="2000" dirty="0" err="1"/>
              <a:t>berbentuk</a:t>
            </a:r>
            <a:r>
              <a:rPr lang="en-US" sz="2000" dirty="0"/>
              <a:t> </a:t>
            </a:r>
            <a:r>
              <a:rPr lang="en-US" sz="2000" dirty="0" err="1"/>
              <a:t>menyerupai</a:t>
            </a:r>
            <a:r>
              <a:rPr lang="en-US" sz="2000" dirty="0"/>
              <a:t> </a:t>
            </a:r>
            <a:r>
              <a:rPr lang="en-US" sz="2000" dirty="0" err="1"/>
              <a:t>pohon</a:t>
            </a:r>
            <a:r>
              <a:rPr lang="en-US" sz="2000" dirty="0"/>
              <a:t>. </a:t>
            </a:r>
            <a:r>
              <a:rPr lang="en-US" sz="2000" dirty="0" err="1"/>
              <a:t>Bagian</a:t>
            </a:r>
            <a:r>
              <a:rPr lang="en-US" sz="2000" dirty="0"/>
              <a:t> </a:t>
            </a:r>
            <a:r>
              <a:rPr lang="en-US" sz="2000" dirty="0" err="1"/>
              <a:t>utama</a:t>
            </a:r>
            <a:r>
              <a:rPr lang="en-US" sz="2000" dirty="0"/>
              <a:t> </a:t>
            </a:r>
            <a:r>
              <a:rPr lang="en-US" sz="2000" dirty="0" err="1"/>
              <a:t>dari</a:t>
            </a:r>
            <a:r>
              <a:rPr lang="en-US" sz="2000" dirty="0"/>
              <a:t> </a:t>
            </a:r>
            <a:r>
              <a:rPr lang="en-US" sz="2000" dirty="0" err="1"/>
              <a:t>topologi</a:t>
            </a:r>
            <a:r>
              <a:rPr lang="en-US" sz="2000" dirty="0"/>
              <a:t> </a:t>
            </a:r>
            <a:r>
              <a:rPr lang="en-US" sz="2000" dirty="0" err="1"/>
              <a:t>ini</a:t>
            </a:r>
            <a:r>
              <a:rPr lang="en-US" sz="2000" dirty="0"/>
              <a:t> </a:t>
            </a:r>
            <a:r>
              <a:rPr lang="en-US" sz="2000" dirty="0" err="1"/>
              <a:t>berupa</a:t>
            </a:r>
            <a:r>
              <a:rPr lang="en-US" sz="2000" dirty="0"/>
              <a:t> </a:t>
            </a:r>
            <a:r>
              <a:rPr lang="en-US" sz="2000" dirty="0" err="1"/>
              <a:t>gabungan</a:t>
            </a:r>
            <a:r>
              <a:rPr lang="en-US" sz="2000" dirty="0"/>
              <a:t> </a:t>
            </a:r>
            <a:r>
              <a:rPr lang="en-US" sz="2000" dirty="0" err="1"/>
              <a:t>dari</a:t>
            </a:r>
            <a:r>
              <a:rPr lang="en-US" sz="2000" dirty="0"/>
              <a:t> </a:t>
            </a:r>
            <a:r>
              <a:rPr lang="en-US" sz="2000" dirty="0" err="1"/>
              <a:t>topologi</a:t>
            </a:r>
            <a:r>
              <a:rPr lang="en-US" sz="2000" dirty="0"/>
              <a:t> bus </a:t>
            </a:r>
            <a:r>
              <a:rPr lang="en-US" sz="2000" dirty="0" err="1"/>
              <a:t>dan</a:t>
            </a:r>
            <a:r>
              <a:rPr lang="en-US" sz="2000" dirty="0"/>
              <a:t> </a:t>
            </a:r>
            <a:r>
              <a:rPr lang="en-US" sz="2000" dirty="0" err="1"/>
              <a:t>topologi</a:t>
            </a:r>
            <a:r>
              <a:rPr lang="en-US" sz="2000" dirty="0"/>
              <a:t> star. </a:t>
            </a:r>
            <a:r>
              <a:rPr lang="en-US" sz="2000" dirty="0" err="1"/>
              <a:t>Pada</a:t>
            </a:r>
            <a:r>
              <a:rPr lang="en-US" sz="2000" dirty="0"/>
              <a:t> </a:t>
            </a:r>
            <a:r>
              <a:rPr lang="en-US" sz="2000" dirty="0" err="1"/>
              <a:t>topologi</a:t>
            </a:r>
            <a:r>
              <a:rPr lang="en-US" sz="2000" dirty="0"/>
              <a:t> </a:t>
            </a:r>
            <a:r>
              <a:rPr lang="en-US" sz="2000" dirty="0" err="1"/>
              <a:t>pohon</a:t>
            </a:r>
            <a:r>
              <a:rPr lang="en-US" sz="2000" dirty="0"/>
              <a:t>, node-node </a:t>
            </a:r>
            <a:r>
              <a:rPr lang="en-US" sz="2000" dirty="0" err="1"/>
              <a:t>dihubungkan</a:t>
            </a:r>
            <a:r>
              <a:rPr lang="en-US" sz="2000" dirty="0"/>
              <a:t> </a:t>
            </a:r>
            <a:r>
              <a:rPr lang="en-US" sz="2000" dirty="0" err="1"/>
              <a:t>satu</a:t>
            </a:r>
            <a:r>
              <a:rPr lang="en-US" sz="2000" dirty="0"/>
              <a:t> </a:t>
            </a:r>
            <a:r>
              <a:rPr lang="en-US" sz="2000" dirty="0" err="1"/>
              <a:t>dengan</a:t>
            </a:r>
            <a:r>
              <a:rPr lang="en-US" sz="2000" dirty="0"/>
              <a:t> yang lain </a:t>
            </a:r>
            <a:r>
              <a:rPr lang="en-US" sz="2000" dirty="0" err="1"/>
              <a:t>dalam</a:t>
            </a:r>
            <a:r>
              <a:rPr lang="en-US" sz="2000" dirty="0"/>
              <a:t> </a:t>
            </a:r>
            <a:r>
              <a:rPr lang="en-US" sz="2000" dirty="0" err="1"/>
              <a:t>sistem</a:t>
            </a:r>
            <a:r>
              <a:rPr lang="en-US" sz="2000" dirty="0"/>
              <a:t> </a:t>
            </a:r>
            <a:r>
              <a:rPr lang="en-US" sz="2000" dirty="0" err="1"/>
              <a:t>hierarki</a:t>
            </a:r>
            <a:r>
              <a:rPr lang="en-US" sz="2000" dirty="0"/>
              <a:t>. </a:t>
            </a:r>
            <a:r>
              <a:rPr lang="en-US" sz="2000" dirty="0" err="1"/>
              <a:t>Oleh</a:t>
            </a:r>
            <a:r>
              <a:rPr lang="en-US" sz="2000" dirty="0"/>
              <a:t> </a:t>
            </a:r>
            <a:r>
              <a:rPr lang="en-US" sz="2000" dirty="0" err="1"/>
              <a:t>karena</a:t>
            </a:r>
            <a:r>
              <a:rPr lang="en-US" sz="2000" dirty="0"/>
              <a:t> </a:t>
            </a:r>
            <a:r>
              <a:rPr lang="en-US" sz="2000" dirty="0" err="1"/>
              <a:t>itu</a:t>
            </a:r>
            <a:r>
              <a:rPr lang="en-US" sz="2000" dirty="0"/>
              <a:t>, </a:t>
            </a:r>
            <a:r>
              <a:rPr lang="en-US" sz="2000" dirty="0" err="1"/>
              <a:t>topologi</a:t>
            </a:r>
            <a:r>
              <a:rPr lang="en-US" sz="2000" dirty="0"/>
              <a:t> </a:t>
            </a:r>
            <a:r>
              <a:rPr lang="en-US" sz="2000" dirty="0" err="1"/>
              <a:t>ini</a:t>
            </a:r>
            <a:r>
              <a:rPr lang="en-US" sz="2000" dirty="0"/>
              <a:t> </a:t>
            </a:r>
            <a:r>
              <a:rPr lang="en-US" sz="2000" dirty="0" err="1"/>
              <a:t>sering</a:t>
            </a:r>
            <a:r>
              <a:rPr lang="en-US" sz="2000" dirty="0"/>
              <a:t> juga </a:t>
            </a:r>
            <a:r>
              <a:rPr lang="en-US" sz="2000" dirty="0" err="1"/>
              <a:t>disebut</a:t>
            </a:r>
            <a:r>
              <a:rPr lang="en-US" sz="2000" dirty="0"/>
              <a:t> </a:t>
            </a:r>
            <a:r>
              <a:rPr lang="en-US" sz="2000" dirty="0" err="1"/>
              <a:t>dengan</a:t>
            </a:r>
            <a:r>
              <a:rPr lang="en-US" sz="2000" dirty="0"/>
              <a:t> </a:t>
            </a:r>
            <a:r>
              <a:rPr lang="en-US" sz="2000" dirty="0" err="1"/>
              <a:t>topologi</a:t>
            </a:r>
            <a:r>
              <a:rPr lang="en-US" sz="2000" dirty="0"/>
              <a:t> </a:t>
            </a:r>
            <a:r>
              <a:rPr lang="en-US" sz="2000" dirty="0" err="1"/>
              <a:t>hierark</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2087" y="2725737"/>
            <a:ext cx="2995613" cy="2684463"/>
          </a:xfrm>
          <a:prstGeom prst="rect">
            <a:avLst/>
          </a:prstGeom>
        </p:spPr>
      </p:pic>
    </p:spTree>
    <p:extLst>
      <p:ext uri="{BB962C8B-B14F-4D97-AF65-F5344CB8AC3E}">
        <p14:creationId xmlns:p14="http://schemas.microsoft.com/office/powerpoint/2010/main" val="2795725727"/>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361</TotalTime>
  <Words>705</Words>
  <Application>Microsoft Office PowerPoint</Application>
  <PresentationFormat>Widescreen</PresentationFormat>
  <Paragraphs>111</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Calibri</vt:lpstr>
      <vt:lpstr>Calibri Light</vt:lpstr>
      <vt:lpstr>Segoe UI</vt:lpstr>
      <vt:lpstr>Times New Roman</vt:lpstr>
      <vt:lpstr>Retrospect</vt:lpstr>
      <vt:lpstr>MEDIA MENGAJAR  INFORMATIKA</vt:lpstr>
      <vt:lpstr>Bab 3</vt:lpstr>
      <vt:lpstr>A. Topologi Jaringan</vt:lpstr>
      <vt:lpstr>Topologi jaringan dapat dikelompokkan menjadi lima model dasar, yaitu sebagai berikut.  a. Topologi Bus Topologi bus merupakan jaringan yang mempunyai ujung di kedua sisinya dan sinyal berjalan dari ujung yang satu ke ujung yang lain. Jaringan dengan topologi ini mengirimkan data dalam satu arah (unidirectional) dari satu ujung ke ujung yang lain. Topologi bus mempunyai beberapa kelebihan, di antaranya sebagai berikut. (1) Topologi bus mudah untuk dipahami.  (2) Penggunaan biaya yang efektif. (3) Ideal untuk digunakan pada jaringan yang kecil dengan jumlah node yang sedikit.  (4) Membutuhkan kabel yang lebih sedikit untuk menghubungkan node-node yang ada. (5) Memberikan kemudahan untuk melakukan penambahan atau pengurangan node dalam jaringan</vt:lpstr>
      <vt:lpstr>b. Topologi Ring</vt:lpstr>
      <vt:lpstr>c. Topologi Dual-Ring</vt:lpstr>
      <vt:lpstr>d. Topologi Star</vt:lpstr>
      <vt:lpstr>e. Topologi Mesh</vt:lpstr>
      <vt:lpstr>f. Topologi Hibrida</vt:lpstr>
      <vt:lpstr>B. Perangkat Jaringan dan Mekanisme Pengiriman Data</vt:lpstr>
      <vt:lpstr>b. Komputer Klien</vt:lpstr>
      <vt:lpstr>c. Kartu Jaringan</vt:lpstr>
      <vt:lpstr>(1) Kabel koaksial   (2) Kabel UTP (3) Kabel STP    (4) Kabel fiber optic (5) Repeater (6) Hub   </vt:lpstr>
      <vt:lpstr>(7) Bridge </vt:lpstr>
      <vt:lpstr>2. Mekanisme Pengiriman Data</vt:lpstr>
      <vt:lpstr>a. Application Layer</vt:lpstr>
      <vt:lpstr>c. Internet Layer</vt:lpstr>
      <vt:lpstr> Internet layer memiliki view atas keseluruhan jaringan, sedangkan Network Acces Layer hanya pada lapisan fisik terbatas saja. Network Access Layer terdiri atas sejumlah protokol seperti Ethernet, Point-to-Point Protocol (PPP), dan Frame Relay. Network Access Layer menggunakan sebuah alamat fisik untuk mengidentifikasi sebuah node dan mengirimkan paket data.</vt:lpstr>
      <vt:lpstr>3. Menelusuri Paket Data</vt:lpstr>
      <vt:lpstr>a. Scalability </vt:lpstr>
      <vt:lpstr>c. Kegagalan Jaringan</vt:lpstr>
      <vt:lpstr>PowerPoint Presentation</vt:lpstr>
      <vt:lpstr>Perkembangan teknologi saat ini membuat penggunaan jaringan komputer dan internet semakin luas, baik untuk aktivitas pribadi sehari-hari maupun untuk mendukung kegiatan organisasi. Jaringan digunakan agar perangkat-perangkat dapat saling berbagi sumber daya dan juga dapat dihubungkan ke internet. Apakah Anda sudah memahami mengenai topologi jaringan dan mekanisme pengiriman data? Terkait hal tersebut, refleksikan pemahaman Anda dengan menjawab pertanyaan dan melakukan kegiatan berikut.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MENGAJAR  INFORMATIKA</dc:title>
  <dc:creator>DATSUN</dc:creator>
  <cp:lastModifiedBy>DATSUN</cp:lastModifiedBy>
  <cp:revision>18</cp:revision>
  <dcterms:created xsi:type="dcterms:W3CDTF">2023-05-31T23:11:45Z</dcterms:created>
  <dcterms:modified xsi:type="dcterms:W3CDTF">2023-06-01T05:13:07Z</dcterms:modified>
</cp:coreProperties>
</file>