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6" d="100"/>
          <a:sy n="76" d="100"/>
        </p:scale>
        <p:origin x="54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ED6E331-F843-49FD-AFD4-608F30BF896E}" type="datetimeFigureOut">
              <a:rPr lang="en-US" smtClean="0"/>
              <a:t>5/31/2023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2D91C1-591C-494D-B22C-6C1F724DF0B5}"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87444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ED6E331-F843-49FD-AFD4-608F30BF896E}" type="datetimeFigureOut">
              <a:rPr lang="en-US" smtClean="0"/>
              <a:t>5/31/2023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2D91C1-591C-494D-B22C-6C1F724DF0B5}" type="slidenum">
              <a:rPr lang="en-US" smtClean="0"/>
              <a:t>‹#›</a:t>
            </a:fld>
            <a:endParaRPr lang="en-US"/>
          </a:p>
        </p:txBody>
      </p:sp>
    </p:spTree>
    <p:extLst>
      <p:ext uri="{BB962C8B-B14F-4D97-AF65-F5344CB8AC3E}">
        <p14:creationId xmlns:p14="http://schemas.microsoft.com/office/powerpoint/2010/main" val="1611695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ED6E331-F843-49FD-AFD4-608F30BF896E}" type="datetimeFigureOut">
              <a:rPr lang="en-US" smtClean="0"/>
              <a:t>5/31/2023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2D91C1-591C-494D-B22C-6C1F724DF0B5}" type="slidenum">
              <a:rPr lang="en-US" smtClean="0"/>
              <a:t>‹#›</a:t>
            </a:fld>
            <a:endParaRPr lang="en-US"/>
          </a:p>
        </p:txBody>
      </p:sp>
    </p:spTree>
    <p:extLst>
      <p:ext uri="{BB962C8B-B14F-4D97-AF65-F5344CB8AC3E}">
        <p14:creationId xmlns:p14="http://schemas.microsoft.com/office/powerpoint/2010/main" val="1914288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ED6E331-F843-49FD-AFD4-608F30BF896E}" type="datetimeFigureOut">
              <a:rPr lang="en-US" smtClean="0"/>
              <a:t>5/31/2023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2D91C1-591C-494D-B22C-6C1F724DF0B5}" type="slidenum">
              <a:rPr lang="en-US" smtClean="0"/>
              <a:t>‹#›</a:t>
            </a:fld>
            <a:endParaRPr lang="en-US"/>
          </a:p>
        </p:txBody>
      </p:sp>
    </p:spTree>
    <p:extLst>
      <p:ext uri="{BB962C8B-B14F-4D97-AF65-F5344CB8AC3E}">
        <p14:creationId xmlns:p14="http://schemas.microsoft.com/office/powerpoint/2010/main" val="33105560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ED6E331-F843-49FD-AFD4-608F30BF896E}" type="datetimeFigureOut">
              <a:rPr lang="en-US" smtClean="0"/>
              <a:t>5/31/2023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2D91C1-591C-494D-B22C-6C1F724DF0B5}"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8744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ED6E331-F843-49FD-AFD4-608F30BF896E}" type="datetimeFigureOut">
              <a:rPr lang="en-US" smtClean="0"/>
              <a:t>5/31/2023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2D91C1-591C-494D-B22C-6C1F724DF0B5}" type="slidenum">
              <a:rPr lang="en-US" smtClean="0"/>
              <a:t>‹#›</a:t>
            </a:fld>
            <a:endParaRPr lang="en-US"/>
          </a:p>
        </p:txBody>
      </p:sp>
    </p:spTree>
    <p:extLst>
      <p:ext uri="{BB962C8B-B14F-4D97-AF65-F5344CB8AC3E}">
        <p14:creationId xmlns:p14="http://schemas.microsoft.com/office/powerpoint/2010/main" val="13703222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ED6E331-F843-49FD-AFD4-608F30BF896E}" type="datetimeFigureOut">
              <a:rPr lang="en-US" smtClean="0"/>
              <a:t>5/31/2023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72D91C1-591C-494D-B22C-6C1F724DF0B5}" type="slidenum">
              <a:rPr lang="en-US" smtClean="0"/>
              <a:t>‹#›</a:t>
            </a:fld>
            <a:endParaRPr lang="en-US"/>
          </a:p>
        </p:txBody>
      </p:sp>
    </p:spTree>
    <p:extLst>
      <p:ext uri="{BB962C8B-B14F-4D97-AF65-F5344CB8AC3E}">
        <p14:creationId xmlns:p14="http://schemas.microsoft.com/office/powerpoint/2010/main" val="1743751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ED6E331-F843-49FD-AFD4-608F30BF896E}" type="datetimeFigureOut">
              <a:rPr lang="en-US" smtClean="0"/>
              <a:t>5/31/2023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72D91C1-591C-494D-B22C-6C1F724DF0B5}" type="slidenum">
              <a:rPr lang="en-US" smtClean="0"/>
              <a:t>‹#›</a:t>
            </a:fld>
            <a:endParaRPr lang="en-US"/>
          </a:p>
        </p:txBody>
      </p:sp>
    </p:spTree>
    <p:extLst>
      <p:ext uri="{BB962C8B-B14F-4D97-AF65-F5344CB8AC3E}">
        <p14:creationId xmlns:p14="http://schemas.microsoft.com/office/powerpoint/2010/main" val="3666891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ED6E331-F843-49FD-AFD4-608F30BF896E}" type="datetimeFigureOut">
              <a:rPr lang="en-US" smtClean="0"/>
              <a:t>5/31/2023</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372D91C1-591C-494D-B22C-6C1F724DF0B5}" type="slidenum">
              <a:rPr lang="en-US" smtClean="0"/>
              <a:t>‹#›</a:t>
            </a:fld>
            <a:endParaRPr lang="en-US"/>
          </a:p>
        </p:txBody>
      </p:sp>
    </p:spTree>
    <p:extLst>
      <p:ext uri="{BB962C8B-B14F-4D97-AF65-F5344CB8AC3E}">
        <p14:creationId xmlns:p14="http://schemas.microsoft.com/office/powerpoint/2010/main" val="2653008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ED6E331-F843-49FD-AFD4-608F30BF896E}" type="datetimeFigureOut">
              <a:rPr lang="en-US" smtClean="0"/>
              <a:t>5/31/2023</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72D91C1-591C-494D-B22C-6C1F724DF0B5}" type="slidenum">
              <a:rPr lang="en-US" smtClean="0"/>
              <a:t>‹#›</a:t>
            </a:fld>
            <a:endParaRPr lang="en-US"/>
          </a:p>
        </p:txBody>
      </p:sp>
    </p:spTree>
    <p:extLst>
      <p:ext uri="{BB962C8B-B14F-4D97-AF65-F5344CB8AC3E}">
        <p14:creationId xmlns:p14="http://schemas.microsoft.com/office/powerpoint/2010/main" val="41478872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ED6E331-F843-49FD-AFD4-608F30BF896E}" type="datetimeFigureOut">
              <a:rPr lang="en-US" smtClean="0"/>
              <a:t>5/31/2023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2D91C1-591C-494D-B22C-6C1F724DF0B5}" type="slidenum">
              <a:rPr lang="en-US" smtClean="0"/>
              <a:t>‹#›</a:t>
            </a:fld>
            <a:endParaRPr lang="en-US"/>
          </a:p>
        </p:txBody>
      </p:sp>
    </p:spTree>
    <p:extLst>
      <p:ext uri="{BB962C8B-B14F-4D97-AF65-F5344CB8AC3E}">
        <p14:creationId xmlns:p14="http://schemas.microsoft.com/office/powerpoint/2010/main" val="326712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ED6E331-F843-49FD-AFD4-608F30BF896E}" type="datetimeFigureOut">
              <a:rPr lang="en-US" smtClean="0"/>
              <a:t>5/31/2023</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72D91C1-591C-494D-B22C-6C1F724DF0B5}"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220466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r"/>
            <a:r>
              <a:rPr lang="en-US" sz="3600" b="1" dirty="0">
                <a:solidFill>
                  <a:srgbClr val="00B0F0"/>
                </a:solidFill>
                <a:latin typeface="Times New Roman" panose="02020603050405020304" pitchFamily="18" charset="0"/>
                <a:cs typeface="Times New Roman" panose="02020603050405020304" pitchFamily="18" charset="0"/>
              </a:rPr>
              <a:t>MEDIA MENGAJAR </a:t>
            </a:r>
            <a:br>
              <a:rPr lang="en-US" sz="3600" b="1" dirty="0">
                <a:solidFill>
                  <a:srgbClr val="00B0F0"/>
                </a:solidFill>
                <a:latin typeface="Times New Roman" panose="02020603050405020304" pitchFamily="18" charset="0"/>
                <a:cs typeface="Times New Roman" panose="02020603050405020304" pitchFamily="18" charset="0"/>
              </a:rPr>
            </a:br>
            <a:r>
              <a:rPr lang="en-US" sz="3600" b="1" dirty="0">
                <a:solidFill>
                  <a:srgbClr val="00B0F0"/>
                </a:solidFill>
                <a:latin typeface="Times New Roman" panose="02020603050405020304" pitchFamily="18" charset="0"/>
                <a:cs typeface="Times New Roman" panose="02020603050405020304" pitchFamily="18" charset="0"/>
              </a:rPr>
              <a:t>INFORMATIKA</a:t>
            </a:r>
            <a:endParaRPr lang="en-US" sz="3600" dirty="0"/>
          </a:p>
        </p:txBody>
      </p:sp>
      <p:sp>
        <p:nvSpPr>
          <p:cNvPr id="3" name="Subtitle 2"/>
          <p:cNvSpPr>
            <a:spLocks noGrp="1"/>
          </p:cNvSpPr>
          <p:nvPr>
            <p:ph type="subTitle" idx="1"/>
          </p:nvPr>
        </p:nvSpPr>
        <p:spPr/>
        <p:txBody>
          <a:bodyPr/>
          <a:lstStyle/>
          <a:p>
            <a:pPr algn="r"/>
            <a:r>
              <a:rPr lang="en-US" b="1" dirty="0">
                <a:latin typeface="Times New Roman" panose="02020603050405020304" pitchFamily="18" charset="0"/>
                <a:cs typeface="Times New Roman" panose="02020603050405020304" pitchFamily="18" charset="0"/>
              </a:rPr>
              <a:t>UNTUK SMA/MA KELAS XI</a:t>
            </a:r>
          </a:p>
          <a:p>
            <a:endParaRPr lang="en-US" dirty="0"/>
          </a:p>
        </p:txBody>
      </p:sp>
    </p:spTree>
    <p:extLst>
      <p:ext uri="{BB962C8B-B14F-4D97-AF65-F5344CB8AC3E}">
        <p14:creationId xmlns:p14="http://schemas.microsoft.com/office/powerpoint/2010/main" val="3135068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latin typeface="Times New Roman" panose="02020603050405020304" pitchFamily="18" charset="0"/>
                <a:cs typeface="Times New Roman" panose="02020603050405020304" pitchFamily="18" charset="0"/>
              </a:rPr>
              <a:t>Bab 2</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sz="3200" b="1" dirty="0" err="1">
                <a:solidFill>
                  <a:srgbClr val="00B0F0"/>
                </a:solidFill>
                <a:latin typeface="Times New Roman" panose="02020603050405020304" pitchFamily="18" charset="0"/>
                <a:cs typeface="Times New Roman" panose="02020603050405020304" pitchFamily="18" charset="0"/>
              </a:rPr>
              <a:t>Menerapkan</a:t>
            </a:r>
            <a:r>
              <a:rPr lang="en-US" sz="3200" b="1" dirty="0">
                <a:solidFill>
                  <a:srgbClr val="00B0F0"/>
                </a:solidFill>
                <a:latin typeface="Times New Roman" panose="02020603050405020304" pitchFamily="18" charset="0"/>
                <a:cs typeface="Times New Roman" panose="02020603050405020304" pitchFamily="18" charset="0"/>
              </a:rPr>
              <a:t> </a:t>
            </a:r>
            <a:r>
              <a:rPr lang="en-US" sz="3200" b="1" dirty="0" err="1">
                <a:solidFill>
                  <a:srgbClr val="00B0F0"/>
                </a:solidFill>
                <a:latin typeface="Times New Roman" panose="02020603050405020304" pitchFamily="18" charset="0"/>
                <a:cs typeface="Times New Roman" panose="02020603050405020304" pitchFamily="18" charset="0"/>
              </a:rPr>
              <a:t>Berpikir</a:t>
            </a:r>
            <a:r>
              <a:rPr lang="en-US" sz="3200" b="1" dirty="0">
                <a:solidFill>
                  <a:srgbClr val="00B0F0"/>
                </a:solidFill>
                <a:latin typeface="Times New Roman" panose="02020603050405020304" pitchFamily="18" charset="0"/>
                <a:cs typeface="Times New Roman" panose="02020603050405020304" pitchFamily="18" charset="0"/>
              </a:rPr>
              <a:t> </a:t>
            </a:r>
            <a:r>
              <a:rPr lang="en-US" sz="3200" b="1" dirty="0" err="1">
                <a:solidFill>
                  <a:srgbClr val="00B0F0"/>
                </a:solidFill>
                <a:latin typeface="Times New Roman" panose="02020603050405020304" pitchFamily="18" charset="0"/>
                <a:cs typeface="Times New Roman" panose="02020603050405020304" pitchFamily="18" charset="0"/>
              </a:rPr>
              <a:t>Komputasional</a:t>
            </a:r>
            <a:r>
              <a:rPr lang="en-US" sz="3200" b="1" dirty="0">
                <a:solidFill>
                  <a:srgbClr val="00B0F0"/>
                </a:solidFill>
                <a:latin typeface="Times New Roman" panose="02020603050405020304" pitchFamily="18" charset="0"/>
                <a:cs typeface="Times New Roman" panose="02020603050405020304" pitchFamily="18" charset="0"/>
              </a:rPr>
              <a:t> </a:t>
            </a:r>
            <a:r>
              <a:rPr lang="en-US" sz="3200" b="1" dirty="0" err="1">
                <a:solidFill>
                  <a:srgbClr val="00B0F0"/>
                </a:solidFill>
                <a:latin typeface="Times New Roman" panose="02020603050405020304" pitchFamily="18" charset="0"/>
                <a:cs typeface="Times New Roman" panose="02020603050405020304" pitchFamily="18" charset="0"/>
              </a:rPr>
              <a:t>dalam</a:t>
            </a:r>
            <a:r>
              <a:rPr lang="en-US" sz="3200" b="1" dirty="0">
                <a:solidFill>
                  <a:srgbClr val="00B0F0"/>
                </a:solidFill>
                <a:latin typeface="Times New Roman" panose="02020603050405020304" pitchFamily="18" charset="0"/>
                <a:cs typeface="Times New Roman" panose="02020603050405020304" pitchFamily="18" charset="0"/>
              </a:rPr>
              <a:t> </a:t>
            </a:r>
            <a:r>
              <a:rPr lang="en-US" sz="3200" b="1" dirty="0" err="1">
                <a:solidFill>
                  <a:srgbClr val="00B0F0"/>
                </a:solidFill>
                <a:latin typeface="Times New Roman" panose="02020603050405020304" pitchFamily="18" charset="0"/>
                <a:cs typeface="Times New Roman" panose="02020603050405020304" pitchFamily="18" charset="0"/>
              </a:rPr>
              <a:t>Pemrograman</a:t>
            </a:r>
            <a:endParaRPr lang="en-US" sz="3200" b="1" dirty="0">
              <a:solidFill>
                <a:srgbClr val="00B0F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13092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180" y="2067560"/>
            <a:ext cx="10058400" cy="1450757"/>
          </a:xfrm>
        </p:spPr>
        <p:txBody>
          <a:bodyPr>
            <a:normAutofit/>
          </a:bodyPr>
          <a:lstStyle/>
          <a:p>
            <a:pPr algn="just"/>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1. </a:t>
            </a:r>
            <a:r>
              <a:rPr lang="en-US" sz="2000" b="1" dirty="0" err="1">
                <a:solidFill>
                  <a:srgbClr val="FF0000"/>
                </a:solidFill>
                <a:latin typeface="Times New Roman" panose="02020603050405020304" pitchFamily="18" charset="0"/>
                <a:cs typeface="Times New Roman" panose="02020603050405020304" pitchFamily="18" charset="0"/>
              </a:rPr>
              <a:t>Hubungan</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Masalah</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Algoritme</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dan</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Solusi</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184910" y="1709003"/>
            <a:ext cx="10058400" cy="145075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Algoritme</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komputer</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dikembangkan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untuk</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menjalankan</a:t>
            </a:r>
            <a:r>
              <a:rPr lang="en-US" sz="2000" dirty="0" smtClean="0">
                <a:latin typeface="Times New Roman" panose="02020603050405020304" pitchFamily="18" charset="0"/>
                <a:cs typeface="Times New Roman" panose="02020603050405020304" pitchFamily="18" charset="0"/>
              </a:rPr>
              <a:t> proses yang </a:t>
            </a:r>
            <a:r>
              <a:rPr lang="en-US" sz="2000" dirty="0" err="1" smtClean="0">
                <a:latin typeface="Times New Roman" panose="02020603050405020304" pitchFamily="18" charset="0"/>
                <a:cs typeface="Times New Roman" panose="02020603050405020304" pitchFamily="18" charset="0"/>
              </a:rPr>
              <a:t>akan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menjadi</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sebuah</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solusi</a:t>
            </a:r>
            <a:r>
              <a:rPr lang="en-US" sz="2000" dirty="0" smtClean="0">
                <a:latin typeface="Times New Roman" panose="02020603050405020304" pitchFamily="18" charset="0"/>
                <a:cs typeface="Times New Roman" panose="02020603050405020304" pitchFamily="18" charset="0"/>
              </a:rPr>
              <a:t> yang optimal. </a:t>
            </a:r>
            <a:r>
              <a:rPr lang="en-US" sz="2000" dirty="0" err="1" smtClean="0">
                <a:latin typeface="Times New Roman" panose="02020603050405020304" pitchFamily="18" charset="0"/>
                <a:cs typeface="Times New Roman" panose="02020603050405020304" pitchFamily="18" charset="0"/>
              </a:rPr>
              <a:t>Semakin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banyak</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jenis</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persoalan</a:t>
            </a:r>
            <a:r>
              <a:rPr lang="en-US" sz="2000" dirty="0" smtClean="0">
                <a:latin typeface="Times New Roman" panose="02020603050405020304" pitchFamily="18" charset="0"/>
                <a:cs typeface="Times New Roman" panose="02020603050405020304" pitchFamily="18" charset="0"/>
              </a:rPr>
              <a:t> yang </a:t>
            </a:r>
            <a:r>
              <a:rPr lang="en-US" sz="2000" dirty="0" err="1" smtClean="0">
                <a:latin typeface="Times New Roman" panose="02020603050405020304" pitchFamily="18" charset="0"/>
                <a:cs typeface="Times New Roman" panose="02020603050405020304" pitchFamily="18" charset="0"/>
              </a:rPr>
              <a:t>harus</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diselesaikan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maka</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semakin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banyak</a:t>
            </a:r>
            <a:r>
              <a:rPr lang="en-US" sz="2000" dirty="0" smtClean="0">
                <a:latin typeface="Times New Roman" panose="02020603050405020304" pitchFamily="18" charset="0"/>
                <a:cs typeface="Times New Roman" panose="02020603050405020304" pitchFamily="18" charset="0"/>
              </a:rPr>
              <a:t> juga </a:t>
            </a:r>
            <a:r>
              <a:rPr lang="en-US" sz="2000" dirty="0" err="1" smtClean="0">
                <a:latin typeface="Times New Roman" panose="02020603050405020304" pitchFamily="18" charset="0"/>
                <a:cs typeface="Times New Roman" panose="02020603050405020304" pitchFamily="18" charset="0"/>
              </a:rPr>
              <a:t>algoritme</a:t>
            </a:r>
            <a:r>
              <a:rPr lang="en-US" sz="2000" dirty="0" smtClean="0">
                <a:latin typeface="Times New Roman" panose="02020603050405020304" pitchFamily="18" charset="0"/>
                <a:cs typeface="Times New Roman" panose="02020603050405020304" pitchFamily="18" charset="0"/>
              </a:rPr>
              <a:t> yang </a:t>
            </a:r>
            <a:r>
              <a:rPr lang="en-US" sz="2000" dirty="0" err="1" smtClean="0">
                <a:latin typeface="Times New Roman" panose="02020603050405020304" pitchFamily="18" charset="0"/>
                <a:cs typeface="Times New Roman" panose="02020603050405020304" pitchFamily="18" charset="0"/>
              </a:rPr>
              <a:t>dikembangkan</a:t>
            </a:r>
            <a:r>
              <a:rPr lang="en-US" sz="2000" dirty="0" smtClean="0">
                <a:latin typeface="Times New Roman" panose="02020603050405020304" pitchFamily="18" charset="0"/>
                <a:cs typeface="Times New Roman" panose="02020603050405020304" pitchFamily="18" charset="0"/>
              </a:rPr>
              <a:t>. Di </a:t>
            </a:r>
            <a:r>
              <a:rPr lang="en-US" sz="2000" dirty="0" err="1" smtClean="0">
                <a:latin typeface="Times New Roman" panose="02020603050405020304" pitchFamily="18" charset="0"/>
                <a:cs typeface="Times New Roman" panose="02020603050405020304" pitchFamily="18" charset="0"/>
              </a:rPr>
              <a:t>subbab</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ini</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akan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dibahas</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beberapa</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jenis</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algoritme</a:t>
            </a:r>
            <a:r>
              <a:rPr lang="en-US" sz="2000" dirty="0" smtClean="0">
                <a:latin typeface="Times New Roman" panose="02020603050405020304" pitchFamily="18" charset="0"/>
                <a:cs typeface="Times New Roman" panose="02020603050405020304" pitchFamily="18" charset="0"/>
              </a:rPr>
              <a:t> yang </a:t>
            </a:r>
            <a:r>
              <a:rPr lang="en-US" sz="2000" dirty="0" err="1" smtClean="0">
                <a:latin typeface="Times New Roman" panose="02020603050405020304" pitchFamily="18" charset="0"/>
                <a:cs typeface="Times New Roman" panose="02020603050405020304" pitchFamily="18" charset="0"/>
              </a:rPr>
              <a:t>umum</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digunakan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dalam</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bidang</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komputasi</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dan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bagaimana</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algoritme</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tersebut</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digunakan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untuk</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membuat</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suatu</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solusi</a:t>
            </a:r>
            <a:r>
              <a:rPr lang="en-US" sz="2000" dirty="0" smtClean="0">
                <a:latin typeface="Times New Roman" panose="02020603050405020304" pitchFamily="18" charset="0"/>
                <a:cs typeface="Times New Roman" panose="02020603050405020304" pitchFamily="18" charset="0"/>
              </a:rPr>
              <a:t> yang </a:t>
            </a:r>
            <a:r>
              <a:rPr lang="en-US" sz="2000" dirty="0" err="1" smtClean="0">
                <a:latin typeface="Times New Roman" panose="02020603050405020304" pitchFamily="18" charset="0"/>
                <a:cs typeface="Times New Roman" panose="02020603050405020304" pitchFamily="18" charset="0"/>
              </a:rPr>
              <a:t>dapat</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menyelesaikan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suatu</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permasalahan</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1184910" y="3365501"/>
            <a:ext cx="10058400" cy="2476500"/>
          </a:xfrm>
          <a:prstGeom prst="rect">
            <a:avLst/>
          </a:prstGeom>
        </p:spPr>
        <p:txBody>
          <a:bodyPr vert="horz" lIns="91440" tIns="45720" rIns="91440" bIns="45720" rtlCol="0" anchor="b">
            <a:normAutofit fontScale="92500" lnSpcReduction="10000"/>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b="1" dirty="0" smtClean="0">
                <a:solidFill>
                  <a:srgbClr val="FF0000"/>
                </a:solidFill>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Anda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sudah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membelikan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hadiah</a:t>
            </a:r>
            <a:r>
              <a:rPr lang="en-US" sz="2200" dirty="0">
                <a:latin typeface="Times New Roman" panose="02020603050405020304" pitchFamily="18" charset="0"/>
                <a:cs typeface="Times New Roman" panose="02020603050405020304" pitchFamily="18" charset="0"/>
              </a:rPr>
              <a:t> yang </a:t>
            </a:r>
            <a:r>
              <a:rPr lang="en-US" sz="2200" dirty="0" err="1">
                <a:latin typeface="Times New Roman" panose="02020603050405020304" pitchFamily="18" charset="0"/>
                <a:cs typeface="Times New Roman" panose="02020603050405020304" pitchFamily="18" charset="0"/>
              </a:rPr>
              <a:t>spesial</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untuk</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hadiah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ulang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tahun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saudara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Anda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tersebut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Masalahnya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bagaimana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caranya</a:t>
            </a:r>
            <a:r>
              <a:rPr lang="en-US" sz="2200" dirty="0">
                <a:latin typeface="Times New Roman" panose="02020603050405020304" pitchFamily="18" charset="0"/>
                <a:cs typeface="Times New Roman" panose="02020603050405020304" pitchFamily="18" charset="0"/>
              </a:rPr>
              <a:t> agar </a:t>
            </a:r>
            <a:r>
              <a:rPr lang="en-US" sz="2200" dirty="0" err="1">
                <a:latin typeface="Times New Roman" panose="02020603050405020304" pitchFamily="18" charset="0"/>
                <a:cs typeface="Times New Roman" panose="02020603050405020304" pitchFamily="18" charset="0"/>
              </a:rPr>
              <a:t>hadiah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tersebut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sampai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saudara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Anda</a:t>
            </a:r>
            <a:r>
              <a:rPr lang="en-US" sz="2200" dirty="0">
                <a:latin typeface="Times New Roman" panose="02020603050405020304" pitchFamily="18" charset="0"/>
                <a:cs typeface="Times New Roman" panose="02020603050405020304" pitchFamily="18" charset="0"/>
              </a:rPr>
              <a:t> di </a:t>
            </a:r>
            <a:r>
              <a:rPr lang="en-US" sz="2200" dirty="0" err="1">
                <a:latin typeface="Times New Roman" panose="02020603050405020304" pitchFamily="18" charset="0"/>
                <a:cs typeface="Times New Roman" panose="02020603050405020304" pitchFamily="18" charset="0"/>
              </a:rPr>
              <a:t>hari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ulang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tahunnya</a:t>
            </a:r>
            <a:r>
              <a:rPr lang="en-US" sz="2200" dirty="0">
                <a:latin typeface="Times New Roman" panose="02020603050405020304" pitchFamily="18" charset="0"/>
                <a:cs typeface="Times New Roman" panose="02020603050405020304" pitchFamily="18" charset="0"/>
              </a:rPr>
              <a:t>. Akan </a:t>
            </a:r>
            <a:r>
              <a:rPr lang="en-US" sz="2200" dirty="0" err="1">
                <a:latin typeface="Times New Roman" panose="02020603050405020304" pitchFamily="18" charset="0"/>
                <a:cs typeface="Times New Roman" panose="02020603050405020304" pitchFamily="18" charset="0"/>
              </a:rPr>
              <a:t>ada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beberapa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hal</a:t>
            </a:r>
            <a:r>
              <a:rPr lang="en-US" sz="2200" dirty="0">
                <a:latin typeface="Times New Roman" panose="02020603050405020304" pitchFamily="18" charset="0"/>
                <a:cs typeface="Times New Roman" panose="02020603050405020304" pitchFamily="18" charset="0"/>
              </a:rPr>
              <a:t> yang </a:t>
            </a:r>
            <a:r>
              <a:rPr lang="en-US" sz="2200" dirty="0" err="1">
                <a:latin typeface="Times New Roman" panose="02020603050405020304" pitchFamily="18" charset="0"/>
                <a:cs typeface="Times New Roman" panose="02020603050405020304" pitchFamily="18" charset="0"/>
              </a:rPr>
              <a:t>terpikirkan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oleh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Anda</a:t>
            </a:r>
            <a:r>
              <a:rPr lang="en-US" sz="2200" dirty="0" smtClean="0">
                <a:latin typeface="Times New Roman" panose="02020603050405020304" pitchFamily="18" charset="0"/>
                <a:cs typeface="Times New Roman" panose="02020603050405020304" pitchFamily="18" charset="0"/>
              </a:rPr>
              <a:t>.</a:t>
            </a:r>
          </a:p>
          <a:p>
            <a:pPr algn="just"/>
            <a:r>
              <a:rPr lang="en-US" sz="2200" dirty="0" smtClean="0">
                <a:latin typeface="Times New Roman" panose="02020603050405020304" pitchFamily="18" charset="0"/>
                <a:cs typeface="Times New Roman" panose="02020603050405020304" pitchFamily="18" charset="0"/>
              </a:rPr>
              <a:t>(1) </a:t>
            </a:r>
            <a:r>
              <a:rPr lang="en-US" sz="2200" dirty="0" err="1" smtClean="0">
                <a:latin typeface="Times New Roman" panose="02020603050405020304" pitchFamily="18" charset="0"/>
                <a:cs typeface="Times New Roman" panose="02020603050405020304" pitchFamily="18" charset="0"/>
              </a:rPr>
              <a:t>Anda</a:t>
            </a:r>
            <a:r>
              <a:rPr lang="en-US" sz="2200" dirty="0" smtClean="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menggunakan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jasa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pengiriman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kilat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untuk</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mengirimkan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hadiah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tersebut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dengan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jaminan</a:t>
            </a:r>
            <a:r>
              <a:rPr lang="en-US" sz="2200" dirty="0">
                <a:latin typeface="Times New Roman" panose="02020603050405020304" pitchFamily="18" charset="0"/>
                <a:cs typeface="Times New Roman" panose="02020603050405020304" pitchFamily="18" charset="0"/>
              </a:rPr>
              <a:t> 1 </a:t>
            </a:r>
            <a:r>
              <a:rPr lang="en-US" sz="2200" dirty="0" err="1">
                <a:latin typeface="Times New Roman" panose="02020603050405020304" pitchFamily="18" charset="0"/>
                <a:cs typeface="Times New Roman" panose="02020603050405020304" pitchFamily="18" charset="0"/>
              </a:rPr>
              <a:t>hari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sampai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Sehingga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Anda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dapat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mengirimkan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kadonya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sehari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sebelumnya</a:t>
            </a:r>
            <a:r>
              <a:rPr lang="en-US" sz="2200" dirty="0" smtClean="0">
                <a:latin typeface="Times New Roman" panose="02020603050405020304" pitchFamily="18" charset="0"/>
                <a:cs typeface="Times New Roman" panose="02020603050405020304" pitchFamily="18" charset="0"/>
              </a:rPr>
              <a:t>.</a:t>
            </a:r>
          </a:p>
          <a:p>
            <a:pPr algn="just"/>
            <a:r>
              <a:rPr lang="en-US" sz="2200" dirty="0" smtClean="0">
                <a:latin typeface="Times New Roman" panose="02020603050405020304" pitchFamily="18" charset="0"/>
                <a:cs typeface="Times New Roman" panose="02020603050405020304" pitchFamily="18" charset="0"/>
              </a:rPr>
              <a:t>(</a:t>
            </a:r>
            <a:r>
              <a:rPr lang="en-US" sz="2200" dirty="0">
                <a:latin typeface="Times New Roman" panose="02020603050405020304" pitchFamily="18" charset="0"/>
                <a:cs typeface="Times New Roman" panose="02020603050405020304" pitchFamily="18" charset="0"/>
              </a:rPr>
              <a:t>2) </a:t>
            </a:r>
            <a:r>
              <a:rPr lang="en-US" sz="2200" dirty="0" err="1">
                <a:latin typeface="Times New Roman" panose="02020603050405020304" pitchFamily="18" charset="0"/>
                <a:cs typeface="Times New Roman" panose="02020603050405020304" pitchFamily="18" charset="0"/>
              </a:rPr>
              <a:t>Dengan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bantuan</a:t>
            </a:r>
            <a:r>
              <a:rPr lang="en-US" sz="2200" dirty="0">
                <a:latin typeface="Times New Roman" panose="02020603050405020304" pitchFamily="18" charset="0"/>
                <a:cs typeface="Times New Roman" panose="02020603050405020304" pitchFamily="18" charset="0"/>
              </a:rPr>
              <a:t> orang </a:t>
            </a:r>
            <a:r>
              <a:rPr lang="en-US" sz="2200" dirty="0" err="1">
                <a:latin typeface="Times New Roman" panose="02020603050405020304" pitchFamily="18" charset="0"/>
                <a:cs typeface="Times New Roman" panose="02020603050405020304" pitchFamily="18" charset="0"/>
              </a:rPr>
              <a:t>tua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Anda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dapat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menyewa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kendaraan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jasa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sopir</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untuk</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mengantarkan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hadiah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tersebut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rumah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saudara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Anda</a:t>
            </a:r>
            <a:r>
              <a:rPr lang="en-US" sz="2200" dirty="0">
                <a:latin typeface="Times New Roman" panose="02020603050405020304" pitchFamily="18" charset="0"/>
                <a:cs typeface="Times New Roman" panose="02020603050405020304" pitchFamily="18" charset="0"/>
              </a:rPr>
              <a:t>. </a:t>
            </a:r>
            <a:endParaRPr lang="en-US" sz="2200" dirty="0" smtClean="0">
              <a:latin typeface="Times New Roman" panose="02020603050405020304" pitchFamily="18" charset="0"/>
              <a:cs typeface="Times New Roman" panose="02020603050405020304" pitchFamily="18" charset="0"/>
            </a:endParaRPr>
          </a:p>
          <a:p>
            <a:pPr algn="just"/>
            <a:r>
              <a:rPr lang="en-US" sz="2200" dirty="0" smtClean="0">
                <a:latin typeface="Times New Roman" panose="02020603050405020304" pitchFamily="18" charset="0"/>
                <a:cs typeface="Times New Roman" panose="02020603050405020304" pitchFamily="18" charset="0"/>
              </a:rPr>
              <a:t>(</a:t>
            </a:r>
            <a:r>
              <a:rPr lang="en-US" sz="2200" dirty="0">
                <a:latin typeface="Times New Roman" panose="02020603050405020304" pitchFamily="18" charset="0"/>
                <a:cs typeface="Times New Roman" panose="02020603050405020304" pitchFamily="18" charset="0"/>
              </a:rPr>
              <a:t>3) </a:t>
            </a:r>
            <a:r>
              <a:rPr lang="en-US" sz="2200" dirty="0" err="1">
                <a:latin typeface="Times New Roman" panose="02020603050405020304" pitchFamily="18" charset="0"/>
                <a:cs typeface="Times New Roman" panose="02020603050405020304" pitchFamily="18" charset="0"/>
              </a:rPr>
              <a:t>Dengan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bantuan</a:t>
            </a:r>
            <a:r>
              <a:rPr lang="en-US" sz="2200" dirty="0">
                <a:latin typeface="Times New Roman" panose="02020603050405020304" pitchFamily="18" charset="0"/>
                <a:cs typeface="Times New Roman" panose="02020603050405020304" pitchFamily="18" charset="0"/>
              </a:rPr>
              <a:t> orang </a:t>
            </a:r>
            <a:r>
              <a:rPr lang="en-US" sz="2200" dirty="0" err="1">
                <a:latin typeface="Times New Roman" panose="02020603050405020304" pitchFamily="18" charset="0"/>
                <a:cs typeface="Times New Roman" panose="02020603050405020304" pitchFamily="18" charset="0"/>
              </a:rPr>
              <a:t>tua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Anda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dapat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menyewa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jasa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seorang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sopir</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untuk</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mengantarkan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kado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tersebut</a:t>
            </a:r>
            <a:r>
              <a:rPr lang="en-US" sz="2200" dirty="0">
                <a:latin typeface="Times New Roman" panose="02020603050405020304" pitchFamily="18" charset="0"/>
                <a:cs typeface="Times New Roman" panose="02020603050405020304" pitchFamily="18" charset="0"/>
              </a:rPr>
              <a:t> di </a:t>
            </a:r>
            <a:r>
              <a:rPr lang="en-US" sz="2200" dirty="0" err="1">
                <a:latin typeface="Times New Roman" panose="02020603050405020304" pitchFamily="18" charset="0"/>
                <a:cs typeface="Times New Roman" panose="02020603050405020304" pitchFamily="18" charset="0"/>
              </a:rPr>
              <a:t>hari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ulang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tahunnya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dengan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menggunakan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mobil</a:t>
            </a:r>
            <a:r>
              <a:rPr lang="en-US" sz="2200" dirty="0">
                <a:latin typeface="Times New Roman" panose="02020603050405020304" pitchFamily="18" charset="0"/>
                <a:cs typeface="Times New Roman" panose="02020603050405020304" pitchFamily="18" charset="0"/>
              </a:rPr>
              <a:t> orang </a:t>
            </a:r>
            <a:r>
              <a:rPr lang="en-US" sz="2200" dirty="0" err="1">
                <a:latin typeface="Times New Roman" panose="02020603050405020304" pitchFamily="18" charset="0"/>
                <a:cs typeface="Times New Roman" panose="02020603050405020304" pitchFamily="18" charset="0"/>
              </a:rPr>
              <a:t>tua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Anda</a:t>
            </a:r>
            <a:r>
              <a:rPr lang="en-US" sz="2200" dirty="0" smtClean="0">
                <a:latin typeface="Times New Roman" panose="02020603050405020304" pitchFamily="18" charset="0"/>
                <a:cs typeface="Times New Roman" panose="02020603050405020304" pitchFamily="18" charset="0"/>
              </a:rPr>
              <a:t>.</a:t>
            </a:r>
          </a:p>
          <a:p>
            <a:pPr algn="just"/>
            <a:r>
              <a:rPr lang="en-US" sz="2200" dirty="0" smtClean="0">
                <a:latin typeface="Times New Roman" panose="02020603050405020304" pitchFamily="18" charset="0"/>
                <a:cs typeface="Times New Roman" panose="02020603050405020304" pitchFamily="18" charset="0"/>
              </a:rPr>
              <a:t>(</a:t>
            </a:r>
            <a:r>
              <a:rPr lang="en-US" sz="2200" dirty="0">
                <a:latin typeface="Times New Roman" panose="02020603050405020304" pitchFamily="18" charset="0"/>
                <a:cs typeface="Times New Roman" panose="02020603050405020304" pitchFamily="18" charset="0"/>
              </a:rPr>
              <a:t>4) </a:t>
            </a:r>
            <a:r>
              <a:rPr lang="en-US" sz="2200" dirty="0" err="1">
                <a:latin typeface="Times New Roman" panose="02020603050405020304" pitchFamily="18" charset="0"/>
                <a:cs typeface="Times New Roman" panose="02020603050405020304" pitchFamily="18" charset="0"/>
              </a:rPr>
              <a:t>Bersama</a:t>
            </a:r>
            <a:r>
              <a:rPr lang="en-US" sz="2200" dirty="0">
                <a:latin typeface="Times New Roman" panose="02020603050405020304" pitchFamily="18" charset="0"/>
                <a:cs typeface="Times New Roman" panose="02020603050405020304" pitchFamily="18" charset="0"/>
              </a:rPr>
              <a:t> orang </a:t>
            </a:r>
            <a:r>
              <a:rPr lang="en-US" sz="2200" dirty="0" err="1">
                <a:latin typeface="Times New Roman" panose="02020603050405020304" pitchFamily="18" charset="0"/>
                <a:cs typeface="Times New Roman" panose="02020603050405020304" pitchFamily="18" charset="0"/>
              </a:rPr>
              <a:t>tua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Anda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pergi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menggunakan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mobil</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mengantar</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hadiah</a:t>
            </a:r>
            <a:endParaRPr lang="en-US" sz="2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5264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1080" y="1122054"/>
            <a:ext cx="10058400" cy="2545497"/>
          </a:xfrm>
        </p:spPr>
        <p:txBody>
          <a:bodyPr>
            <a:noAutofit/>
          </a:body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Algoritme</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masalah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sehari-hari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mempunyai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analogi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algoritme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masalah</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diselesaikan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bantuan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komputer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Meskipun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demikian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beberapa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memiliki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perbedaan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manusia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permasalahan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sehari-hari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melibatkan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perhitungan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logika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matematika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serta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ilmu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sains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tetapi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jauh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lebih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kompleks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karena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seringkali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melibatkan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emosi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sosial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budaya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rasa </a:t>
            </a:r>
            <a:r>
              <a:rPr lang="en-US" sz="2000" dirty="0" err="1">
                <a:latin typeface="Times New Roman" panose="02020603050405020304" pitchFamily="18" charset="0"/>
                <a:cs typeface="Times New Roman" panose="02020603050405020304" pitchFamily="18" charset="0"/>
              </a:rPr>
              <a:t>kemanusiaan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Namun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terlepas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beberapa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masalah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sehari-hari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seringkali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diselesaikan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bantuan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komputer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algoritme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didesain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solusi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berbasis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komputer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algoritme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harus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disusun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prinsip-prinsip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berpikir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komputasional</a:t>
            </a:r>
            <a:endParaRPr lang="en-US" sz="2000" dirty="0">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93980" y="1493103"/>
            <a:ext cx="10058400" cy="2545497"/>
          </a:xfrm>
          <a:prstGeom prst="rect">
            <a:avLst/>
          </a:prstGeom>
        </p:spPr>
        <p:txBody>
          <a:bodyPr vert="horz" lIns="91440" tIns="45720" rIns="91440" bIns="45720" rtlCol="0" anchor="b">
            <a:no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2. </a:t>
            </a:r>
            <a:r>
              <a:rPr lang="en-US" sz="2000" b="1" dirty="0" err="1">
                <a:solidFill>
                  <a:srgbClr val="FF0000"/>
                </a:solidFill>
                <a:latin typeface="Times New Roman" panose="02020603050405020304" pitchFamily="18" charset="0"/>
                <a:cs typeface="Times New Roman" panose="02020603050405020304" pitchFamily="18" charset="0"/>
              </a:rPr>
              <a:t>Membuat</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Algoritme</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1021080" y="2765851"/>
            <a:ext cx="10058400" cy="2545497"/>
          </a:xfrm>
          <a:prstGeom prst="rect">
            <a:avLst/>
          </a:prstGeom>
        </p:spPr>
        <p:txBody>
          <a:bodyPr vert="horz" lIns="91440" tIns="45720" rIns="91440" bIns="45720" rtlCol="0" anchor="b">
            <a:no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Ada </a:t>
            </a:r>
            <a:r>
              <a:rPr lang="en-US" sz="2000" dirty="0" err="1">
                <a:latin typeface="Times New Roman" panose="02020603050405020304" pitchFamily="18" charset="0"/>
                <a:cs typeface="Times New Roman" panose="02020603050405020304" pitchFamily="18" charset="0"/>
              </a:rPr>
              <a:t>beberapa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langkah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penting</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mengembangkan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algoritme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rencana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menyelesaikan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masalah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Selanjutnya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algoritme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diterjemahkan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kode</a:t>
            </a:r>
            <a:r>
              <a:rPr lang="en-US" sz="2000" dirty="0">
                <a:latin typeface="Times New Roman" panose="02020603050405020304" pitchFamily="18" charset="0"/>
                <a:cs typeface="Times New Roman" panose="02020603050405020304" pitchFamily="18" charset="0"/>
              </a:rPr>
              <a:t> program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bahasa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pemrograman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dipilih</a:t>
            </a:r>
            <a:r>
              <a:rPr lang="en-US" sz="2000" dirty="0">
                <a:latin typeface="Times New Roman" panose="02020603050405020304" pitchFamily="18" charset="0"/>
                <a:cs typeface="Times New Roman" panose="02020603050405020304" pitchFamily="18" charset="0"/>
              </a:rPr>
              <a:t>. Proses </a:t>
            </a:r>
            <a:r>
              <a:rPr lang="en-US" sz="2000" dirty="0" err="1">
                <a:latin typeface="Times New Roman" panose="02020603050405020304" pitchFamily="18" charset="0"/>
                <a:cs typeface="Times New Roman" panose="02020603050405020304" pitchFamily="18" charset="0"/>
              </a:rPr>
              <a:t>mengembangkan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algoritme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langkah-langkah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berikut</a:t>
            </a:r>
            <a:r>
              <a:rPr lang="en-US" sz="2000" dirty="0">
                <a:latin typeface="Times New Roman" panose="02020603050405020304" pitchFamily="18" charset="0"/>
                <a:cs typeface="Times New Roman" panose="02020603050405020304" pitchFamily="18" charset="0"/>
              </a:rPr>
              <a:t>:</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8" name="Title 1"/>
          <p:cNvSpPr txBox="1">
            <a:spLocks/>
          </p:cNvSpPr>
          <p:nvPr/>
        </p:nvSpPr>
        <p:spPr>
          <a:xfrm>
            <a:off x="93980" y="3205897"/>
            <a:ext cx="10058400" cy="2545497"/>
          </a:xfrm>
          <a:prstGeom prst="rect">
            <a:avLst/>
          </a:prstGeom>
        </p:spPr>
        <p:txBody>
          <a:bodyPr vert="horz" lIns="91440" tIns="45720" rIns="91440" bIns="45720" rtlCol="0" anchor="b">
            <a:no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nn-NO" sz="2000" b="1" dirty="0">
                <a:latin typeface="Times New Roman" panose="02020603050405020304" pitchFamily="18" charset="0"/>
                <a:cs typeface="Times New Roman" panose="02020603050405020304" pitchFamily="18" charset="0"/>
              </a:rPr>
              <a:t>a. Identifikasi dan Dekripsikan </a:t>
            </a:r>
            <a:r>
              <a:rPr lang="nn-NO" sz="2000" b="1" dirty="0" smtClean="0">
                <a:latin typeface="Times New Roman" panose="02020603050405020304" pitchFamily="18" charset="0"/>
                <a:cs typeface="Times New Roman" panose="02020603050405020304" pitchFamily="18" charset="0"/>
              </a:rPr>
              <a:t>Masalah</a:t>
            </a:r>
            <a:r>
              <a:rPr lang="nn-NO" sz="2000" dirty="0" smtClean="0">
                <a:latin typeface="Times New Roman" panose="02020603050405020304" pitchFamily="18" charset="0"/>
                <a:cs typeface="Times New Roman" panose="02020603050405020304" pitchFamily="18" charset="0"/>
              </a:rPr>
              <a:t>	</a:t>
            </a:r>
            <a:r>
              <a:rPr lang="nn-NO" sz="2000" b="1" dirty="0" smtClean="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b</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Analisa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Masalah</a:t>
            </a:r>
            <a:endParaRPr lang="en-US" sz="2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22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9180" y="275380"/>
            <a:ext cx="10058400" cy="1450757"/>
          </a:xfrm>
        </p:spPr>
        <p:txBody>
          <a:bodyPr>
            <a:normAutofit/>
          </a:bodyPr>
          <a:lstStyle/>
          <a:p>
            <a:r>
              <a:rPr lang="en-US" sz="2000" b="1" dirty="0">
                <a:solidFill>
                  <a:srgbClr val="FF0000"/>
                </a:solidFill>
              </a:rPr>
              <a:t>3. </a:t>
            </a:r>
            <a:r>
              <a:rPr lang="en-US" sz="2000" b="1" dirty="0" err="1">
                <a:solidFill>
                  <a:srgbClr val="FF0000"/>
                </a:solidFill>
              </a:rPr>
              <a:t>Membangun</a:t>
            </a:r>
            <a:r>
              <a:rPr lang="en-US" sz="2000" b="1" dirty="0">
                <a:solidFill>
                  <a:srgbClr val="FF0000"/>
                </a:solidFill>
              </a:rPr>
              <a:t> </a:t>
            </a:r>
            <a:r>
              <a:rPr lang="en-US" sz="2000" b="1" dirty="0" err="1">
                <a:solidFill>
                  <a:srgbClr val="FF0000"/>
                </a:solidFill>
              </a:rPr>
              <a:t>algoritme</a:t>
            </a:r>
            <a:r>
              <a:rPr lang="en-US" sz="2000" b="1" dirty="0">
                <a:solidFill>
                  <a:srgbClr val="FF0000"/>
                </a:solidFill>
              </a:rPr>
              <a:t> level </a:t>
            </a:r>
            <a:r>
              <a:rPr lang="en-US" sz="2000" b="1" dirty="0" err="1">
                <a:solidFill>
                  <a:srgbClr val="FF0000"/>
                </a:solidFill>
              </a:rPr>
              <a:t>tinggi</a:t>
            </a:r>
            <a:endParaRPr lang="en-US" sz="2000" b="1" dirty="0">
              <a:solidFill>
                <a:srgbClr val="FF0000"/>
              </a:solidFill>
            </a:endParaRPr>
          </a:p>
        </p:txBody>
      </p:sp>
      <p:sp>
        <p:nvSpPr>
          <p:cNvPr id="4" name="Title 1"/>
          <p:cNvSpPr txBox="1">
            <a:spLocks/>
          </p:cNvSpPr>
          <p:nvPr/>
        </p:nvSpPr>
        <p:spPr>
          <a:xfrm>
            <a:off x="1059180" y="1111041"/>
            <a:ext cx="10058400" cy="17707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err="1">
                <a:latin typeface="Times New Roman" panose="02020603050405020304" pitchFamily="18" charset="0"/>
                <a:cs typeface="Times New Roman" panose="02020603050405020304" pitchFamily="18" charset="0"/>
              </a:rPr>
              <a:t>Seperti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telah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disinggung</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atas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algoritme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rencana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menyelesaikan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masalah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Namun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rencana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dibagi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beberapa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tingkatan</a:t>
            </a:r>
            <a:r>
              <a:rPr lang="en-US" sz="2000" dirty="0">
                <a:latin typeface="Times New Roman" panose="02020603050405020304" pitchFamily="18" charset="0"/>
                <a:cs typeface="Times New Roman" panose="02020603050405020304" pitchFamily="18" charset="0"/>
              </a:rPr>
              <a:t> detail. </a:t>
            </a:r>
            <a:r>
              <a:rPr lang="en-US" sz="2000" dirty="0" err="1">
                <a:latin typeface="Times New Roman" panose="02020603050405020304" pitchFamily="18" charset="0"/>
                <a:cs typeface="Times New Roman" panose="02020603050405020304" pitchFamily="18" charset="0"/>
              </a:rPr>
              <a:t>Ketika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membuat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rencana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disarankan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terlebih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dahulu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membuat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level </a:t>
            </a:r>
            <a:r>
              <a:rPr lang="en-US" sz="2000" dirty="0" err="1">
                <a:latin typeface="Times New Roman" panose="02020603050405020304" pitchFamily="18" charset="0"/>
                <a:cs typeface="Times New Roman" panose="02020603050405020304" pitchFamily="18" charset="0"/>
              </a:rPr>
              <a:t>tinggi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memuat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bagian-bagian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utama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rencana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meninggalkan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bagian-bagian</a:t>
            </a:r>
            <a:r>
              <a:rPr lang="en-US" sz="2000" dirty="0">
                <a:latin typeface="Times New Roman" panose="02020603050405020304" pitchFamily="18" charset="0"/>
                <a:cs typeface="Times New Roman" panose="02020603050405020304" pitchFamily="18" charset="0"/>
              </a:rPr>
              <a:t> detail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diselesaikan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kemudian</a:t>
            </a:r>
            <a:r>
              <a:rPr lang="en-US" sz="2000" dirty="0">
                <a:latin typeface="Times New Roman" panose="02020603050405020304" pitchFamily="18" charset="0"/>
                <a:cs typeface="Times New Roman" panose="02020603050405020304" pitchFamily="18" charset="0"/>
              </a:rPr>
              <a:t>.</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1059180" y="2616939"/>
            <a:ext cx="10058400" cy="2201119"/>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err="1">
                <a:latin typeface="Times New Roman" panose="02020603050405020304" pitchFamily="18" charset="0"/>
                <a:cs typeface="Times New Roman" panose="02020603050405020304" pitchFamily="18" charset="0"/>
              </a:rPr>
              <a:t>Algoritme</a:t>
            </a:r>
            <a:r>
              <a:rPr lang="en-US" sz="2000" dirty="0">
                <a:latin typeface="Times New Roman" panose="02020603050405020304" pitchFamily="18" charset="0"/>
                <a:cs typeface="Times New Roman" panose="02020603050405020304" pitchFamily="18" charset="0"/>
              </a:rPr>
              <a:t> level </a:t>
            </a:r>
            <a:r>
              <a:rPr lang="en-US" sz="2000" dirty="0" err="1">
                <a:latin typeface="Times New Roman" panose="02020603050405020304" pitchFamily="18" charset="0"/>
                <a:cs typeface="Times New Roman" panose="02020603050405020304" pitchFamily="18" charset="0"/>
              </a:rPr>
              <a:t>tinggi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masalah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berikut</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marL="457200" indent="-457200" algn="just">
              <a:buAutoNum type="arabicParenBoth"/>
            </a:pPr>
            <a:r>
              <a:rPr lang="en-US" sz="2000" dirty="0" err="1" smtClean="0">
                <a:latin typeface="Times New Roman" panose="02020603050405020304" pitchFamily="18" charset="0"/>
                <a:cs typeface="Times New Roman" panose="02020603050405020304" pitchFamily="18" charset="0"/>
              </a:rPr>
              <a:t>Pergi</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toko</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sepatu</a:t>
            </a:r>
            <a:endParaRPr lang="en-US" sz="2000" dirty="0" smtClean="0">
              <a:latin typeface="Times New Roman" panose="02020603050405020304" pitchFamily="18" charset="0"/>
              <a:cs typeface="Times New Roman" panose="02020603050405020304" pitchFamily="18" charset="0"/>
            </a:endParaRPr>
          </a:p>
          <a:p>
            <a:pPr marL="457200" indent="-457200" algn="just">
              <a:buAutoNum type="arabicParenBoth"/>
            </a:pPr>
            <a:r>
              <a:rPr lang="en-US" sz="2000" dirty="0" err="1" smtClean="0">
                <a:latin typeface="Times New Roman" panose="02020603050405020304" pitchFamily="18" charset="0"/>
                <a:cs typeface="Times New Roman" panose="02020603050405020304" pitchFamily="18" charset="0"/>
              </a:rPr>
              <a:t>Bungkus</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sepatu</a:t>
            </a:r>
            <a:r>
              <a:rPr lang="en-US" sz="2000" dirty="0" smtClean="0">
                <a:latin typeface="Times New Roman" panose="02020603050405020304" pitchFamily="18" charset="0"/>
                <a:cs typeface="Times New Roman" panose="02020603050405020304" pitchFamily="18" charset="0"/>
              </a:rPr>
              <a:t> </a:t>
            </a:r>
          </a:p>
          <a:p>
            <a:pPr marL="457200" indent="-457200" algn="just">
              <a:buAutoNum type="arabicParenBoth"/>
            </a:pPr>
            <a:r>
              <a:rPr lang="en-US" sz="2000" dirty="0" err="1" smtClean="0">
                <a:latin typeface="Times New Roman" panose="02020603050405020304" pitchFamily="18" charset="0"/>
                <a:cs typeface="Times New Roman" panose="02020603050405020304" pitchFamily="18" charset="0"/>
              </a:rPr>
              <a:t>Pilih</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sepatu</a:t>
            </a:r>
            <a:r>
              <a:rPr lang="en-US" sz="2000" dirty="0">
                <a:latin typeface="Times New Roman" panose="02020603050405020304" pitchFamily="18" charset="0"/>
                <a:cs typeface="Times New Roman" panose="02020603050405020304" pitchFamily="18" charset="0"/>
              </a:rPr>
              <a:t> yang </a:t>
            </a:r>
            <a:r>
              <a:rPr lang="en-US" sz="2000" dirty="0" err="1" smtClean="0">
                <a:latin typeface="Times New Roman" panose="02020603050405020304" pitchFamily="18" charset="0"/>
                <a:cs typeface="Times New Roman" panose="02020603050405020304" pitchFamily="18" charset="0"/>
              </a:rPr>
              <a:t>sesuai</a:t>
            </a:r>
            <a:endParaRPr lang="en-US" sz="2000" dirty="0" smtClean="0">
              <a:latin typeface="Times New Roman" panose="02020603050405020304" pitchFamily="18" charset="0"/>
              <a:cs typeface="Times New Roman" panose="02020603050405020304" pitchFamily="18" charset="0"/>
            </a:endParaRPr>
          </a:p>
          <a:p>
            <a:pPr marL="457200" indent="-457200" algn="just">
              <a:buAutoNum type="arabicParenBoth"/>
            </a:pPr>
            <a:r>
              <a:rPr lang="en-US" sz="2000" dirty="0" err="1" smtClean="0">
                <a:latin typeface="Times New Roman" panose="02020603050405020304" pitchFamily="18" charset="0"/>
                <a:cs typeface="Times New Roman" panose="02020603050405020304" pitchFamily="18" charset="0"/>
              </a:rPr>
              <a:t>Pergi</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jasa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pengiriman</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marL="457200" indent="-457200" algn="just">
              <a:buAutoNum type="arabicParenBoth"/>
            </a:pPr>
            <a:r>
              <a:rPr lang="en-US" sz="2000" dirty="0" err="1" smtClean="0">
                <a:latin typeface="Times New Roman" panose="02020603050405020304" pitchFamily="18" charset="0"/>
                <a:cs typeface="Times New Roman" panose="02020603050405020304" pitchFamily="18" charset="0"/>
              </a:rPr>
              <a:t>Beli</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sepatu</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marL="457200" indent="-457200" algn="just">
              <a:buAutoNum type="arabicParenBoth"/>
            </a:pPr>
            <a:r>
              <a:rPr lang="en-US" sz="2000" dirty="0" smtClean="0">
                <a:latin typeface="Times New Roman" panose="02020603050405020304" pitchFamily="18" charset="0"/>
                <a:cs typeface="Times New Roman" panose="02020603050405020304" pitchFamily="18" charset="0"/>
              </a:rPr>
              <a:t>(</a:t>
            </a:r>
            <a:r>
              <a:rPr lang="en-US" sz="2000" dirty="0" err="1" smtClean="0">
                <a:latin typeface="Times New Roman" panose="02020603050405020304" pitchFamily="18" charset="0"/>
                <a:cs typeface="Times New Roman" panose="02020603050405020304" pitchFamily="18" charset="0"/>
              </a:rPr>
              <a:t>Kirimkan</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sepatu</a:t>
            </a:r>
            <a:endParaRPr lang="en-US" sz="2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18282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9500" y="1366103"/>
            <a:ext cx="10071100" cy="4107597"/>
          </a:xfrm>
        </p:spPr>
        <p:txBody>
          <a:bodyPr>
            <a:noAutofit/>
          </a:body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Pada</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materi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sebelumnya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algoritme</a:t>
            </a:r>
            <a:r>
              <a:rPr lang="en-US" sz="2000" dirty="0">
                <a:latin typeface="Times New Roman" panose="02020603050405020304" pitchFamily="18" charset="0"/>
                <a:cs typeface="Times New Roman" panose="02020603050405020304" pitchFamily="18" charset="0"/>
              </a:rPr>
              <a:t> level </a:t>
            </a:r>
            <a:r>
              <a:rPr lang="en-US" sz="2000" dirty="0" err="1">
                <a:latin typeface="Times New Roman" panose="02020603050405020304" pitchFamily="18" charset="0"/>
                <a:cs typeface="Times New Roman" panose="02020603050405020304" pitchFamily="18" charset="0"/>
              </a:rPr>
              <a:t>tinggi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menunjukkan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langkah-langkah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utama</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dijalankan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menyelesaikan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masalah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Tahap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menambahkan</a:t>
            </a:r>
            <a:r>
              <a:rPr lang="en-US" sz="2000" dirty="0">
                <a:latin typeface="Times New Roman" panose="02020603050405020304" pitchFamily="18" charset="0"/>
                <a:cs typeface="Times New Roman" panose="02020603050405020304" pitchFamily="18" charset="0"/>
              </a:rPr>
              <a:t> detail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langkah-langkah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utama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Pertanyaan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sering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muncul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seberapa</a:t>
            </a:r>
            <a:r>
              <a:rPr lang="en-US" sz="2000" dirty="0">
                <a:latin typeface="Times New Roman" panose="02020603050405020304" pitchFamily="18" charset="0"/>
                <a:cs typeface="Times New Roman" panose="02020603050405020304" pitchFamily="18" charset="0"/>
              </a:rPr>
              <a:t> detail </a:t>
            </a:r>
            <a:r>
              <a:rPr lang="en-US" sz="2000" dirty="0" err="1">
                <a:latin typeface="Times New Roman" panose="02020603050405020304" pitchFamily="18" charset="0"/>
                <a:cs typeface="Times New Roman" panose="02020603050405020304" pitchFamily="18" charset="0"/>
              </a:rPr>
              <a:t>langkah-langkah</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perlu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ditambahkan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Sayangnya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panduan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baku</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menentukan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seberapa</a:t>
            </a:r>
            <a:r>
              <a:rPr lang="en-US" sz="2000" dirty="0">
                <a:latin typeface="Times New Roman" panose="02020603050405020304" pitchFamily="18" charset="0"/>
                <a:cs typeface="Times New Roman" panose="02020603050405020304" pitchFamily="18" charset="0"/>
              </a:rPr>
              <a:t> detail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algoritme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harus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dibuat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Pertanyaannya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siapa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apa</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mengimplementasikan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algoritme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prinsipnya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tuliskan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algoritme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sampai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mengerjakan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mengimplementasikan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algoritme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mengetahui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apa</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harus</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dilakukan</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sehingga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menerjemahkan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apa</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diinginkan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mendesain</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algoritme</a:t>
            </a: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Banyak</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kasus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membuat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algoritme</a:t>
            </a:r>
            <a:r>
              <a:rPr lang="en-US" sz="2000" dirty="0">
                <a:latin typeface="Times New Roman" panose="02020603050405020304" pitchFamily="18" charset="0"/>
                <a:cs typeface="Times New Roman" panose="02020603050405020304" pitchFamily="18" charset="0"/>
              </a:rPr>
              <a:t> program </a:t>
            </a:r>
            <a:r>
              <a:rPr lang="en-US" sz="2000" dirty="0" err="1">
                <a:latin typeface="Times New Roman" panose="02020603050405020304" pitchFamily="18" charset="0"/>
                <a:cs typeface="Times New Roman" panose="02020603050405020304" pitchFamily="18" charset="0"/>
              </a:rPr>
              <a:t>komputer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tahapan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pembuatan</a:t>
            </a:r>
            <a:r>
              <a:rPr lang="en-US" sz="2000" dirty="0">
                <a:latin typeface="Times New Roman" panose="02020603050405020304" pitchFamily="18" charset="0"/>
                <a:cs typeface="Times New Roman" panose="02020603050405020304" pitchFamily="18" charset="0"/>
              </a:rPr>
              <a:t> detail </a:t>
            </a:r>
            <a:r>
              <a:rPr lang="en-US" sz="2000" dirty="0" err="1">
                <a:latin typeface="Times New Roman" panose="02020603050405020304" pitchFamily="18" charset="0"/>
                <a:cs typeface="Times New Roman" panose="02020603050405020304" pitchFamily="18" charset="0"/>
              </a:rPr>
              <a:t>algoritme</a:t>
            </a:r>
            <a:r>
              <a:rPr lang="en-US" sz="2000" dirty="0">
                <a:latin typeface="Times New Roman" panose="02020603050405020304" pitchFamily="18" charset="0"/>
                <a:cs typeface="Times New Roman" panose="02020603050405020304" pitchFamily="18" charset="0"/>
              </a:rPr>
              <a:t> level </a:t>
            </a:r>
            <a:r>
              <a:rPr lang="en-US" sz="2000" dirty="0" err="1">
                <a:latin typeface="Times New Roman" panose="02020603050405020304" pitchFamily="18" charset="0"/>
                <a:cs typeface="Times New Roman" panose="02020603050405020304" pitchFamily="18" charset="0"/>
              </a:rPr>
              <a:t>tinggi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algoritme</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lebih</a:t>
            </a:r>
            <a:r>
              <a:rPr lang="en-US" sz="2000" dirty="0">
                <a:latin typeface="Times New Roman" panose="02020603050405020304" pitchFamily="18" charset="0"/>
                <a:cs typeface="Times New Roman" panose="02020603050405020304" pitchFamily="18" charset="0"/>
              </a:rPr>
              <a:t> detail </a:t>
            </a:r>
            <a:r>
              <a:rPr lang="en-US" sz="2000" dirty="0" err="1">
                <a:latin typeface="Times New Roman" panose="02020603050405020304" pitchFamily="18" charset="0"/>
                <a:cs typeface="Times New Roman" panose="02020603050405020304" pitchFamily="18" charset="0"/>
              </a:rPr>
              <a:t>dibuat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langkah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Namun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bergantung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kasus</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sedang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dikerjakan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masalah</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lebih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kompleks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algoritme</a:t>
            </a:r>
            <a:r>
              <a:rPr lang="en-US" sz="2000" dirty="0">
                <a:latin typeface="Times New Roman" panose="02020603050405020304" pitchFamily="18" charset="0"/>
                <a:cs typeface="Times New Roman" panose="02020603050405020304" pitchFamily="18" charset="0"/>
              </a:rPr>
              <a:t> level </a:t>
            </a:r>
            <a:r>
              <a:rPr lang="en-US" sz="2000" dirty="0" err="1">
                <a:latin typeface="Times New Roman" panose="02020603050405020304" pitchFamily="18" charset="0"/>
                <a:cs typeface="Times New Roman" panose="02020603050405020304" pitchFamily="18" charset="0"/>
              </a:rPr>
              <a:t>tinggi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diterjemahkan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algoritme</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lebih</a:t>
            </a:r>
            <a:r>
              <a:rPr lang="en-US" sz="2000" dirty="0">
                <a:latin typeface="Times New Roman" panose="02020603050405020304" pitchFamily="18" charset="0"/>
                <a:cs typeface="Times New Roman" panose="02020603050405020304" pitchFamily="18" charset="0"/>
              </a:rPr>
              <a:t> detail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beberapa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tahapan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sampai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dinilai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cukup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Setiap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tahapan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ditambahkan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langkah-langkah</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lebih</a:t>
            </a:r>
            <a:r>
              <a:rPr lang="en-US" sz="2000" dirty="0">
                <a:latin typeface="Times New Roman" panose="02020603050405020304" pitchFamily="18" charset="0"/>
                <a:cs typeface="Times New Roman" panose="02020603050405020304" pitchFamily="18" charset="0"/>
              </a:rPr>
              <a:t> detail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level </a:t>
            </a:r>
            <a:r>
              <a:rPr lang="en-US" sz="2000" dirty="0" err="1">
                <a:latin typeface="Times New Roman" panose="02020603050405020304" pitchFamily="18" charset="0"/>
                <a:cs typeface="Times New Roman" panose="02020603050405020304" pitchFamily="18" charset="0"/>
              </a:rPr>
              <a:t>sebelumnya</a:t>
            </a:r>
            <a:r>
              <a:rPr lang="en-US" sz="2000" dirty="0">
                <a:latin typeface="Times New Roman" panose="02020603050405020304" pitchFamily="18" charset="0"/>
                <a:cs typeface="Times New Roman" panose="02020603050405020304" pitchFamily="18" charset="0"/>
              </a:rPr>
              <a:t>. </a:t>
            </a:r>
          </a:p>
        </p:txBody>
      </p:sp>
      <p:sp>
        <p:nvSpPr>
          <p:cNvPr id="4" name="Title 1"/>
          <p:cNvSpPr txBox="1">
            <a:spLocks/>
          </p:cNvSpPr>
          <p:nvPr/>
        </p:nvSpPr>
        <p:spPr>
          <a:xfrm>
            <a:off x="1059180" y="275380"/>
            <a:ext cx="10058400" cy="145075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000" b="1" dirty="0">
                <a:solidFill>
                  <a:srgbClr val="FF0000"/>
                </a:solidFill>
                <a:latin typeface="Times New Roman" panose="02020603050405020304" pitchFamily="18" charset="0"/>
                <a:cs typeface="Times New Roman" panose="02020603050405020304" pitchFamily="18" charset="0"/>
              </a:rPr>
              <a:t>4. </a:t>
            </a:r>
            <a:r>
              <a:rPr lang="en-US" sz="2000" b="1" dirty="0" err="1">
                <a:solidFill>
                  <a:srgbClr val="FF0000"/>
                </a:solidFill>
                <a:latin typeface="Times New Roman" panose="02020603050405020304" pitchFamily="18" charset="0"/>
                <a:cs typeface="Times New Roman" panose="02020603050405020304" pitchFamily="18" charset="0"/>
              </a:rPr>
              <a:t>Menambahkan</a:t>
            </a:r>
            <a:r>
              <a:rPr lang="en-US" sz="2000" b="1" dirty="0">
                <a:solidFill>
                  <a:srgbClr val="FF0000"/>
                </a:solidFill>
                <a:latin typeface="Times New Roman" panose="02020603050405020304" pitchFamily="18" charset="0"/>
                <a:cs typeface="Times New Roman" panose="02020603050405020304" pitchFamily="18" charset="0"/>
              </a:rPr>
              <a:t> Detail </a:t>
            </a:r>
            <a:r>
              <a:rPr lang="en-US" sz="2000" b="1" dirty="0" err="1">
                <a:solidFill>
                  <a:srgbClr val="FF0000"/>
                </a:solidFill>
                <a:latin typeface="Times New Roman" panose="02020603050405020304" pitchFamily="18" charset="0"/>
                <a:cs typeface="Times New Roman" panose="02020603050405020304" pitchFamily="18" charset="0"/>
              </a:rPr>
              <a:t>pada</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Algoritme</a:t>
            </a:r>
            <a:endParaRPr lang="en-US" sz="2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99049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5680" y="3956903"/>
            <a:ext cx="10662920" cy="2253397"/>
          </a:xfrm>
        </p:spPr>
        <p:txBody>
          <a:bodyPr>
            <a:noAutofit/>
          </a:bodyPr>
          <a:lstStyle/>
          <a:p>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Setelah</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mendapatkan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algoritme</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solusi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pemrograman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langkah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selanjutnya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evaluasi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terhadap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algoritme</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evaluasi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algoritme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langkah-langkah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berikut</a:t>
            </a:r>
            <a:r>
              <a:rPr lang="en-US" sz="2000" dirty="0" smtClean="0">
                <a:latin typeface="Times New Roman" panose="02020603050405020304" pitchFamily="18" charset="0"/>
                <a:cs typeface="Times New Roman" panose="02020603050405020304" pitchFamily="18" charset="0"/>
              </a:rPr>
              <a:t>:</a:t>
            </a:r>
            <a:br>
              <a:rPr lang="en-US" sz="2000"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(1) </a:t>
            </a:r>
            <a:r>
              <a:rPr lang="en-US" sz="2000" dirty="0" err="1">
                <a:latin typeface="Times New Roman" panose="02020603050405020304" pitchFamily="18" charset="0"/>
                <a:cs typeface="Times New Roman" panose="02020603050405020304" pitchFamily="18" charset="0"/>
              </a:rPr>
              <a:t>Siapkan</a:t>
            </a:r>
            <a:r>
              <a:rPr lang="en-US" sz="2000" dirty="0">
                <a:latin typeface="Times New Roman" panose="02020603050405020304" pitchFamily="18" charset="0"/>
                <a:cs typeface="Times New Roman" panose="02020603050405020304" pitchFamily="18" charset="0"/>
              </a:rPr>
              <a:t> data-data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pengujian</a:t>
            </a:r>
            <a:r>
              <a:rPr lang="en-US" sz="2000" dirty="0" smtClean="0">
                <a:latin typeface="Times New Roman" panose="02020603050405020304" pitchFamily="18" charset="0"/>
                <a:cs typeface="Times New Roman" panose="02020603050405020304" pitchFamily="18" charset="0"/>
              </a:rPr>
              <a:t>.</a:t>
            </a:r>
            <a:br>
              <a:rPr lang="en-US" sz="2000"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(2) </a:t>
            </a:r>
            <a:r>
              <a:rPr lang="en-US" sz="2000" dirty="0" err="1">
                <a:latin typeface="Times New Roman" panose="02020603050405020304" pitchFamily="18" charset="0"/>
                <a:cs typeface="Times New Roman" panose="02020603050405020304" pitchFamily="18" charset="0"/>
              </a:rPr>
              <a:t>Jalankan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algoritme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pengujian</a:t>
            </a:r>
            <a:r>
              <a:rPr lang="en-US" sz="2000" dirty="0" smtClean="0">
                <a:latin typeface="Times New Roman" panose="02020603050405020304" pitchFamily="18" charset="0"/>
                <a:cs typeface="Times New Roman" panose="02020603050405020304" pitchFamily="18" charset="0"/>
              </a:rPr>
              <a:t>.</a:t>
            </a:r>
            <a:br>
              <a:rPr lang="en-US" sz="2000"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(3) </a:t>
            </a:r>
            <a:r>
              <a:rPr lang="en-US" sz="2000" dirty="0" err="1">
                <a:latin typeface="Times New Roman" panose="02020603050405020304" pitchFamily="18" charset="0"/>
                <a:cs typeface="Times New Roman" panose="02020603050405020304" pitchFamily="18" charset="0"/>
              </a:rPr>
              <a:t>Perhatikanlah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terjadi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kesalahan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tentukan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bagaimana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kesalahan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ditangani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Sebelum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diimplementasikan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beberapa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karateristik</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dijadikan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dasar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mengevaluasi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algoritme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yaitu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kompleksitas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konvergensi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kekokohan</a:t>
            </a:r>
            <a:r>
              <a:rPr lang="en-US" sz="2000" dirty="0" smtClean="0">
                <a:latin typeface="Times New Roman" panose="02020603050405020304" pitchFamily="18" charset="0"/>
                <a:cs typeface="Times New Roman" panose="02020603050405020304" pitchFamily="18" charset="0"/>
              </a:rPr>
              <a:t>.</a:t>
            </a:r>
            <a:br>
              <a:rPr lang="en-US" sz="2000" dirty="0" smtClean="0">
                <a:latin typeface="Times New Roman" panose="02020603050405020304" pitchFamily="18" charset="0"/>
                <a:cs typeface="Times New Roman" panose="02020603050405020304" pitchFamily="18" charset="0"/>
              </a:rPr>
            </a:br>
            <a:r>
              <a:rPr lang="en-US" sz="2000" dirty="0" err="1">
                <a:latin typeface="Times New Roman" panose="02020603050405020304" pitchFamily="18" charset="0"/>
                <a:cs typeface="Times New Roman" panose="02020603050405020304" pitchFamily="18" charset="0"/>
              </a:rPr>
              <a:t>Sebelum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diimplementasikan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beberapa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karateristik</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dijadikan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dasar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mengevaluasi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algoritme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yaitu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kompleksitas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konvergensi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kekokohan</a:t>
            </a:r>
            <a:r>
              <a:rPr lang="en-US" sz="2000" dirty="0">
                <a:latin typeface="Times New Roman" panose="02020603050405020304" pitchFamily="18" charset="0"/>
                <a:cs typeface="Times New Roman" panose="02020603050405020304" pitchFamily="18" charset="0"/>
              </a:rPr>
              <a:t>.</a:t>
            </a:r>
            <a:r>
              <a:rPr lang="en-US" sz="2000" dirty="0" smtClean="0">
                <a:latin typeface="Times New Roman" panose="02020603050405020304" pitchFamily="18" charset="0"/>
                <a:cs typeface="Times New Roman" panose="02020603050405020304" pitchFamily="18" charset="0"/>
              </a:rPr>
              <a:t> </a:t>
            </a:r>
            <a:br>
              <a:rPr lang="en-US" sz="2000" dirty="0" smtClean="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a. </a:t>
            </a:r>
            <a:r>
              <a:rPr lang="en-US" sz="2000" b="1" dirty="0" err="1">
                <a:latin typeface="Times New Roman" panose="02020603050405020304" pitchFamily="18" charset="0"/>
                <a:cs typeface="Times New Roman" panose="02020603050405020304" pitchFamily="18" charset="0"/>
              </a:rPr>
              <a:t>Kompleksitas</a:t>
            </a:r>
            <a:r>
              <a:rPr lang="en-US" sz="2000" dirty="0" smtClean="0">
                <a:latin typeface="Times New Roman" panose="02020603050405020304" pitchFamily="18" charset="0"/>
                <a:cs typeface="Times New Roman" panose="02020603050405020304" pitchFamily="18" charset="0"/>
              </a:rPr>
              <a:t>	</a:t>
            </a:r>
            <a:br>
              <a:rPr lang="en-US" sz="2000" dirty="0" smtClean="0">
                <a:latin typeface="Times New Roman" panose="02020603050405020304" pitchFamily="18" charset="0"/>
                <a:cs typeface="Times New Roman" panose="02020603050405020304" pitchFamily="18" charset="0"/>
              </a:rPr>
            </a:br>
            <a:r>
              <a:rPr lang="en-US" sz="2000" dirty="0" err="1">
                <a:latin typeface="Times New Roman" panose="02020603050405020304" pitchFamily="18" charset="0"/>
                <a:cs typeface="Times New Roman" panose="02020603050405020304" pitchFamily="18" charset="0"/>
              </a:rPr>
              <a:t>Kompleksitas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algoritme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terdiri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dua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kompleksitas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ruang</a:t>
            </a:r>
            <a:r>
              <a:rPr lang="en-US" sz="2000" dirty="0">
                <a:latin typeface="Times New Roman" panose="02020603050405020304" pitchFamily="18" charset="0"/>
                <a:cs typeface="Times New Roman" panose="02020603050405020304" pitchFamily="18" charset="0"/>
              </a:rPr>
              <a:t> (space complexity)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kompleksitas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waktu</a:t>
            </a:r>
            <a:r>
              <a:rPr lang="en-US" sz="2000" dirty="0">
                <a:latin typeface="Times New Roman" panose="02020603050405020304" pitchFamily="18" charset="0"/>
                <a:cs typeface="Times New Roman" panose="02020603050405020304" pitchFamily="18" charset="0"/>
              </a:rPr>
              <a:t> (time complexity). </a:t>
            </a:r>
            <a:r>
              <a:rPr lang="en-US" sz="2000" dirty="0" err="1">
                <a:latin typeface="Times New Roman" panose="02020603050405020304" pitchFamily="18" charset="0"/>
                <a:cs typeface="Times New Roman" panose="02020603050405020304" pitchFamily="18" charset="0"/>
              </a:rPr>
              <a:t>Kompleksitas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ruang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kebutuhan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algoritme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ruang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kosong</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memori</a:t>
            </a:r>
            <a:r>
              <a:rPr lang="en-US" sz="2000" dirty="0">
                <a:latin typeface="Times New Roman" panose="02020603050405020304" pitchFamily="18" charset="0"/>
                <a:cs typeface="Times New Roman" panose="02020603050405020304" pitchFamily="18" charset="0"/>
              </a:rPr>
              <a:t> agar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dijalankan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sebagaimana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mestinya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Algoritme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membutuhkan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ruang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memori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hal-hal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berikut</a:t>
            </a:r>
            <a:r>
              <a:rPr lang="en-US" sz="2000" dirty="0" smtClean="0">
                <a:latin typeface="Times New Roman" panose="02020603050405020304" pitchFamily="18" charset="0"/>
                <a:cs typeface="Times New Roman" panose="02020603050405020304" pitchFamily="18" charset="0"/>
              </a:rPr>
              <a:t>:</a:t>
            </a:r>
            <a:br>
              <a:rPr lang="en-US" sz="2000"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1) </a:t>
            </a:r>
            <a:r>
              <a:rPr lang="en-US" sz="2000" dirty="0" err="1">
                <a:latin typeface="Times New Roman" panose="02020603050405020304" pitchFamily="18" charset="0"/>
                <a:cs typeface="Times New Roman" panose="02020603050405020304" pitchFamily="18" charset="0"/>
              </a:rPr>
              <a:t>Variabel-variabel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termasuk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konstanta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nilai-nilai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sementara</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2) </a:t>
            </a:r>
            <a:r>
              <a:rPr lang="en-US" sz="2000" dirty="0" err="1">
                <a:latin typeface="Times New Roman" panose="02020603050405020304" pitchFamily="18" charset="0"/>
                <a:cs typeface="Times New Roman" panose="02020603050405020304" pitchFamily="18" charset="0"/>
              </a:rPr>
              <a:t>Instruksi-instruksi</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program</a:t>
            </a:r>
            <a:r>
              <a:rPr lang="en-US" sz="2000" dirty="0" smtClean="0">
                <a:latin typeface="Times New Roman" panose="02020603050405020304" pitchFamily="18" charset="0"/>
                <a:cs typeface="Times New Roman" panose="02020603050405020304" pitchFamily="18" charset="0"/>
              </a:rPr>
              <a:t>.</a:t>
            </a:r>
            <a:br>
              <a:rPr lang="en-US" sz="2000"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3) </a:t>
            </a:r>
            <a:r>
              <a:rPr lang="en-US" sz="2000" dirty="0" err="1">
                <a:latin typeface="Times New Roman" panose="02020603050405020304" pitchFamily="18" charset="0"/>
                <a:cs typeface="Times New Roman" panose="02020603050405020304" pitchFamily="18" charset="0"/>
              </a:rPr>
              <a:t>Eksekusi</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50010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5380" y="832703"/>
            <a:ext cx="10058400" cy="2647097"/>
          </a:xfrm>
        </p:spPr>
        <p:txBody>
          <a:bodyPr>
            <a:normAutofit/>
          </a:bodyPr>
          <a:lstStyle/>
          <a:p>
            <a:r>
              <a:rPr lang="en-US" sz="2000" b="1" dirty="0" smtClean="0">
                <a:latin typeface="Times New Roman" panose="02020603050405020304" pitchFamily="18" charset="0"/>
                <a:cs typeface="Times New Roman" panose="02020603050405020304" pitchFamily="18" charset="0"/>
              </a:rPr>
              <a:t>b. </a:t>
            </a:r>
            <a:r>
              <a:rPr lang="en-US" sz="2000" b="1" dirty="0" err="1" smtClean="0">
                <a:latin typeface="Times New Roman" panose="02020603050405020304" pitchFamily="18" charset="0"/>
                <a:cs typeface="Times New Roman" panose="02020603050405020304" pitchFamily="18" charset="0"/>
              </a:rPr>
              <a:t>Konvergensi</a:t>
            </a: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err="1" smtClean="0">
                <a:latin typeface="Times New Roman" panose="02020603050405020304" pitchFamily="18" charset="0"/>
                <a:cs typeface="Times New Roman" panose="02020603050405020304" pitchFamily="18" charset="0"/>
              </a:rPr>
              <a:t>Konvergensi</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karateristik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algoritme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menyelesaikan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langkah-langkah</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menyelesaikan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eksekusi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algoritme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menghasilkan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ingin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dicari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Konvergensi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merupakan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karateristik</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penting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mengingat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bahwa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beberapa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kasus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perulangan</a:t>
            </a:r>
            <a:r>
              <a:rPr lang="en-US" sz="2000" dirty="0">
                <a:latin typeface="Times New Roman" panose="02020603050405020304" pitchFamily="18" charset="0"/>
                <a:cs typeface="Times New Roman" panose="02020603050405020304" pitchFamily="18" charset="0"/>
              </a:rPr>
              <a:t>, proses </a:t>
            </a:r>
            <a:r>
              <a:rPr lang="en-US" sz="2000" dirty="0" err="1">
                <a:latin typeface="Times New Roman" panose="02020603050405020304" pitchFamily="18" charset="0"/>
                <a:cs typeface="Times New Roman" panose="02020603050405020304" pitchFamily="18" charset="0"/>
              </a:rPr>
              <a:t>perulangan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pernah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selesai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karena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setiap</a:t>
            </a:r>
            <a:r>
              <a:rPr lang="en-US" sz="2000" dirty="0">
                <a:latin typeface="Times New Roman" panose="02020603050405020304" pitchFamily="18" charset="0"/>
                <a:cs typeface="Times New Roman" panose="02020603050405020304" pitchFamily="18" charset="0"/>
              </a:rPr>
              <a:t> proses </a:t>
            </a:r>
            <a:r>
              <a:rPr lang="en-US" sz="2000" dirty="0" err="1">
                <a:latin typeface="Times New Roman" panose="02020603050405020304" pitchFamily="18" charset="0"/>
                <a:cs typeface="Times New Roman" panose="02020603050405020304" pitchFamily="18" charset="0"/>
              </a:rPr>
              <a:t>perulangan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dihasilkan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semakin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menjauh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ingin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dituju</a:t>
            </a:r>
            <a:r>
              <a:rPr lang="en-US" sz="2000" dirty="0">
                <a:latin typeface="Times New Roman" panose="02020603050405020304" pitchFamily="18" charset="0"/>
                <a:cs typeface="Times New Roman" panose="02020603050405020304" pitchFamily="18" charset="0"/>
              </a:rPr>
              <a:t>.</a:t>
            </a:r>
          </a:p>
        </p:txBody>
      </p:sp>
      <p:sp>
        <p:nvSpPr>
          <p:cNvPr id="4" name="Title 1"/>
          <p:cNvSpPr txBox="1">
            <a:spLocks/>
          </p:cNvSpPr>
          <p:nvPr/>
        </p:nvSpPr>
        <p:spPr>
          <a:xfrm>
            <a:off x="1135380" y="2356703"/>
            <a:ext cx="10058400" cy="26470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000" b="1" dirty="0" smtClean="0">
                <a:latin typeface="Times New Roman" panose="02020603050405020304" pitchFamily="18" charset="0"/>
                <a:cs typeface="Times New Roman" panose="02020603050405020304" pitchFamily="18" charset="0"/>
              </a:rPr>
              <a:t>c. </a:t>
            </a:r>
            <a:r>
              <a:rPr lang="en-US" sz="2000" b="1" dirty="0" err="1" smtClean="0">
                <a:latin typeface="Times New Roman" panose="02020603050405020304" pitchFamily="18" charset="0"/>
                <a:cs typeface="Times New Roman" panose="02020603050405020304" pitchFamily="18" charset="0"/>
              </a:rPr>
              <a:t>Kokokohan</a:t>
            </a:r>
            <a:endParaRPr lang="en-US" sz="2000" b="1" dirty="0" smtClean="0">
              <a:latin typeface="Times New Roman" panose="02020603050405020304" pitchFamily="18" charset="0"/>
              <a:cs typeface="Times New Roman" panose="02020603050405020304" pitchFamily="18" charset="0"/>
            </a:endParaRPr>
          </a:p>
          <a:p>
            <a:r>
              <a:rPr lang="en-US" sz="2000" dirty="0" err="1" smtClean="0">
                <a:latin typeface="Times New Roman" panose="02020603050405020304" pitchFamily="18" charset="0"/>
                <a:cs typeface="Times New Roman" panose="02020603050405020304" pitchFamily="18" charset="0"/>
              </a:rPr>
              <a:t>Kekokohan</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karateristik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algoritme</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menggambarkan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kemampuan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algoritme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bekerja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kondisi-kondisi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wajar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Kondisi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wajar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terjadi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karena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masukan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wajar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ekstrem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hasil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perhitungan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wajar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jumlah</a:t>
            </a:r>
            <a:r>
              <a:rPr lang="en-US" sz="2000" dirty="0">
                <a:latin typeface="Times New Roman" panose="02020603050405020304" pitchFamily="18" charset="0"/>
                <a:cs typeface="Times New Roman" panose="02020603050405020304" pitchFamily="18" charset="0"/>
              </a:rPr>
              <a:t> data yang </a:t>
            </a:r>
            <a:r>
              <a:rPr lang="en-US" sz="2000" dirty="0" err="1">
                <a:latin typeface="Times New Roman" panose="02020603050405020304" pitchFamily="18" charset="0"/>
                <a:cs typeface="Times New Roman" panose="02020603050405020304" pitchFamily="18" charset="0"/>
              </a:rPr>
              <a:t>diolah</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wajar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sebagainya</a:t>
            </a:r>
            <a:r>
              <a:rPr lang="en-US" sz="2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53963231"/>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65</TotalTime>
  <Words>162</Words>
  <Application>Microsoft Office PowerPoint</Application>
  <PresentationFormat>Widescreen</PresentationFormat>
  <Paragraphs>30</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Calibri</vt:lpstr>
      <vt:lpstr>Calibri Light</vt:lpstr>
      <vt:lpstr>Times New Roman</vt:lpstr>
      <vt:lpstr>Retrospect</vt:lpstr>
      <vt:lpstr>MEDIA MENGAJAR  INFORMATIKA</vt:lpstr>
      <vt:lpstr>Bab 2</vt:lpstr>
      <vt:lpstr> 1. Hubungan Masalah, Algoritme, dan Solusi</vt:lpstr>
      <vt:lpstr> Algoritme untuk masalah sehari-hari mempunyai analogi dengan algoritme untuk masalah yang diselesaikan menggunakan bantuan komputer. Meskipun demikian, dalam beberapa hal memiliki perbedaan. Sebagai manusia, permasalahan sehari-hari tidak hanya melibatkan perhitungan dan logika matematika serta ilmu sains, tetapi jauh lebih kompleks karena seringkali melibatkan emosi, sosial, budaya, dan rasa kemanusiaan. Namun terlepas dari itu, beberapa masalah sehari-hari seringkali dapat diselesaikan dengan bantuan komputer. Ketika algoritme didesain untuk solusi berbasis komputer, maka algoritme harus disusun dengan menggunakan prinsip-prinsip berpikir komputasional</vt:lpstr>
      <vt:lpstr>3. Membangun algoritme level tinggi</vt:lpstr>
      <vt:lpstr> Pada materi sebelumnya, algoritme level tinggi sudah menunjukkan langkah-langkah utama yang akan dijalankan untuk menyelesaikan masalah. Tahap ini adalah menambahkan detail pada langkah-langkah utama tersebut. Pertanyaan yang sering muncul adalah seberapa detail langkah-langkah yang perlu ditambahkan. Sayangnya, tidak ada panduan baku yang menentukan seberapa detail sebuah algoritme harus dibuat. Pertanyaannya adalah siapa atau apa yang akan mengimplementasikan algoritme tersebut. Pada prinsipnya, tuliskan sebuah algoritme sampai yang mengerjakan atau mengimplementasikan algoritme tersebut mengetahui apa yang harus dilakukan, sehingga tidak salah menerjemahkan apa yang diinginkan oleh yang mendesain algoritme   Banyak kasus ketika membuat algoritme program komputer, tahapan pembuatan detail algoritme level tinggi dan algoritme yang lebih detail dibuat dalam satu langkah. Namun, hal ini bergantung pada kasus yang sedang dikerjakan. Pada masalah yang lebih kompleks, algoritme level tinggi akan diterjemahkan menjadi algoritme yang lebih detail dengan beberapa tahapan sampai dinilai cukup. Setiap tahapan akan ditambahkan langkah-langkah yang lebih detail dari level sebelumnya. </vt:lpstr>
      <vt:lpstr> Setelah mendapatkan sebuah algoritme yang digunakan untuk sebuah solusi pemrograman, langkah selanjutnya adalah melakukan evaluasi terhadap algoritme yang ada. Melakukan evaluasi algoritme dapat dilakukan dengan langkah-langkah sebagai berikut:  (1) Siapkan data-data untuk pengujian.  (2) Jalankan algoritme menggunakan data pengujian.  (3) Perhatikanlah jika terjadi kesalahan dan tentukan bagaimana kesalahan tersebut ditangani. Sebelum diimplementasikan, ada beberapa karateristik yang dapat dijadikan sebagai dasar untuk mengevaluasi sebuah algoritme, yaitu: kompleksitas, konvergensi, dan kekokohan. Sebelum diimplementasikan, ada beberapa karateristik yang dapat dijadikan sebagai dasar untuk mengevaluasi sebuah algoritme, yaitu: kompleksitas, konvergensi, dan kekokohan.  a. Kompleksitas  Kompleksitas sebuah algoritme terdiri dari dua hal: kompleksitas ruang (space complexity) dan kompleksitas waktu (time complexity). Kompleksitas ruang adalah kebutuhan algoritme akan ruang kosong di memori agar dapat dijalankan sebagaimana mestinya. Algoritme membutuhkan ruang memori untuk hal-hal berikut: (1) Variabel-variabel termasuk konstanta dan nilai-nilai sementara.  (2) Instruksi-instruksi di dalam program. (3) Eksekusi</vt:lpstr>
      <vt:lpstr>b. Konvergensi Konvergensi adalah karateristik sebuah algoritme untuk dapat menyelesaikan langkah-langkah yang ada, menyelesaikan eksekusi algoritme dan menghasilkan nilai yang ingin dicari. Konvergensi merupakan karateristik yang penting, mengingat bahwa pada beberapa kasus perulangan, proses perulangan tidak pernah selesai karena setiap proses perulangan, nilai yang dihasilkan semakin menjauh dari nilai yang ingin dituju.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MEDIA MENGAJAR  INFORMATIKA</dc:title>
  <dc:creator>DATSUN</dc:creator>
  <cp:lastModifiedBy>DATSUN</cp:lastModifiedBy>
  <cp:revision>6</cp:revision>
  <dcterms:created xsi:type="dcterms:W3CDTF">2023-05-31T22:06:21Z</dcterms:created>
  <dcterms:modified xsi:type="dcterms:W3CDTF">2023-05-31T23:11:36Z</dcterms:modified>
</cp:coreProperties>
</file>