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0192F4C-1279-473F-BD83-B4E29B90634B}"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7245B6-FDEC-4763-98DA-4B5488AB072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971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192F4C-1279-473F-BD83-B4E29B90634B}"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7245B6-FDEC-4763-98DA-4B5488AB072E}" type="slidenum">
              <a:rPr lang="en-US" smtClean="0"/>
              <a:t>‹#›</a:t>
            </a:fld>
            <a:endParaRPr lang="en-US"/>
          </a:p>
        </p:txBody>
      </p:sp>
    </p:spTree>
    <p:extLst>
      <p:ext uri="{BB962C8B-B14F-4D97-AF65-F5344CB8AC3E}">
        <p14:creationId xmlns:p14="http://schemas.microsoft.com/office/powerpoint/2010/main" val="282859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192F4C-1279-473F-BD83-B4E29B90634B}"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7245B6-FDEC-4763-98DA-4B5488AB072E}" type="slidenum">
              <a:rPr lang="en-US" smtClean="0"/>
              <a:t>‹#›</a:t>
            </a:fld>
            <a:endParaRPr lang="en-US"/>
          </a:p>
        </p:txBody>
      </p:sp>
    </p:spTree>
    <p:extLst>
      <p:ext uri="{BB962C8B-B14F-4D97-AF65-F5344CB8AC3E}">
        <p14:creationId xmlns:p14="http://schemas.microsoft.com/office/powerpoint/2010/main" val="4240232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192F4C-1279-473F-BD83-B4E29B90634B}"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7245B6-FDEC-4763-98DA-4B5488AB072E}" type="slidenum">
              <a:rPr lang="en-US" smtClean="0"/>
              <a:t>‹#›</a:t>
            </a:fld>
            <a:endParaRPr lang="en-US"/>
          </a:p>
        </p:txBody>
      </p:sp>
    </p:spTree>
    <p:extLst>
      <p:ext uri="{BB962C8B-B14F-4D97-AF65-F5344CB8AC3E}">
        <p14:creationId xmlns:p14="http://schemas.microsoft.com/office/powerpoint/2010/main" val="1431338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192F4C-1279-473F-BD83-B4E29B90634B}"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7245B6-FDEC-4763-98DA-4B5488AB072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38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0192F4C-1279-473F-BD83-B4E29B90634B}"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7245B6-FDEC-4763-98DA-4B5488AB072E}" type="slidenum">
              <a:rPr lang="en-US" smtClean="0"/>
              <a:t>‹#›</a:t>
            </a:fld>
            <a:endParaRPr lang="en-US"/>
          </a:p>
        </p:txBody>
      </p:sp>
    </p:spTree>
    <p:extLst>
      <p:ext uri="{BB962C8B-B14F-4D97-AF65-F5344CB8AC3E}">
        <p14:creationId xmlns:p14="http://schemas.microsoft.com/office/powerpoint/2010/main" val="3131130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0192F4C-1279-473F-BD83-B4E29B90634B}" type="datetimeFigureOut">
              <a:rPr lang="en-US" smtClean="0"/>
              <a:t>5/31/2023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7245B6-FDEC-4763-98DA-4B5488AB072E}" type="slidenum">
              <a:rPr lang="en-US" smtClean="0"/>
              <a:t>‹#›</a:t>
            </a:fld>
            <a:endParaRPr lang="en-US"/>
          </a:p>
        </p:txBody>
      </p:sp>
    </p:spTree>
    <p:extLst>
      <p:ext uri="{BB962C8B-B14F-4D97-AF65-F5344CB8AC3E}">
        <p14:creationId xmlns:p14="http://schemas.microsoft.com/office/powerpoint/2010/main" val="260070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0192F4C-1279-473F-BD83-B4E29B90634B}" type="datetimeFigureOut">
              <a:rPr lang="en-US" smtClean="0"/>
              <a:t>5/31/2023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7245B6-FDEC-4763-98DA-4B5488AB072E}" type="slidenum">
              <a:rPr lang="en-US" smtClean="0"/>
              <a:t>‹#›</a:t>
            </a:fld>
            <a:endParaRPr lang="en-US"/>
          </a:p>
        </p:txBody>
      </p:sp>
    </p:spTree>
    <p:extLst>
      <p:ext uri="{BB962C8B-B14F-4D97-AF65-F5344CB8AC3E}">
        <p14:creationId xmlns:p14="http://schemas.microsoft.com/office/powerpoint/2010/main" val="351145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0192F4C-1279-473F-BD83-B4E29B90634B}" type="datetimeFigureOut">
              <a:rPr lang="en-US" smtClean="0"/>
              <a:t>5/31/2023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37245B6-FDEC-4763-98DA-4B5488AB072E}" type="slidenum">
              <a:rPr lang="en-US" smtClean="0"/>
              <a:t>‹#›</a:t>
            </a:fld>
            <a:endParaRPr lang="en-US"/>
          </a:p>
        </p:txBody>
      </p:sp>
    </p:spTree>
    <p:extLst>
      <p:ext uri="{BB962C8B-B14F-4D97-AF65-F5344CB8AC3E}">
        <p14:creationId xmlns:p14="http://schemas.microsoft.com/office/powerpoint/2010/main" val="350398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0192F4C-1279-473F-BD83-B4E29B90634B}" type="datetimeFigureOut">
              <a:rPr lang="en-US" smtClean="0"/>
              <a:t>5/31/2023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7245B6-FDEC-4763-98DA-4B5488AB072E}" type="slidenum">
              <a:rPr lang="en-US" smtClean="0"/>
              <a:t>‹#›</a:t>
            </a:fld>
            <a:endParaRPr lang="en-US"/>
          </a:p>
        </p:txBody>
      </p:sp>
    </p:spTree>
    <p:extLst>
      <p:ext uri="{BB962C8B-B14F-4D97-AF65-F5344CB8AC3E}">
        <p14:creationId xmlns:p14="http://schemas.microsoft.com/office/powerpoint/2010/main" val="3148539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192F4C-1279-473F-BD83-B4E29B90634B}"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7245B6-FDEC-4763-98DA-4B5488AB072E}" type="slidenum">
              <a:rPr lang="en-US" smtClean="0"/>
              <a:t>‹#›</a:t>
            </a:fld>
            <a:endParaRPr lang="en-US"/>
          </a:p>
        </p:txBody>
      </p:sp>
    </p:spTree>
    <p:extLst>
      <p:ext uri="{BB962C8B-B14F-4D97-AF65-F5344CB8AC3E}">
        <p14:creationId xmlns:p14="http://schemas.microsoft.com/office/powerpoint/2010/main" val="1317956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0192F4C-1279-473F-BD83-B4E29B90634B}" type="datetimeFigureOut">
              <a:rPr lang="en-US" smtClean="0"/>
              <a:t>5/31/2023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37245B6-FDEC-4763-98DA-4B5488AB072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09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en-US" sz="3200" b="1" dirty="0">
                <a:solidFill>
                  <a:srgbClr val="00B0F0"/>
                </a:solidFill>
                <a:latin typeface="Times New Roman" panose="02020603050405020304" pitchFamily="18" charset="0"/>
                <a:cs typeface="Times New Roman" panose="02020603050405020304" pitchFamily="18" charset="0"/>
              </a:rPr>
              <a:t>MEDIA MENGAJAR </a:t>
            </a:r>
            <a:br>
              <a:rPr lang="en-US" sz="3200" b="1" dirty="0">
                <a:solidFill>
                  <a:srgbClr val="00B0F0"/>
                </a:solidFill>
                <a:latin typeface="Times New Roman" panose="02020603050405020304" pitchFamily="18" charset="0"/>
                <a:cs typeface="Times New Roman" panose="02020603050405020304" pitchFamily="18" charset="0"/>
              </a:rPr>
            </a:br>
            <a:r>
              <a:rPr lang="en-US" sz="3200" b="1" dirty="0">
                <a:solidFill>
                  <a:srgbClr val="00B0F0"/>
                </a:solidFill>
                <a:latin typeface="Times New Roman" panose="02020603050405020304" pitchFamily="18" charset="0"/>
                <a:cs typeface="Times New Roman" panose="02020603050405020304" pitchFamily="18" charset="0"/>
              </a:rPr>
              <a:t>INFORMATIKA</a:t>
            </a:r>
            <a:endParaRPr lang="en-US"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pPr algn="r"/>
            <a:r>
              <a:rPr lang="en-US" b="1">
                <a:latin typeface="Times New Roman" panose="02020603050405020304" pitchFamily="18" charset="0"/>
                <a:cs typeface="Times New Roman" panose="02020603050405020304" pitchFamily="18" charset="0"/>
              </a:rPr>
              <a:t>UNTUK </a:t>
            </a:r>
            <a:r>
              <a:rPr lang="en-US" b="1" smtClean="0">
                <a:latin typeface="Times New Roman" panose="02020603050405020304" pitchFamily="18" charset="0"/>
                <a:cs typeface="Times New Roman" panose="02020603050405020304" pitchFamily="18" charset="0"/>
              </a:rPr>
              <a:t>SMA/MA </a:t>
            </a:r>
            <a:r>
              <a:rPr lang="en-US" b="1">
                <a:latin typeface="Times New Roman" panose="02020603050405020304" pitchFamily="18" charset="0"/>
                <a:cs typeface="Times New Roman" panose="02020603050405020304" pitchFamily="18" charset="0"/>
              </a:rPr>
              <a:t>KELAS </a:t>
            </a:r>
            <a:r>
              <a:rPr lang="en-US" b="1" smtClean="0">
                <a:latin typeface="Times New Roman" panose="02020603050405020304" pitchFamily="18" charset="0"/>
                <a:cs typeface="Times New Roman" panose="02020603050405020304" pitchFamily="18" charset="0"/>
              </a:rPr>
              <a:t>XI</a:t>
            </a:r>
            <a:endParaRPr lang="en-US" b="1"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51915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680" y="1035903"/>
            <a:ext cx="10058400" cy="1450757"/>
          </a:xfrm>
        </p:spPr>
        <p:txBody>
          <a:bodyPr>
            <a:normAutofit/>
          </a:bodyPr>
          <a:lstStyle/>
          <a:p>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Sintaks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indeks</a:t>
            </a:r>
            <a:r>
              <a:rPr lang="en-US" sz="2000" dirty="0">
                <a:latin typeface="Times New Roman" panose="02020603050405020304" pitchFamily="18" charset="0"/>
                <a:cs typeface="Times New Roman" panose="02020603050405020304" pitchFamily="18" charset="0"/>
              </a:rPr>
              <a:t> 2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20.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1.7 di </a:t>
            </a:r>
            <a:r>
              <a:rPr lang="en-US" sz="2000" dirty="0" err="1">
                <a:latin typeface="Times New Roman" panose="02020603050405020304" pitchFamily="18" charset="0"/>
                <a:cs typeface="Times New Roman" panose="02020603050405020304" pitchFamily="18" charset="0"/>
              </a:rPr>
              <a:t>bawah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8900" y="2608262"/>
            <a:ext cx="4178299" cy="1392238"/>
          </a:xfrm>
          <a:prstGeom prst="rect">
            <a:avLst/>
          </a:prstGeom>
        </p:spPr>
      </p:pic>
      <p:sp>
        <p:nvSpPr>
          <p:cNvPr id="5" name="Title 1"/>
          <p:cNvSpPr txBox="1">
            <a:spLocks/>
          </p:cNvSpPr>
          <p:nvPr/>
        </p:nvSpPr>
        <p:spPr>
          <a:xfrm>
            <a:off x="1122680" y="4320381"/>
            <a:ext cx="10058400" cy="1450757"/>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Sekali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ingat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bahwa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dimulai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[0],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[1],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[2],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[3],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[4]. </a:t>
            </a:r>
            <a:r>
              <a:rPr lang="en-US" sz="2000" dirty="0" err="1">
                <a:latin typeface="Times New Roman" panose="02020603050405020304" pitchFamily="18" charset="0"/>
                <a:cs typeface="Times New Roman" panose="02020603050405020304" pitchFamily="18" charset="0"/>
              </a:rPr>
              <a:t>Namun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memanggil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[5],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permasalahan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hanya</a:t>
            </a:r>
            <a:r>
              <a:rPr lang="en-US" sz="2000" dirty="0">
                <a:latin typeface="Times New Roman" panose="02020603050405020304" pitchFamily="18" charset="0"/>
                <a:cs typeface="Times New Roman" panose="02020603050405020304" pitchFamily="18" charset="0"/>
              </a:rPr>
              <a:t> 5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memanggil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luar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batasan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Bahayanya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kesalahan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menyebabkan</a:t>
            </a:r>
            <a:r>
              <a:rPr lang="en-US" sz="2000" dirty="0">
                <a:latin typeface="Times New Roman" panose="02020603050405020304" pitchFamily="18" charset="0"/>
                <a:cs typeface="Times New Roman" panose="02020603050405020304" pitchFamily="18" charset="0"/>
              </a:rPr>
              <a:t> error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kompilasi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tetapi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menyebabkan</a:t>
            </a:r>
            <a:r>
              <a:rPr lang="en-US" sz="2000" dirty="0">
                <a:latin typeface="Times New Roman" panose="02020603050405020304" pitchFamily="18" charset="0"/>
                <a:cs typeface="Times New Roman" panose="02020603050405020304" pitchFamily="18" charset="0"/>
              </a:rPr>
              <a:t> error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program </a:t>
            </a:r>
            <a:r>
              <a:rPr lang="en-US" sz="2000" dirty="0" err="1" smtClean="0">
                <a:latin typeface="Times New Roman" panose="02020603050405020304" pitchFamily="18" charset="0"/>
                <a:cs typeface="Times New Roman" panose="02020603050405020304" pitchFamily="18" charset="0"/>
              </a:rPr>
              <a:t>dijalankan</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83613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0780" y="1505803"/>
            <a:ext cx="10058400" cy="1450757"/>
          </a:xfrm>
        </p:spPr>
        <p:txBody>
          <a:bodyPr>
            <a:normAutofit/>
          </a:bodyPr>
          <a:lstStyle/>
          <a:p>
            <a:pPr algn="just"/>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Selain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diperhatikan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kurung</a:t>
            </a:r>
            <a:r>
              <a:rPr lang="en-US" sz="2000" dirty="0">
                <a:latin typeface="Times New Roman" panose="02020603050405020304" pitchFamily="18" charset="0"/>
                <a:cs typeface="Times New Roman" panose="02020603050405020304" pitchFamily="18" charset="0"/>
              </a:rPr>
              <a:t> [ ]. </a:t>
            </a:r>
            <a:r>
              <a:rPr lang="en-US" sz="2000" dirty="0" err="1">
                <a:latin typeface="Times New Roman" panose="02020603050405020304" pitchFamily="18" charset="0"/>
                <a:cs typeface="Times New Roman" panose="02020603050405020304" pitchFamily="18" charset="0"/>
              </a:rPr>
              <a:t>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kurung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deklarasi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dibedakan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kedua</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sintaks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ini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932180" y="1999624"/>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2000" dirty="0"/>
              <a:t>	</a:t>
            </a:r>
            <a:r>
              <a:rPr lang="en-US" sz="2000" dirty="0" err="1">
                <a:solidFill>
                  <a:schemeClr val="bg1">
                    <a:lumMod val="50000"/>
                  </a:schemeClr>
                </a:solidFill>
                <a:latin typeface="Times New Roman" panose="02020603050405020304" pitchFamily="18" charset="0"/>
                <a:cs typeface="Times New Roman" panose="02020603050405020304" pitchFamily="18" charset="0"/>
              </a:rPr>
              <a:t>int</a:t>
            </a:r>
            <a:r>
              <a:rPr lang="en-US" sz="2000" dirty="0">
                <a:solidFill>
                  <a:schemeClr val="bg1">
                    <a:lumMod val="50000"/>
                  </a:schemeClr>
                </a:solidFill>
                <a:latin typeface="Times New Roman" panose="02020603050405020304" pitchFamily="18" charset="0"/>
                <a:cs typeface="Times New Roman" panose="02020603050405020304" pitchFamily="18" charset="0"/>
              </a:rPr>
              <a:t>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nilai</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_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int</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[5</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a:t>
            </a:r>
          </a:p>
          <a:p>
            <a:pPr algn="ctr"/>
            <a:r>
              <a:rPr lang="en-US" sz="2000" dirty="0">
                <a:solidFill>
                  <a:schemeClr val="bg1">
                    <a:lumMod val="50000"/>
                  </a:schemeClr>
                </a:solidFill>
                <a:latin typeface="Times New Roman" panose="02020603050405020304" pitchFamily="18" charset="0"/>
                <a:cs typeface="Times New Roman" panose="02020603050405020304" pitchFamily="18" charset="0"/>
              </a:rPr>
              <a:t>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nilai</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_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int</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[3</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   </a:t>
            </a:r>
            <a:r>
              <a:rPr lang="en-US" sz="2000" dirty="0">
                <a:solidFill>
                  <a:schemeClr val="bg1">
                    <a:lumMod val="50000"/>
                  </a:schemeClr>
                </a:solidFill>
                <a:latin typeface="Times New Roman" panose="02020603050405020304" pitchFamily="18" charset="0"/>
                <a:cs typeface="Times New Roman" panose="02020603050405020304" pitchFamily="18" charset="0"/>
              </a:rPr>
              <a:t>40;</a:t>
            </a:r>
          </a:p>
        </p:txBody>
      </p:sp>
      <p:sp>
        <p:nvSpPr>
          <p:cNvPr id="5" name="Title 1"/>
          <p:cNvSpPr txBox="1">
            <a:spLocks/>
          </p:cNvSpPr>
          <p:nvPr/>
        </p:nvSpPr>
        <p:spPr>
          <a:xfrm>
            <a:off x="1160780" y="2956560"/>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sintaks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kurung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sedangkan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sintaks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kurung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diakses</a:t>
            </a:r>
            <a:r>
              <a:rPr lang="en-US" sz="2000" dirty="0">
                <a:latin typeface="Times New Roman" panose="02020603050405020304" pitchFamily="18" charset="0"/>
                <a:cs typeface="Times New Roman" panose="02020603050405020304" pitchFamily="18" charset="0"/>
              </a:rPr>
              <a:t>.</a:t>
            </a:r>
          </a:p>
        </p:txBody>
      </p:sp>
      <p:sp>
        <p:nvSpPr>
          <p:cNvPr id="6" name="Title 1"/>
          <p:cNvSpPr txBox="1">
            <a:spLocks/>
          </p:cNvSpPr>
          <p:nvPr/>
        </p:nvSpPr>
        <p:spPr>
          <a:xfrm>
            <a:off x="208280" y="3328234"/>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4. </a:t>
            </a:r>
            <a:r>
              <a:rPr lang="en-US" sz="2000" b="1" dirty="0" err="1">
                <a:solidFill>
                  <a:srgbClr val="FF0000"/>
                </a:solidFill>
                <a:latin typeface="Times New Roman" panose="02020603050405020304" pitchFamily="18" charset="0"/>
                <a:cs typeface="Times New Roman" panose="02020603050405020304" pitchFamily="18" charset="0"/>
              </a:rPr>
              <a:t>Menggunakan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Multidimensi</a:t>
            </a:r>
            <a:r>
              <a:rPr lang="en-US" sz="2000" b="1" dirty="0">
                <a:solidFill>
                  <a:srgbClr val="FF0000"/>
                </a:solidFill>
                <a:latin typeface="Times New Roman" panose="02020603050405020304" pitchFamily="18" charset="0"/>
                <a:cs typeface="Times New Roman" panose="02020603050405020304" pitchFamily="18" charset="0"/>
              </a:rPr>
              <a:t> Array</a:t>
            </a:r>
          </a:p>
        </p:txBody>
      </p:sp>
      <p:sp>
        <p:nvSpPr>
          <p:cNvPr id="7" name="Title 1"/>
          <p:cNvSpPr txBox="1">
            <a:spLocks/>
          </p:cNvSpPr>
          <p:nvPr/>
        </p:nvSpPr>
        <p:spPr>
          <a:xfrm>
            <a:off x="1160780" y="4778991"/>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subbab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sebelumnya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dibahas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dimaksud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penggunaannya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kesempatan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dijelaskan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ruang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lingkup</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diperkenalkan</a:t>
            </a:r>
            <a:r>
              <a:rPr lang="en-US" sz="2000" dirty="0">
                <a:latin typeface="Times New Roman" panose="02020603050405020304" pitchFamily="18" charset="0"/>
                <a:cs typeface="Times New Roman" panose="02020603050405020304" pitchFamily="18" charset="0"/>
              </a:rPr>
              <a:t> array yang </a:t>
            </a:r>
            <a:r>
              <a:rPr lang="en-US" sz="2000" dirty="0" err="1">
                <a:latin typeface="Times New Roman" panose="02020603050405020304" pitchFamily="18" charset="0"/>
                <a:cs typeface="Times New Roman" panose="02020603050405020304" pitchFamily="18" charset="0"/>
              </a:rPr>
              <a:t>terdiri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dimensi</a:t>
            </a:r>
            <a:r>
              <a:rPr lang="en-US" sz="2000" dirty="0">
                <a:latin typeface="Times New Roman" panose="02020603050405020304" pitchFamily="18" charset="0"/>
                <a:cs typeface="Times New Roman" panose="02020603050405020304" pitchFamily="18" charset="0"/>
              </a:rPr>
              <a:t>. Array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menyimpan</a:t>
            </a:r>
            <a:r>
              <a:rPr lang="en-US" sz="2000" dirty="0">
                <a:latin typeface="Times New Roman" panose="02020603050405020304" pitchFamily="18" charset="0"/>
                <a:cs typeface="Times New Roman" panose="02020603050405020304" pitchFamily="18" charset="0"/>
              </a:rPr>
              <a:t> (hold) </a:t>
            </a:r>
            <a:r>
              <a:rPr lang="en-US" sz="2000" dirty="0" err="1">
                <a:latin typeface="Times New Roman" panose="02020603050405020304" pitchFamily="18" charset="0"/>
                <a:cs typeface="Times New Roman" panose="02020603050405020304" pitchFamily="18" charset="0"/>
              </a:rPr>
              <a:t>rangkaian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disusun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dibayangkan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ditempatkan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memori</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950249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880" y="1239103"/>
            <a:ext cx="6357620" cy="1450757"/>
          </a:xfrm>
        </p:spPr>
        <p:txBody>
          <a:bodyPr>
            <a:normAutofit/>
          </a:bodyPr>
          <a:lstStyle/>
          <a:p>
            <a:pPr algn="just"/>
            <a:r>
              <a:rPr lang="en-US" sz="2000" dirty="0" smtClean="0"/>
              <a:t>	</a:t>
            </a:r>
            <a:r>
              <a:rPr lang="en-US" sz="2000" dirty="0" err="1" smtClean="0">
                <a:latin typeface="Times New Roman" panose="02020603050405020304" pitchFamily="18" charset="0"/>
                <a:cs typeface="Times New Roman" panose="02020603050405020304" pitchFamily="18" charset="0"/>
              </a:rPr>
              <a:t>Selanjutnya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subbab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dijelaskan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dimensi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multidimensi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500" y="2892842"/>
            <a:ext cx="3759199" cy="2495550"/>
          </a:xfrm>
          <a:prstGeom prst="rect">
            <a:avLst/>
          </a:prstGeom>
        </p:spPr>
      </p:pic>
      <p:sp>
        <p:nvSpPr>
          <p:cNvPr id="5" name="Title 1"/>
          <p:cNvSpPr txBox="1">
            <a:spLocks/>
          </p:cNvSpPr>
          <p:nvPr/>
        </p:nvSpPr>
        <p:spPr>
          <a:xfrm>
            <a:off x="1071880" y="2689860"/>
            <a:ext cx="6357620" cy="3015397"/>
          </a:xfrm>
          <a:prstGeom prst="rect">
            <a:avLst/>
          </a:prstGeom>
        </p:spPr>
        <p:txBody>
          <a:bodyPr vert="horz" lIns="91440" tIns="45720" rIns="91440" bIns="45720" rtlCol="0" anchor="b">
            <a:normAutofit fontScale="85000" lnSpcReduction="2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a:t>	</a:t>
            </a:r>
            <a:r>
              <a:rPr lang="en-US" sz="2400" dirty="0">
                <a:latin typeface="Times New Roman" panose="02020603050405020304" pitchFamily="18" charset="0"/>
                <a:cs typeface="Times New Roman" panose="02020603050405020304" pitchFamily="18" charset="0"/>
              </a:rPr>
              <a:t>Array </a:t>
            </a:r>
            <a:r>
              <a:rPr lang="en-US" sz="2400" dirty="0" err="1">
                <a:latin typeface="Times New Roman" panose="02020603050405020304" pitchFamily="18" charset="0"/>
                <a:cs typeface="Times New Roman" panose="02020603050405020304" pitchFamily="18" charset="0"/>
              </a:rPr>
              <a:t>multidimensi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adalah</a:t>
            </a:r>
            <a:r>
              <a:rPr lang="en-US" sz="2400" dirty="0">
                <a:latin typeface="Times New Roman" panose="02020603050405020304" pitchFamily="18" charset="0"/>
                <a:cs typeface="Times New Roman" panose="02020603050405020304" pitchFamily="18" charset="0"/>
              </a:rPr>
              <a:t> array yang </a:t>
            </a:r>
            <a:r>
              <a:rPr lang="en-US" sz="2400" dirty="0" err="1">
                <a:latin typeface="Times New Roman" panose="02020603050405020304" pitchFamily="18" charset="0"/>
                <a:cs typeface="Times New Roman" panose="02020603050405020304" pitchFamily="18" charset="0"/>
              </a:rPr>
              <a:t>terdiri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kumpulan</a:t>
            </a:r>
            <a:r>
              <a:rPr lang="en-US" sz="2400" dirty="0">
                <a:latin typeface="Times New Roman" panose="02020603050405020304" pitchFamily="18" charset="0"/>
                <a:cs typeface="Times New Roman" panose="02020603050405020304" pitchFamily="18" charset="0"/>
              </a:rPr>
              <a:t> array </a:t>
            </a:r>
            <a:r>
              <a:rPr lang="en-US" sz="2400" dirty="0" err="1">
                <a:latin typeface="Times New Roman" panose="02020603050405020304" pitchFamily="18" charset="0"/>
                <a:cs typeface="Times New Roman" panose="02020603050405020304" pitchFamily="18" charset="0"/>
              </a:rPr>
              <a:t>atau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sering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disebut</a:t>
            </a:r>
            <a:r>
              <a:rPr lang="en-US" sz="2400" dirty="0">
                <a:latin typeface="Times New Roman" panose="02020603050405020304" pitchFamily="18" charset="0"/>
                <a:cs typeface="Times New Roman" panose="02020603050405020304" pitchFamily="18" charset="0"/>
              </a:rPr>
              <a:t> array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array (arrays of arrays). </a:t>
            </a:r>
            <a:r>
              <a:rPr lang="en-US" sz="2400" dirty="0" err="1">
                <a:latin typeface="Times New Roman" panose="02020603050405020304" pitchFamily="18" charset="0"/>
                <a:cs typeface="Times New Roman" panose="02020603050405020304" pitchFamily="18" charset="0"/>
              </a:rPr>
              <a:t>Untuk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memudahkan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pemahaman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misalkan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buah</a:t>
            </a:r>
            <a:r>
              <a:rPr lang="en-US" sz="2400" dirty="0">
                <a:latin typeface="Times New Roman" panose="02020603050405020304" pitchFamily="18" charset="0"/>
                <a:cs typeface="Times New Roman" panose="02020603050405020304" pitchFamily="18" charset="0"/>
              </a:rPr>
              <a:t> array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masing-masing</a:t>
            </a:r>
            <a:r>
              <a:rPr lang="en-US" sz="2400" dirty="0">
                <a:latin typeface="Times New Roman" panose="02020603050405020304" pitchFamily="18" charset="0"/>
                <a:cs typeface="Times New Roman" panose="02020603050405020304" pitchFamily="18" charset="0"/>
              </a:rPr>
              <a:t> array </a:t>
            </a:r>
            <a:r>
              <a:rPr lang="en-US" sz="2400" dirty="0" err="1">
                <a:latin typeface="Times New Roman" panose="02020603050405020304" pitchFamily="18" charset="0"/>
                <a:cs typeface="Times New Roman" panose="02020603050405020304" pitchFamily="18" charset="0"/>
              </a:rPr>
              <a:t>mempunyai</a:t>
            </a:r>
            <a:r>
              <a:rPr lang="en-US" sz="2400" dirty="0">
                <a:latin typeface="Times New Roman" panose="02020603050405020304" pitchFamily="18" charset="0"/>
                <a:cs typeface="Times New Roman" panose="02020603050405020304" pitchFamily="18" charset="0"/>
              </a:rPr>
              <a:t> lima </a:t>
            </a:r>
            <a:r>
              <a:rPr lang="en-US" sz="2400" dirty="0" err="1">
                <a:latin typeface="Times New Roman" panose="02020603050405020304" pitchFamily="18" charset="0"/>
                <a:cs typeface="Times New Roman" panose="02020603050405020304" pitchFamily="18" charset="0"/>
              </a:rPr>
              <a:t>buah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elemen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Sekarang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ketiga</a:t>
            </a:r>
            <a:r>
              <a:rPr lang="en-US" sz="2400" dirty="0">
                <a:latin typeface="Times New Roman" panose="02020603050405020304" pitchFamily="18" charset="0"/>
                <a:cs typeface="Times New Roman" panose="02020603050405020304" pitchFamily="18" charset="0"/>
              </a:rPr>
              <a:t> array </a:t>
            </a:r>
            <a:r>
              <a:rPr lang="en-US" sz="2400" dirty="0" err="1">
                <a:latin typeface="Times New Roman" panose="02020603050405020304" pitchFamily="18" charset="0"/>
                <a:cs typeface="Times New Roman" panose="02020603050405020304" pitchFamily="18" charset="0"/>
              </a:rPr>
              <a:t>tersebut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disusun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berhimpitan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seperti</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ditunjukkan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oleh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Gambar</a:t>
            </a:r>
            <a:r>
              <a:rPr lang="en-US" sz="2400" dirty="0">
                <a:latin typeface="Times New Roman" panose="02020603050405020304" pitchFamily="18" charset="0"/>
                <a:cs typeface="Times New Roman" panose="02020603050405020304" pitchFamily="18" charset="0"/>
              </a:rPr>
              <a:t> 1.8. </a:t>
            </a:r>
            <a:r>
              <a:rPr lang="en-US" sz="2400" dirty="0" err="1">
                <a:latin typeface="Times New Roman" panose="02020603050405020304" pitchFamily="18" charset="0"/>
                <a:cs typeface="Times New Roman" panose="02020603050405020304" pitchFamily="18" charset="0"/>
              </a:rPr>
              <a:t>Ketiga</a:t>
            </a:r>
            <a:r>
              <a:rPr lang="en-US" sz="2400" dirty="0">
                <a:latin typeface="Times New Roman" panose="02020603050405020304" pitchFamily="18" charset="0"/>
                <a:cs typeface="Times New Roman" panose="02020603050405020304" pitchFamily="18" charset="0"/>
              </a:rPr>
              <a:t> array </a:t>
            </a:r>
            <a:r>
              <a:rPr lang="en-US" sz="2400" dirty="0" err="1">
                <a:latin typeface="Times New Roman" panose="02020603050405020304" pitchFamily="18" charset="0"/>
                <a:cs typeface="Times New Roman" panose="02020603050405020304" pitchFamily="18" charset="0"/>
              </a:rPr>
              <a:t>tersebut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kemudian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dilebur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menjadi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satu</a:t>
            </a:r>
            <a:r>
              <a:rPr lang="en-US" sz="2400" dirty="0">
                <a:latin typeface="Times New Roman" panose="02020603050405020304" pitchFamily="18" charset="0"/>
                <a:cs typeface="Times New Roman" panose="02020603050405020304" pitchFamily="18" charset="0"/>
              </a:rPr>
              <a:t> array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nilai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ketiga</a:t>
            </a:r>
            <a:r>
              <a:rPr lang="en-US" sz="2400" dirty="0">
                <a:latin typeface="Times New Roman" panose="02020603050405020304" pitchFamily="18" charset="0"/>
                <a:cs typeface="Times New Roman" panose="02020603050405020304" pitchFamily="18" charset="0"/>
              </a:rPr>
              <a:t> array yang </a:t>
            </a:r>
            <a:r>
              <a:rPr lang="en-US" sz="2400" dirty="0" err="1">
                <a:latin typeface="Times New Roman" panose="02020603050405020304" pitchFamily="18" charset="0"/>
                <a:cs typeface="Times New Roman" panose="02020603050405020304" pitchFamily="18" charset="0"/>
              </a:rPr>
              <a:t>disusun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berhimpitan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tersebut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kemudian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disimpan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array </a:t>
            </a:r>
            <a:r>
              <a:rPr lang="en-US" sz="2400" dirty="0" err="1">
                <a:latin typeface="Times New Roman" panose="02020603050405020304" pitchFamily="18" charset="0"/>
                <a:cs typeface="Times New Roman" panose="02020603050405020304" pitchFamily="18" charset="0"/>
              </a:rPr>
              <a:t>hasil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peleburan</a:t>
            </a:r>
            <a:r>
              <a:rPr lang="en-US" sz="2400" dirty="0">
                <a:latin typeface="Times New Roman" panose="02020603050405020304" pitchFamily="18" charset="0"/>
                <a:cs typeface="Times New Roman" panose="02020603050405020304" pitchFamily="18" charset="0"/>
              </a:rPr>
              <a:t>. Array </a:t>
            </a:r>
            <a:r>
              <a:rPr lang="en-US" sz="2400" dirty="0" err="1">
                <a:latin typeface="Times New Roman" panose="02020603050405020304" pitchFamily="18" charset="0"/>
                <a:cs typeface="Times New Roman" panose="02020603050405020304" pitchFamily="18" charset="0"/>
              </a:rPr>
              <a:t>hasil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peleburan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mempunyai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nilai</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disusun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bentuk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kolom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Masing-masing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nilai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tersebut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dapat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diakses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mengacu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lokasi</a:t>
            </a:r>
            <a:r>
              <a:rPr lang="en-US" sz="2400" dirty="0">
                <a:latin typeface="Times New Roman" panose="02020603050405020304" pitchFamily="18" charset="0"/>
                <a:cs typeface="Times New Roman" panose="02020603050405020304" pitchFamily="18" charset="0"/>
              </a:rPr>
              <a:t>, di mana </a:t>
            </a:r>
            <a:r>
              <a:rPr lang="en-US" sz="2400" dirty="0" err="1">
                <a:latin typeface="Times New Roman" panose="02020603050405020304" pitchFamily="18" charset="0"/>
                <a:cs typeface="Times New Roman" panose="02020603050405020304" pitchFamily="18" charset="0"/>
              </a:rPr>
              <a:t>dia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ditempatkan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Lokasi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tersebut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dapat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dikenali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mengetahui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letak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kolomnya</a:t>
            </a:r>
            <a:r>
              <a:rPr lang="en-US"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840938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480" y="1569303"/>
            <a:ext cx="10058400" cy="1450757"/>
          </a:xfrm>
        </p:spPr>
        <p:txBody>
          <a:bodyPr>
            <a:normAutofit/>
          </a:body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Perlu</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diingat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bahwa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multidimensi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dibatasi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multidimensi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sebesar</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dibutuhkan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diingat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bahwa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memori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dibutuhkan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multidimensi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bertambah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eksponensial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dimensi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7500" y="3152775"/>
            <a:ext cx="4038600" cy="1390650"/>
          </a:xfrm>
          <a:prstGeom prst="rect">
            <a:avLst/>
          </a:prstGeom>
        </p:spPr>
      </p:pic>
      <p:sp>
        <p:nvSpPr>
          <p:cNvPr id="5" name="Title 1"/>
          <p:cNvSpPr txBox="1">
            <a:spLocks/>
          </p:cNvSpPr>
          <p:nvPr/>
        </p:nvSpPr>
        <p:spPr>
          <a:xfrm>
            <a:off x="1173480" y="4676140"/>
            <a:ext cx="10058400" cy="1692275"/>
          </a:xfrm>
          <a:prstGeom prst="rect">
            <a:avLst/>
          </a:prstGeom>
        </p:spPr>
        <p:txBody>
          <a:bodyPr vert="horz" lIns="91440" tIns="45720" rIns="91440" bIns="45720" rtlCol="0" anchor="b">
            <a:normAutofit fontScale="92500" lnSpcReduction="2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Sebagai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contoh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misalnya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kita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mempunyai</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multidimensi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seperti</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ditunjukkan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oleh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Gambar</a:t>
            </a:r>
            <a:r>
              <a:rPr lang="en-US" sz="2200" dirty="0">
                <a:latin typeface="Times New Roman" panose="02020603050405020304" pitchFamily="18" charset="0"/>
                <a:cs typeface="Times New Roman" panose="02020603050405020304" pitchFamily="18" charset="0"/>
              </a:rPr>
              <a:t> 1.9 di </a:t>
            </a:r>
            <a:r>
              <a:rPr lang="en-US" sz="2200" dirty="0" err="1">
                <a:latin typeface="Times New Roman" panose="02020603050405020304" pitchFamily="18" charset="0"/>
                <a:cs typeface="Times New Roman" panose="02020603050405020304" pitchFamily="18" charset="0"/>
              </a:rPr>
              <a:t>atas</a:t>
            </a:r>
            <a:r>
              <a:rPr lang="en-US" sz="2200" dirty="0">
                <a:latin typeface="Times New Roman" panose="02020603050405020304" pitchFamily="18" charset="0"/>
                <a:cs typeface="Times New Roman" panose="02020603050405020304" pitchFamily="18" charset="0"/>
              </a:rPr>
              <a:t>, di mana array </a:t>
            </a:r>
            <a:r>
              <a:rPr lang="en-US" sz="2200" dirty="0" err="1">
                <a:latin typeface="Times New Roman" panose="02020603050405020304" pitchFamily="18" charset="0"/>
                <a:cs typeface="Times New Roman" panose="02020603050405020304" pitchFamily="18" charset="0"/>
              </a:rPr>
              <a:t>memiliki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jumlah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baris</a:t>
            </a:r>
            <a:r>
              <a:rPr lang="en-US" sz="2200" dirty="0">
                <a:latin typeface="Times New Roman" panose="02020603050405020304" pitchFamily="18" charset="0"/>
                <a:cs typeface="Times New Roman" panose="02020603050405020304" pitchFamily="18" charset="0"/>
              </a:rPr>
              <a:t> 3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jumlah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kolom</a:t>
            </a:r>
            <a:r>
              <a:rPr lang="en-US" sz="2200" dirty="0">
                <a:latin typeface="Times New Roman" panose="02020603050405020304" pitchFamily="18" charset="0"/>
                <a:cs typeface="Times New Roman" panose="02020603050405020304" pitchFamily="18" charset="0"/>
              </a:rPr>
              <a:t> 5. </a:t>
            </a:r>
            <a:r>
              <a:rPr lang="en-US" sz="2200" dirty="0" err="1">
                <a:latin typeface="Times New Roman" panose="02020603050405020304" pitchFamily="18" charset="0"/>
                <a:cs typeface="Times New Roman" panose="02020603050405020304" pitchFamily="18" charset="0"/>
              </a:rPr>
              <a:t>Kemudian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kita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ingin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mengacu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kepada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terletak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baris</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kedua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kolom</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keempat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maka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sintaks</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untuk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melakukannya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adalah</a:t>
            </a:r>
            <a:r>
              <a:rPr lang="en-US" sz="2200" dirty="0" smtClean="0">
                <a:latin typeface="Times New Roman" panose="02020603050405020304" pitchFamily="18" charset="0"/>
                <a:cs typeface="Times New Roman" panose="02020603050405020304" pitchFamily="18" charset="0"/>
              </a:rPr>
              <a:t>:</a:t>
            </a:r>
          </a:p>
          <a:p>
            <a:pPr algn="just"/>
            <a:endParaRPr lang="en-US"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200" dirty="0" smtClean="0">
                <a:solidFill>
                  <a:schemeClr val="bg1">
                    <a:lumMod val="50000"/>
                  </a:schemeClr>
                </a:solidFill>
                <a:latin typeface="Times New Roman" panose="02020603050405020304" pitchFamily="18" charset="0"/>
                <a:cs typeface="Times New Roman" panose="02020603050405020304" pitchFamily="18" charset="0"/>
              </a:rPr>
              <a:t>	array  _   multi    </a:t>
            </a:r>
            <a:r>
              <a:rPr lang="en-US" sz="2200" dirty="0">
                <a:solidFill>
                  <a:schemeClr val="bg1">
                    <a:lumMod val="50000"/>
                  </a:schemeClr>
                </a:solidFill>
                <a:latin typeface="Times New Roman" panose="02020603050405020304" pitchFamily="18" charset="0"/>
                <a:cs typeface="Times New Roman" panose="02020603050405020304" pitchFamily="18" charset="0"/>
              </a:rPr>
              <a:t>[1</a:t>
            </a:r>
            <a:r>
              <a:rPr lang="en-US" sz="22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200" dirty="0">
                <a:solidFill>
                  <a:schemeClr val="bg1">
                    <a:lumMod val="50000"/>
                  </a:schemeClr>
                </a:solidFill>
                <a:latin typeface="Times New Roman" panose="02020603050405020304" pitchFamily="18" charset="0"/>
                <a:cs typeface="Times New Roman" panose="02020603050405020304" pitchFamily="18" charset="0"/>
              </a:rPr>
              <a:t>3</a:t>
            </a:r>
            <a:r>
              <a:rPr lang="en-US" sz="2200" dirty="0" smtClean="0">
                <a:solidFill>
                  <a:schemeClr val="bg1">
                    <a:lumMod val="50000"/>
                  </a:schemeClr>
                </a:solidFill>
                <a:latin typeface="Times New Roman" panose="02020603050405020304" pitchFamily="18" charset="0"/>
                <a:cs typeface="Times New Roman" panose="02020603050405020304" pitchFamily="18" charset="0"/>
              </a:rPr>
              <a:t>];</a:t>
            </a:r>
          </a:p>
          <a:p>
            <a:pPr algn="just"/>
            <a:endParaRPr lang="en-US" sz="2200" dirty="0" smtClean="0">
              <a:solidFill>
                <a:schemeClr val="bg1">
                  <a:lumMod val="50000"/>
                </a:schemeClr>
              </a:solidFill>
              <a:latin typeface="Times New Roman" panose="02020603050405020304" pitchFamily="18" charset="0"/>
              <a:cs typeface="Times New Roman" panose="02020603050405020304" pitchFamily="18" charset="0"/>
            </a:endParaRPr>
          </a:p>
          <a:p>
            <a:pPr algn="just"/>
            <a:r>
              <a:rPr lang="nn-NO" sz="2200" dirty="0">
                <a:latin typeface="Times New Roman" panose="02020603050405020304" pitchFamily="18" charset="0"/>
                <a:cs typeface="Times New Roman" panose="02020603050405020304" pitchFamily="18" charset="0"/>
              </a:rPr>
              <a:t>Perlu diingat bahwa indeks yang digunakan di array, akan dimulai dari angka </a:t>
            </a:r>
            <a:r>
              <a:rPr lang="nn-NO" sz="2200" dirty="0" smtClean="0">
                <a:latin typeface="Times New Roman" panose="02020603050405020304" pitchFamily="18" charset="0"/>
                <a:cs typeface="Times New Roman" panose="02020603050405020304" pitchFamily="18" charset="0"/>
              </a:rPr>
              <a:t>0.</a:t>
            </a:r>
            <a:endParaRPr lang="en-US" sz="220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7797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sz="1800" b="1" dirty="0">
                <a:solidFill>
                  <a:srgbClr val="FF0000"/>
                </a:solidFill>
                <a:latin typeface="Times New Roman" panose="02020603050405020304" pitchFamily="18" charset="0"/>
                <a:cs typeface="Times New Roman" panose="02020603050405020304" pitchFamily="18" charset="0"/>
              </a:rPr>
              <a:t>5. Menggunakan Array dalam Perhitungan</a:t>
            </a:r>
            <a:endParaRPr lang="en-US" sz="18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286603"/>
            <a:ext cx="10058400" cy="35741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Pada</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program yang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peserta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didik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mendeklarasikan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mendeklarasikan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tanpa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000" dirty="0" err="1" smtClean="0">
                <a:latin typeface="Times New Roman" panose="02020603050405020304" pitchFamily="18" charset="0"/>
                <a:cs typeface="Times New Roman" panose="02020603050405020304" pitchFamily="18" charset="0"/>
              </a:rPr>
              <a:t>Jalankan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wxDev</a:t>
            </a:r>
            <a:r>
              <a:rPr lang="en-US" sz="2000" dirty="0">
                <a:latin typeface="Times New Roman" panose="02020603050405020304" pitchFamily="18" charset="0"/>
                <a:cs typeface="Times New Roman" panose="02020603050405020304" pitchFamily="18" charset="0"/>
              </a:rPr>
              <a:t> C</a:t>
            </a:r>
            <a:r>
              <a:rPr lang="en-US" sz="2000" dirty="0" smtClean="0">
                <a:latin typeface="Times New Roman" panose="02020603050405020304" pitchFamily="18" charset="0"/>
                <a:cs typeface="Times New Roman" panose="02020603050405020304" pitchFamily="18" charset="0"/>
              </a:rPr>
              <a:t>++.</a:t>
            </a:r>
          </a:p>
          <a:p>
            <a:pPr marL="457200" indent="-457200" algn="just">
              <a:buAutoNum type="arabicParenBoth"/>
            </a:pPr>
            <a:r>
              <a:rPr lang="en-US" sz="2000" dirty="0">
                <a:latin typeface="Times New Roman" panose="02020603050405020304" pitchFamily="18" charset="0"/>
                <a:cs typeface="Times New Roman" panose="02020603050405020304" pitchFamily="18" charset="0"/>
              </a:rPr>
              <a:t>Dari menu File,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menu New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Source File</a:t>
            </a:r>
            <a:r>
              <a:rPr lang="en-US" sz="2000" dirty="0" smtClean="0">
                <a:latin typeface="Times New Roman" panose="02020603050405020304" pitchFamily="18" charset="0"/>
                <a:cs typeface="Times New Roman" panose="02020603050405020304" pitchFamily="18" charset="0"/>
              </a:rPr>
              <a:t>.</a:t>
            </a:r>
          </a:p>
          <a:p>
            <a:pPr marL="457200" indent="-457200" algn="just">
              <a:buAutoNum type="arabicParenBoth"/>
            </a:pP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yang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1.10 </a:t>
            </a:r>
            <a:r>
              <a:rPr lang="en-US" sz="2000" dirty="0" err="1">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p>
          <a:p>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2175" y="3530600"/>
            <a:ext cx="4972050" cy="2728912"/>
          </a:xfrm>
          <a:prstGeom prst="rect">
            <a:avLst/>
          </a:prstGeom>
        </p:spPr>
      </p:pic>
    </p:spTree>
    <p:extLst>
      <p:ext uri="{BB962C8B-B14F-4D97-AF65-F5344CB8AC3E}">
        <p14:creationId xmlns:p14="http://schemas.microsoft.com/office/powerpoint/2010/main" val="8686556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137503"/>
            <a:ext cx="10058400" cy="2405797"/>
          </a:xfrm>
        </p:spPr>
        <p:txBody>
          <a:bodyPr>
            <a:normAutofit/>
          </a:bodyPr>
          <a:lstStyle/>
          <a:p>
            <a:r>
              <a:rPr lang="en-US" sz="2000" dirty="0" smtClean="0"/>
              <a:t>(4) Dari </a:t>
            </a:r>
            <a:r>
              <a:rPr lang="en-US" sz="2000" dirty="0"/>
              <a:t>menu Execute, </a:t>
            </a:r>
            <a:r>
              <a:rPr lang="en-US" sz="2000" dirty="0" err="1"/>
              <a:t>jalankan</a:t>
            </a:r>
            <a:r>
              <a:rPr lang="en-US" sz="2000" dirty="0"/>
              <a:t> </a:t>
            </a:r>
            <a:r>
              <a:rPr lang="en-US" sz="2000" dirty="0" err="1"/>
              <a:t>perintah</a:t>
            </a:r>
            <a:r>
              <a:rPr lang="en-US" sz="2000" dirty="0"/>
              <a:t> Compile. </a:t>
            </a:r>
            <a:r>
              <a:rPr lang="en-US" sz="2000" dirty="0" err="1"/>
              <a:t>Jika</a:t>
            </a:r>
            <a:r>
              <a:rPr lang="en-US" sz="2000" dirty="0"/>
              <a:t> </a:t>
            </a:r>
            <a:r>
              <a:rPr lang="en-US" sz="2000" dirty="0" err="1"/>
              <a:t>masih</a:t>
            </a:r>
            <a:r>
              <a:rPr lang="en-US" sz="2000" dirty="0"/>
              <a:t> </a:t>
            </a:r>
            <a:r>
              <a:rPr lang="en-US" sz="2000" dirty="0" err="1"/>
              <a:t>ada</a:t>
            </a:r>
            <a:r>
              <a:rPr lang="en-US" sz="2000" dirty="0"/>
              <a:t> </a:t>
            </a:r>
            <a:r>
              <a:rPr lang="en-US" sz="2000" dirty="0" err="1"/>
              <a:t>kesalahan</a:t>
            </a:r>
            <a:r>
              <a:rPr lang="en-US" sz="2000" dirty="0"/>
              <a:t>, </a:t>
            </a:r>
            <a:r>
              <a:rPr lang="en-US" sz="2000" dirty="0" err="1"/>
              <a:t>perbaiki</a:t>
            </a:r>
            <a:r>
              <a:rPr lang="en-US" sz="2000" dirty="0"/>
              <a:t> </a:t>
            </a:r>
            <a:r>
              <a:rPr lang="en-US" sz="2000" dirty="0" err="1"/>
              <a:t>kesalahan</a:t>
            </a:r>
            <a:r>
              <a:rPr lang="en-US" sz="2000" dirty="0"/>
              <a:t> </a:t>
            </a:r>
            <a:r>
              <a:rPr lang="en-US" sz="2000" dirty="0" err="1"/>
              <a:t>tersebut</a:t>
            </a:r>
            <a:r>
              <a:rPr lang="en-US" sz="2000" dirty="0"/>
              <a:t> </a:t>
            </a:r>
            <a:r>
              <a:rPr lang="en-US" sz="2000" dirty="0" err="1"/>
              <a:t>dan</a:t>
            </a:r>
            <a:r>
              <a:rPr lang="en-US" sz="2000" dirty="0"/>
              <a:t> </a:t>
            </a:r>
            <a:r>
              <a:rPr lang="en-US" sz="2000" dirty="0" err="1"/>
              <a:t>jalankan</a:t>
            </a:r>
            <a:r>
              <a:rPr lang="en-US" sz="2000" dirty="0"/>
              <a:t> </a:t>
            </a:r>
            <a:r>
              <a:rPr lang="en-US" sz="2000" dirty="0" err="1"/>
              <a:t>kembali</a:t>
            </a:r>
            <a:r>
              <a:rPr lang="en-US" sz="2000" dirty="0"/>
              <a:t> </a:t>
            </a:r>
            <a:r>
              <a:rPr lang="en-US" sz="2000" dirty="0" err="1"/>
              <a:t>perintah</a:t>
            </a:r>
            <a:r>
              <a:rPr lang="en-US" sz="2000" dirty="0"/>
              <a:t> Compile</a:t>
            </a:r>
            <a:r>
              <a:rPr lang="en-US" sz="2000" dirty="0" smtClean="0"/>
              <a:t>.</a:t>
            </a:r>
            <a:br>
              <a:rPr lang="en-US" sz="2000" dirty="0" smtClean="0"/>
            </a:br>
            <a:r>
              <a:rPr lang="en-US" sz="2000" dirty="0" smtClean="0"/>
              <a:t> </a:t>
            </a:r>
            <a:r>
              <a:rPr lang="en-US" sz="2000" dirty="0"/>
              <a:t>(5) </a:t>
            </a:r>
            <a:r>
              <a:rPr lang="en-US" sz="2000" dirty="0" err="1"/>
              <a:t>Jika</a:t>
            </a:r>
            <a:r>
              <a:rPr lang="en-US" sz="2000" dirty="0"/>
              <a:t> </a:t>
            </a:r>
            <a:r>
              <a:rPr lang="en-US" sz="2000" dirty="0" err="1"/>
              <a:t>tidak</a:t>
            </a:r>
            <a:r>
              <a:rPr lang="en-US" sz="2000" dirty="0"/>
              <a:t> </a:t>
            </a:r>
            <a:r>
              <a:rPr lang="en-US" sz="2000" dirty="0" err="1"/>
              <a:t>ada</a:t>
            </a:r>
            <a:r>
              <a:rPr lang="en-US" sz="2000" dirty="0"/>
              <a:t> </a:t>
            </a:r>
            <a:r>
              <a:rPr lang="en-US" sz="2000" dirty="0" err="1"/>
              <a:t>lagi</a:t>
            </a:r>
            <a:r>
              <a:rPr lang="en-US" sz="2000" dirty="0"/>
              <a:t> </a:t>
            </a:r>
            <a:r>
              <a:rPr lang="en-US" sz="2000" dirty="0" err="1"/>
              <a:t>kesalahan</a:t>
            </a:r>
            <a:r>
              <a:rPr lang="en-US" sz="2000" dirty="0"/>
              <a:t>, </a:t>
            </a:r>
            <a:r>
              <a:rPr lang="en-US" sz="2000" dirty="0" err="1"/>
              <a:t>dari</a:t>
            </a:r>
            <a:r>
              <a:rPr lang="en-US" sz="2000" dirty="0"/>
              <a:t> menu Execute </a:t>
            </a:r>
            <a:r>
              <a:rPr lang="en-US" sz="2000" dirty="0" err="1"/>
              <a:t>jalankan</a:t>
            </a:r>
            <a:r>
              <a:rPr lang="en-US" sz="2000" dirty="0"/>
              <a:t> </a:t>
            </a:r>
            <a:r>
              <a:rPr lang="en-US" sz="2000" dirty="0" err="1"/>
              <a:t>perintah</a:t>
            </a:r>
            <a:r>
              <a:rPr lang="en-US" sz="2000" dirty="0"/>
              <a:t> Run without Debugging. Program </a:t>
            </a:r>
            <a:r>
              <a:rPr lang="en-US" sz="2000" dirty="0" err="1"/>
              <a:t>akan</a:t>
            </a:r>
            <a:r>
              <a:rPr lang="en-US" sz="2000" dirty="0"/>
              <a:t> </a:t>
            </a:r>
            <a:r>
              <a:rPr lang="en-US" sz="2000" dirty="0" err="1"/>
              <a:t>dijalankan</a:t>
            </a:r>
            <a:r>
              <a:rPr lang="en-US" sz="2000" dirty="0" smtClean="0"/>
              <a:t>.</a:t>
            </a:r>
            <a:br>
              <a:rPr lang="en-US" sz="2000" dirty="0" smtClean="0"/>
            </a:br>
            <a:r>
              <a:rPr lang="en-US" sz="2000" dirty="0" smtClean="0"/>
              <a:t> </a:t>
            </a:r>
            <a:r>
              <a:rPr lang="en-US" sz="2000" dirty="0"/>
              <a:t>(6) </a:t>
            </a:r>
            <a:r>
              <a:rPr lang="en-US" sz="2000" dirty="0" err="1"/>
              <a:t>Perhatikan</a:t>
            </a:r>
            <a:r>
              <a:rPr lang="en-US" sz="2000" dirty="0"/>
              <a:t> </a:t>
            </a:r>
            <a:r>
              <a:rPr lang="en-US" sz="2000" dirty="0" err="1"/>
              <a:t>tampilan</a:t>
            </a:r>
            <a:r>
              <a:rPr lang="en-US" sz="2000" dirty="0"/>
              <a:t> program, </a:t>
            </a:r>
            <a:r>
              <a:rPr lang="en-US" sz="2000" dirty="0" err="1"/>
              <a:t>apakah</a:t>
            </a:r>
            <a:r>
              <a:rPr lang="en-US" sz="2000" dirty="0"/>
              <a:t> </a:t>
            </a:r>
            <a:r>
              <a:rPr lang="en-US" sz="2000" dirty="0" err="1"/>
              <a:t>bekerja</a:t>
            </a:r>
            <a:r>
              <a:rPr lang="en-US" sz="2000" dirty="0"/>
              <a:t> </a:t>
            </a:r>
            <a:r>
              <a:rPr lang="en-US" sz="2000" dirty="0" err="1"/>
              <a:t>sesuai</a:t>
            </a:r>
            <a:r>
              <a:rPr lang="en-US" sz="2000" dirty="0"/>
              <a:t> </a:t>
            </a:r>
            <a:r>
              <a:rPr lang="en-US" sz="2000" dirty="0" err="1"/>
              <a:t>dengan</a:t>
            </a:r>
            <a:r>
              <a:rPr lang="en-US" sz="2000" dirty="0"/>
              <a:t> yang </a:t>
            </a:r>
            <a:r>
              <a:rPr lang="en-US" sz="2000" dirty="0" err="1"/>
              <a:t>diharapkan</a:t>
            </a:r>
            <a:r>
              <a:rPr lang="en-US" sz="2000" dirty="0"/>
              <a:t>. </a:t>
            </a:r>
            <a:r>
              <a:rPr lang="en-US" sz="2000" dirty="0" err="1"/>
              <a:t>Tampilan</a:t>
            </a:r>
            <a:r>
              <a:rPr lang="en-US" sz="2000" dirty="0"/>
              <a:t> program </a:t>
            </a:r>
            <a:r>
              <a:rPr lang="en-US" sz="2000" dirty="0" err="1"/>
              <a:t>akan</a:t>
            </a:r>
            <a:r>
              <a:rPr lang="en-US" sz="2000" dirty="0"/>
              <a:t> </a:t>
            </a:r>
            <a:r>
              <a:rPr lang="en-US" sz="2000" dirty="0" err="1"/>
              <a:t>tampak</a:t>
            </a:r>
            <a:r>
              <a:rPr lang="en-US" sz="2000" dirty="0"/>
              <a:t> </a:t>
            </a:r>
            <a:r>
              <a:rPr lang="en-US" sz="2000" dirty="0" err="1"/>
              <a:t>seperti</a:t>
            </a:r>
            <a:r>
              <a:rPr lang="en-US" sz="2000" dirty="0"/>
              <a:t> yang </a:t>
            </a:r>
            <a:r>
              <a:rPr lang="en-US" sz="2000" dirty="0" err="1"/>
              <a:t>ditampilkan</a:t>
            </a:r>
            <a:r>
              <a:rPr lang="en-US" sz="2000" dirty="0"/>
              <a:t> di </a:t>
            </a:r>
            <a:r>
              <a:rPr lang="en-US" sz="2000" dirty="0" err="1"/>
              <a:t>Gambar</a:t>
            </a:r>
            <a:r>
              <a:rPr lang="en-US" sz="2000" dirty="0"/>
              <a:t> 1.11 di </a:t>
            </a:r>
            <a:r>
              <a:rPr lang="en-US" sz="2000" dirty="0" err="1"/>
              <a:t>bawah</a:t>
            </a:r>
            <a:r>
              <a:rPr lang="en-US" sz="2000" dirty="0"/>
              <a:t> </a:t>
            </a:r>
            <a:r>
              <a:rPr lang="en-US" sz="2000" dirty="0" err="1"/>
              <a:t>ini</a:t>
            </a:r>
            <a:r>
              <a:rPr lang="en-US" sz="2000" dirty="0"/>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0601" y="3632200"/>
            <a:ext cx="5664200" cy="1398587"/>
          </a:xfrm>
          <a:prstGeom prst="rect">
            <a:avLst/>
          </a:prstGeom>
        </p:spPr>
      </p:pic>
    </p:spTree>
    <p:extLst>
      <p:ext uri="{BB962C8B-B14F-4D97-AF65-F5344CB8AC3E}">
        <p14:creationId xmlns:p14="http://schemas.microsoft.com/office/powerpoint/2010/main" val="1490603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0780" y="289629"/>
            <a:ext cx="10058400" cy="1450757"/>
          </a:xfrm>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6. </a:t>
            </a:r>
            <a:r>
              <a:rPr lang="en-US" sz="2000" b="1" dirty="0" err="1">
                <a:solidFill>
                  <a:srgbClr val="FF0000"/>
                </a:solidFill>
                <a:latin typeface="Times New Roman" panose="02020603050405020304" pitchFamily="18" charset="0"/>
                <a:cs typeface="Times New Roman" panose="02020603050405020304" pitchFamily="18" charset="0"/>
              </a:rPr>
              <a:t>Menggunakan</a:t>
            </a:r>
            <a:r>
              <a:rPr lang="en-US" sz="2000" b="1" dirty="0">
                <a:solidFill>
                  <a:srgbClr val="FF0000"/>
                </a:solidFill>
                <a:latin typeface="Times New Roman" panose="02020603050405020304" pitchFamily="18" charset="0"/>
                <a:cs typeface="Times New Roman" panose="02020603050405020304" pitchFamily="18" charset="0"/>
              </a:rPr>
              <a:t> Array </a:t>
            </a:r>
            <a:r>
              <a:rPr lang="en-US" sz="2000" b="1" dirty="0" err="1">
                <a:solidFill>
                  <a:srgbClr val="FF0000"/>
                </a:solidFill>
                <a:latin typeface="Times New Roman" panose="02020603050405020304" pitchFamily="18" charset="0"/>
                <a:cs typeface="Times New Roman" panose="02020603050405020304" pitchFamily="18" charset="0"/>
              </a:rPr>
              <a:t>Multidimensi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160780" y="12137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Misalkan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perkalian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B,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B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diinput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Sebelum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bentuk</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diingat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bahwa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perkalian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2 x 2 </a:t>
            </a:r>
            <a:r>
              <a:rPr lang="en-US" sz="2000" dirty="0" err="1">
                <a:latin typeface="Times New Roman" panose="02020603050405020304" pitchFamily="18" charset="0"/>
                <a:cs typeface="Times New Roman" panose="02020603050405020304" pitchFamily="18" charset="0"/>
              </a:rPr>
              <a:t>didefinisikan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9833" y="2827337"/>
            <a:ext cx="3803522" cy="931863"/>
          </a:xfrm>
          <a:prstGeom prst="rect">
            <a:avLst/>
          </a:prstGeom>
        </p:spPr>
      </p:pic>
      <p:sp>
        <p:nvSpPr>
          <p:cNvPr id="7" name="Title 1"/>
          <p:cNvSpPr txBox="1">
            <a:spLocks/>
          </p:cNvSpPr>
          <p:nvPr/>
        </p:nvSpPr>
        <p:spPr>
          <a:xfrm>
            <a:off x="1262380" y="3452921"/>
            <a:ext cx="10058400" cy="199537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di </a:t>
            </a:r>
            <a:r>
              <a:rPr lang="en-US" sz="2000" dirty="0">
                <a:latin typeface="Times New Roman" panose="02020603050405020304" pitchFamily="18" charset="0"/>
                <a:cs typeface="Times New Roman" panose="02020603050405020304" pitchFamily="18" charset="0"/>
              </a:rPr>
              <a:t>mana </a:t>
            </a:r>
            <a:r>
              <a:rPr lang="en-US" sz="2000" dirty="0" err="1">
                <a:latin typeface="Times New Roman" panose="02020603050405020304" pitchFamily="18" charset="0"/>
                <a:cs typeface="Times New Roman" panose="02020603050405020304" pitchFamily="18" charset="0"/>
              </a:rPr>
              <a:t>menurut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aturan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perkalian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perkalian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algn="just"/>
            <a:r>
              <a:rPr lang="pt-BR" sz="2000" dirty="0" smtClean="0"/>
              <a:t>				</a:t>
            </a:r>
            <a:r>
              <a:rPr lang="pt-BR" sz="2000" dirty="0" smtClean="0">
                <a:solidFill>
                  <a:schemeClr val="bg1">
                    <a:lumMod val="50000"/>
                  </a:schemeClr>
                </a:solidFill>
              </a:rPr>
              <a:t>c11 </a:t>
            </a:r>
            <a:r>
              <a:rPr lang="pt-BR" sz="2000" dirty="0">
                <a:solidFill>
                  <a:schemeClr val="bg1">
                    <a:lumMod val="50000"/>
                  </a:schemeClr>
                </a:solidFill>
              </a:rPr>
              <a:t>= a11 × b11 + a11 × b11 </a:t>
            </a:r>
            <a:endParaRPr lang="pt-BR" sz="2000" dirty="0" smtClean="0">
              <a:solidFill>
                <a:schemeClr val="bg1">
                  <a:lumMod val="50000"/>
                </a:schemeClr>
              </a:solidFill>
            </a:endParaRPr>
          </a:p>
          <a:p>
            <a:pPr algn="just"/>
            <a:r>
              <a:rPr lang="pt-BR" sz="2000" dirty="0" smtClean="0">
                <a:solidFill>
                  <a:schemeClr val="bg1">
                    <a:lumMod val="50000"/>
                  </a:schemeClr>
                </a:solidFill>
              </a:rPr>
              <a:t>				c12 </a:t>
            </a:r>
            <a:r>
              <a:rPr lang="pt-BR" sz="2000" dirty="0">
                <a:solidFill>
                  <a:schemeClr val="bg1">
                    <a:lumMod val="50000"/>
                  </a:schemeClr>
                </a:solidFill>
              </a:rPr>
              <a:t>= a11 × b12 + a12 × b22 </a:t>
            </a:r>
            <a:endParaRPr lang="pt-BR" sz="2000" dirty="0" smtClean="0">
              <a:solidFill>
                <a:schemeClr val="bg1">
                  <a:lumMod val="50000"/>
                </a:schemeClr>
              </a:solidFill>
            </a:endParaRPr>
          </a:p>
          <a:p>
            <a:pPr algn="just"/>
            <a:r>
              <a:rPr lang="pt-BR" sz="2000" dirty="0" smtClean="0">
                <a:solidFill>
                  <a:schemeClr val="bg1">
                    <a:lumMod val="50000"/>
                  </a:schemeClr>
                </a:solidFill>
              </a:rPr>
              <a:t>				c21 </a:t>
            </a:r>
            <a:r>
              <a:rPr lang="pt-BR" sz="2000" dirty="0">
                <a:solidFill>
                  <a:schemeClr val="bg1">
                    <a:lumMod val="50000"/>
                  </a:schemeClr>
                </a:solidFill>
              </a:rPr>
              <a:t>= a21 × b11 + a22 × b21 </a:t>
            </a:r>
            <a:endParaRPr lang="pt-BR" sz="2000" dirty="0" smtClean="0">
              <a:solidFill>
                <a:schemeClr val="bg1">
                  <a:lumMod val="50000"/>
                </a:schemeClr>
              </a:solidFill>
            </a:endParaRPr>
          </a:p>
          <a:p>
            <a:pPr algn="just"/>
            <a:r>
              <a:rPr lang="pt-BR" sz="2000" dirty="0" smtClean="0">
                <a:solidFill>
                  <a:schemeClr val="bg1">
                    <a:lumMod val="50000"/>
                  </a:schemeClr>
                </a:solidFill>
              </a:rPr>
              <a:t>				c22 </a:t>
            </a:r>
            <a:r>
              <a:rPr lang="pt-BR" sz="2000" dirty="0">
                <a:solidFill>
                  <a:schemeClr val="bg1">
                    <a:lumMod val="50000"/>
                  </a:schemeClr>
                </a:solidFill>
              </a:rPr>
              <a:t>= a21 × b12 + a22 × b22</a:t>
            </a:r>
            <a:endParaRPr lang="en-US" sz="2000" b="1"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523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980" y="1988403"/>
            <a:ext cx="6027420" cy="1450757"/>
          </a:xfrm>
        </p:spPr>
        <p:txBody>
          <a:bodyPr>
            <a:normAutofit fontScale="90000"/>
          </a:body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Pada</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program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disimpan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bentuk</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multidimensi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aturan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perkalian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perkalian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elemen-elemen</a:t>
            </a:r>
            <a:r>
              <a:rPr lang="en-US" sz="2000" dirty="0">
                <a:latin typeface="Times New Roman" panose="02020603050405020304" pitchFamily="18" charset="0"/>
                <a:cs typeface="Times New Roman" panose="02020603050405020304" pitchFamily="18" charset="0"/>
              </a:rPr>
              <a:t> array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perkalian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multidimensi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173480" y="4023360"/>
            <a:ext cx="5900420" cy="1450757"/>
          </a:xfrm>
          <a:prstGeom prst="rect">
            <a:avLst/>
          </a:prstGeom>
        </p:spPr>
        <p:txBody>
          <a:bodyPr vert="horz" lIns="91440" tIns="45720" rIns="91440" bIns="45720" rtlCol="0" anchor="b">
            <a:normAutofit fontScale="925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(1) </a:t>
            </a:r>
            <a:r>
              <a:rPr lang="en-US" sz="2000" dirty="0" err="1" smtClean="0">
                <a:latin typeface="Times New Roman" panose="02020603050405020304" pitchFamily="18" charset="0"/>
                <a:cs typeface="Times New Roman" panose="02020603050405020304" pitchFamily="18" charset="0"/>
              </a:rPr>
              <a:t>Jalankan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wxDev</a:t>
            </a:r>
            <a:r>
              <a:rPr lang="en-US" sz="2000" dirty="0">
                <a:latin typeface="Times New Roman" panose="02020603050405020304" pitchFamily="18" charset="0"/>
                <a:cs typeface="Times New Roman" panose="02020603050405020304" pitchFamily="18" charset="0"/>
              </a:rPr>
              <a:t> C++.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2) Dari menu File,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menu New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Source File.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Edit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ditampilkan</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3) </a:t>
            </a: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yang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1.12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3900" y="1765300"/>
            <a:ext cx="4505325" cy="4489450"/>
          </a:xfrm>
          <a:prstGeom prst="rect">
            <a:avLst/>
          </a:prstGeom>
        </p:spPr>
      </p:pic>
    </p:spTree>
    <p:extLst>
      <p:ext uri="{BB962C8B-B14F-4D97-AF65-F5344CB8AC3E}">
        <p14:creationId xmlns:p14="http://schemas.microsoft.com/office/powerpoint/2010/main" val="4063683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480" y="4063999"/>
            <a:ext cx="6129021" cy="1450757"/>
          </a:xfrm>
        </p:spPr>
        <p:txBody>
          <a:bodyPr>
            <a:noAutofit/>
          </a:bodyPr>
          <a:lstStyle/>
          <a:p>
            <a:pPr algn="just"/>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diminta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perhatikan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diharapkan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ditampilkan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1.13.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Perhatikan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8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mendeklarasikan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dimensi</a:t>
            </a:r>
            <a:r>
              <a:rPr lang="en-US" sz="2000" dirty="0">
                <a:latin typeface="Times New Roman" panose="02020603050405020304" pitchFamily="18" charset="0"/>
                <a:cs typeface="Times New Roman" panose="02020603050405020304" pitchFamily="18" charset="0"/>
              </a:rPr>
              <a:t> A, B,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C. </a:t>
            </a:r>
            <a:r>
              <a:rPr lang="en-US" sz="2000" dirty="0" err="1">
                <a:latin typeface="Times New Roman" panose="02020603050405020304" pitchFamily="18" charset="0"/>
                <a:cs typeface="Times New Roman" panose="02020603050405020304" pitchFamily="18" charset="0"/>
              </a:rPr>
              <a:t>Selanjutnya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10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26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mendapatkan</a:t>
            </a:r>
            <a:r>
              <a:rPr lang="en-US" sz="2000" dirty="0">
                <a:latin typeface="Times New Roman" panose="02020603050405020304" pitchFamily="18" charset="0"/>
                <a:cs typeface="Times New Roman" panose="02020603050405020304" pitchFamily="18" charset="0"/>
              </a:rPr>
              <a:t> input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elemen-elemen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array A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B.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29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32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array C. </a:t>
            </a:r>
            <a:r>
              <a:rPr lang="en-US" sz="2000" dirty="0" err="1">
                <a:latin typeface="Times New Roman" panose="02020603050405020304" pitchFamily="18" charset="0"/>
                <a:cs typeface="Times New Roman" panose="02020603050405020304" pitchFamily="18" charset="0"/>
              </a:rPr>
              <a:t>Selanjutnya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34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36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menampilkan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C.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C </a:t>
            </a:r>
            <a:r>
              <a:rPr lang="en-US" sz="2000" dirty="0" err="1">
                <a:latin typeface="Times New Roman" panose="02020603050405020304" pitchFamily="18" charset="0"/>
                <a:cs typeface="Times New Roman" panose="02020603050405020304" pitchFamily="18" charset="0"/>
              </a:rPr>
              <a:t>ditampilkan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endParaRPr lang="en-US" sz="2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5500" y="2232024"/>
            <a:ext cx="4140199" cy="2022475"/>
          </a:xfrm>
          <a:prstGeom prst="rect">
            <a:avLst/>
          </a:prstGeom>
        </p:spPr>
      </p:pic>
    </p:spTree>
    <p:extLst>
      <p:ext uri="{BB962C8B-B14F-4D97-AF65-F5344CB8AC3E}">
        <p14:creationId xmlns:p14="http://schemas.microsoft.com/office/powerpoint/2010/main" val="455052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7. </a:t>
            </a:r>
            <a:r>
              <a:rPr lang="en-US" sz="2000" b="1" dirty="0" err="1">
                <a:solidFill>
                  <a:srgbClr val="FF0000"/>
                </a:solidFill>
                <a:latin typeface="Times New Roman" panose="02020603050405020304" pitchFamily="18" charset="0"/>
                <a:cs typeface="Times New Roman" panose="02020603050405020304" pitchFamily="18" charset="0"/>
              </a:rPr>
              <a:t>Menggunakan</a:t>
            </a:r>
            <a:r>
              <a:rPr lang="en-US" sz="2000" b="1" dirty="0">
                <a:solidFill>
                  <a:srgbClr val="FF0000"/>
                </a:solidFill>
                <a:latin typeface="Times New Roman" panose="02020603050405020304" pitchFamily="18" charset="0"/>
                <a:cs typeface="Times New Roman" panose="02020603050405020304" pitchFamily="18" charset="0"/>
              </a:rPr>
              <a:t> Array </a:t>
            </a:r>
            <a:r>
              <a:rPr lang="en-US" sz="2000" b="1" dirty="0" err="1">
                <a:solidFill>
                  <a:srgbClr val="FF0000"/>
                </a:solidFill>
                <a:latin typeface="Times New Roman" panose="02020603050405020304" pitchFamily="18" charset="0"/>
                <a:cs typeface="Times New Roman" panose="02020603050405020304" pitchFamily="18" charset="0"/>
              </a:rPr>
              <a:t>dalam</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Perulangan</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2215624"/>
            <a:ext cx="6179820" cy="1793240"/>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a:latin typeface="Times New Roman" panose="02020603050405020304" pitchFamily="18" charset="0"/>
                <a:cs typeface="Times New Roman" panose="02020603050405020304" pitchFamily="18" charset="0"/>
              </a:rPr>
              <a:t>Salah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kelebihan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perulangan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Dibanding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indeks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berubah-ubah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dinamis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demikian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menyimpan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algn="just"/>
            <a:r>
              <a:rPr lang="en-US" sz="2000" dirty="0" err="1" smtClean="0">
                <a:latin typeface="Times New Roman" panose="02020603050405020304" pitchFamily="18" charset="0"/>
                <a:cs typeface="Times New Roman" panose="02020603050405020304" pitchFamily="18" charset="0"/>
              </a:rPr>
              <a:t>Langkah-langkah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97280" y="4123164"/>
            <a:ext cx="6065520" cy="1450757"/>
          </a:xfrm>
          <a:prstGeom prst="rect">
            <a:avLst/>
          </a:prstGeom>
        </p:spPr>
        <p:txBody>
          <a:bodyPr vert="horz" lIns="91440" tIns="45720" rIns="91440" bIns="45720" rtlCol="0" anchor="b">
            <a:normAutofit fontScale="925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(1) </a:t>
            </a:r>
            <a:r>
              <a:rPr lang="en-US" sz="2000" dirty="0" err="1" smtClean="0">
                <a:latin typeface="Times New Roman" panose="02020603050405020304" pitchFamily="18" charset="0"/>
                <a:cs typeface="Times New Roman" panose="02020603050405020304" pitchFamily="18" charset="0"/>
              </a:rPr>
              <a:t>Jalankan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wxDev</a:t>
            </a:r>
            <a:r>
              <a:rPr lang="en-US" sz="2000" dirty="0">
                <a:latin typeface="Times New Roman" panose="02020603050405020304" pitchFamily="18" charset="0"/>
                <a:cs typeface="Times New Roman" panose="02020603050405020304" pitchFamily="18" charset="0"/>
              </a:rPr>
              <a:t> C++.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2) Dari menu File,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menu New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Source File.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ditampilkan</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3) </a:t>
            </a:r>
            <a:r>
              <a:rPr lang="en-US" sz="2000" dirty="0" err="1">
                <a:latin typeface="Times New Roman" panose="02020603050405020304" pitchFamily="18" charset="0"/>
                <a:cs typeface="Times New Roman" panose="02020603050405020304" pitchFamily="18" charset="0"/>
              </a:rPr>
              <a:t>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yang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Gambar</a:t>
            </a:r>
            <a:r>
              <a:rPr lang="en-US" sz="2000" dirty="0" smtClean="0">
                <a:latin typeface="Times New Roman" panose="02020603050405020304" pitchFamily="18" charset="0"/>
                <a:cs typeface="Times New Roman" panose="02020603050405020304" pitchFamily="18" charset="0"/>
              </a:rPr>
              <a:t> 1.14</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7100" y="1851660"/>
            <a:ext cx="4229100" cy="3971925"/>
          </a:xfrm>
          <a:prstGeom prst="rect">
            <a:avLst/>
          </a:prstGeom>
        </p:spPr>
      </p:pic>
    </p:spTree>
    <p:extLst>
      <p:ext uri="{BB962C8B-B14F-4D97-AF65-F5344CB8AC3E}">
        <p14:creationId xmlns:p14="http://schemas.microsoft.com/office/powerpoint/2010/main" val="1926418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Bab 1</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200" b="1" dirty="0" err="1">
                <a:solidFill>
                  <a:srgbClr val="00B0F0"/>
                </a:solidFill>
                <a:latin typeface="Times New Roman" panose="02020603050405020304" pitchFamily="18" charset="0"/>
                <a:cs typeface="Times New Roman" panose="02020603050405020304" pitchFamily="18" charset="0"/>
              </a:rPr>
              <a:t>Menggunakan</a:t>
            </a:r>
            <a:r>
              <a:rPr lang="en-US" sz="3200" b="1" dirty="0">
                <a:solidFill>
                  <a:srgbClr val="00B0F0"/>
                </a:solidFill>
                <a:latin typeface="Times New Roman" panose="02020603050405020304" pitchFamily="18" charset="0"/>
                <a:cs typeface="Times New Roman" panose="02020603050405020304" pitchFamily="18" charset="0"/>
              </a:rPr>
              <a:t> Array </a:t>
            </a:r>
            <a:r>
              <a:rPr lang="en-US" sz="3200" b="1" dirty="0" err="1">
                <a:solidFill>
                  <a:srgbClr val="00B0F0"/>
                </a:solidFill>
                <a:latin typeface="Times New Roman" panose="02020603050405020304" pitchFamily="18" charset="0"/>
                <a:cs typeface="Times New Roman" panose="02020603050405020304" pitchFamily="18" charset="0"/>
              </a:rPr>
              <a:t>dan</a:t>
            </a:r>
            <a:r>
              <a:rPr lang="en-US" sz="3200" b="1" dirty="0">
                <a:solidFill>
                  <a:srgbClr val="00B0F0"/>
                </a:solidFill>
                <a:latin typeface="Times New Roman" panose="02020603050405020304" pitchFamily="18" charset="0"/>
                <a:cs typeface="Times New Roman" panose="02020603050405020304" pitchFamily="18" charset="0"/>
              </a:rPr>
              <a:t> </a:t>
            </a:r>
            <a:r>
              <a:rPr lang="en-US" sz="3200" b="1" dirty="0" err="1">
                <a:solidFill>
                  <a:srgbClr val="00B0F0"/>
                </a:solidFill>
                <a:latin typeface="Times New Roman" panose="02020603050405020304" pitchFamily="18" charset="0"/>
                <a:cs typeface="Times New Roman" panose="02020603050405020304" pitchFamily="18" charset="0"/>
              </a:rPr>
              <a:t>Fungsi</a:t>
            </a:r>
            <a:endParaRPr lang="en-US" sz="32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923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B. </a:t>
            </a:r>
            <a:r>
              <a:rPr lang="en-US" sz="2000" b="1" dirty="0" err="1">
                <a:solidFill>
                  <a:srgbClr val="00B0F0"/>
                </a:solidFill>
                <a:latin typeface="Times New Roman" panose="02020603050405020304" pitchFamily="18" charset="0"/>
                <a:cs typeface="Times New Roman" panose="02020603050405020304" pitchFamily="18" charset="0"/>
              </a:rPr>
              <a:t>Menggunakan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Fungsi</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575008"/>
            <a:ext cx="10058400" cy="3025140"/>
          </a:xfrm>
          <a:prstGeom prst="rect">
            <a:avLst/>
          </a:prstGeom>
        </p:spPr>
        <p:txBody>
          <a:bodyPr vert="horz" lIns="91440" tIns="45720" rIns="91440" bIns="45720" rtlCol="0" anchor="b">
            <a:normAutofit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Salah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kelebihan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C++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lama </a:t>
            </a:r>
            <a:r>
              <a:rPr lang="en-US" sz="2000" dirty="0" err="1">
                <a:latin typeface="Times New Roman" panose="02020603050405020304" pitchFamily="18" charset="0"/>
                <a:cs typeface="Times New Roman" panose="02020603050405020304" pitchFamily="18" charset="0"/>
              </a:rPr>
              <a:t>dikembangkan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dilengkapi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fitur-fitur</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seorang</a:t>
            </a:r>
            <a:r>
              <a:rPr lang="en-US" sz="2000" dirty="0">
                <a:latin typeface="Times New Roman" panose="02020603050405020304" pitchFamily="18" charset="0"/>
                <a:cs typeface="Times New Roman" panose="02020603050405020304" pitchFamily="18" charset="0"/>
              </a:rPr>
              <a:t> programmer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Salah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kelebihan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C++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memiliki</a:t>
            </a:r>
            <a:r>
              <a:rPr lang="en-US" sz="2000" dirty="0">
                <a:latin typeface="Times New Roman" panose="02020603050405020304" pitchFamily="18" charset="0"/>
                <a:cs typeface="Times New Roman" panose="02020603050405020304" pitchFamily="18" charset="0"/>
              </a:rPr>
              <a:t> library yang </a:t>
            </a:r>
            <a:r>
              <a:rPr lang="en-US" sz="2000" dirty="0" err="1">
                <a:latin typeface="Times New Roman" panose="02020603050405020304" pitchFamily="18" charset="0"/>
                <a:cs typeface="Times New Roman" panose="02020603050405020304" pitchFamily="18" charset="0"/>
              </a:rPr>
              <a:t>dilengkapi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fungsi-fungsi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fungsifungsi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 di library,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seorang</a:t>
            </a:r>
            <a:r>
              <a:rPr lang="en-US" sz="2000" dirty="0">
                <a:latin typeface="Times New Roman" panose="02020603050405020304" pitchFamily="18" charset="0"/>
                <a:cs typeface="Times New Roman" panose="02020603050405020304" pitchFamily="18" charset="0"/>
              </a:rPr>
              <a:t> programmer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memanfaatkan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sendiri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menjalankan</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tertentu</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Meskipun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demikian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umumnya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 di library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umum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menjalankan</a:t>
            </a:r>
            <a:r>
              <a:rPr lang="en-US" sz="2000" dirty="0">
                <a:latin typeface="Times New Roman" panose="02020603050405020304" pitchFamily="18" charset="0"/>
                <a:cs typeface="Times New Roman" panose="02020603050405020304" pitchFamily="18" charset="0"/>
              </a:rPr>
              <a:t> proses yang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dibutuhkan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para programmer.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spesifik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 di library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programmer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mendefisinikan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sendiri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sendiri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user-defined function</a:t>
            </a:r>
            <a:r>
              <a:rPr lang="en-US" sz="2000" dirty="0"/>
              <a:t>.</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97280" y="3475364"/>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rgbClr val="FF0000"/>
                </a:solidFill>
                <a:latin typeface="Times New Roman" panose="02020603050405020304" pitchFamily="18" charset="0"/>
                <a:cs typeface="Times New Roman" panose="02020603050405020304" pitchFamily="18" charset="0"/>
              </a:rPr>
              <a:t>1. </a:t>
            </a:r>
            <a:r>
              <a:rPr lang="en-US" sz="2000" b="1" dirty="0" err="1">
                <a:solidFill>
                  <a:srgbClr val="FF0000"/>
                </a:solidFill>
                <a:latin typeface="Times New Roman" panose="02020603050405020304" pitchFamily="18" charset="0"/>
                <a:cs typeface="Times New Roman" panose="02020603050405020304" pitchFamily="18" charset="0"/>
              </a:rPr>
              <a:t>Fungsi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Menghitung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Akar</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dan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Pangkat</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97280" y="4887395"/>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Sehari-hari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matematika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umum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dikenal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Misalnya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faktorial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persamaan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matematika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C++, </a:t>
            </a:r>
            <a:r>
              <a:rPr lang="en-US" sz="2000" dirty="0" err="1">
                <a:latin typeface="Times New Roman" panose="02020603050405020304" pitchFamily="18" charset="0"/>
                <a:cs typeface="Times New Roman" panose="02020603050405020304" pitchFamily="18" charset="0"/>
              </a:rPr>
              <a:t>selain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persamaan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aritmatika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dibahas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sebelumnya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matematika</a:t>
            </a:r>
            <a:r>
              <a:rPr lang="en-US" sz="2000" dirty="0">
                <a:latin typeface="Times New Roman" panose="02020603050405020304" pitchFamily="18" charset="0"/>
                <a:cs typeface="Times New Roman" panose="02020603050405020304" pitchFamily="18" charset="0"/>
              </a:rPr>
              <a:t>. </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6149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880" y="2407503"/>
            <a:ext cx="6014720" cy="1796197"/>
          </a:xfrm>
        </p:spPr>
        <p:txBody>
          <a:bodyPr>
            <a:noAutofit/>
          </a:bodyPr>
          <a:lstStyle/>
          <a:p>
            <a:pPr algn="just"/>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dijelaskan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menyertakan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matematika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sqrt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pow,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bawah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Misalkan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bilangan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a:t>
            </a:r>
          </a:p>
        </p:txBody>
      </p:sp>
      <p:sp>
        <p:nvSpPr>
          <p:cNvPr id="3" name="Title 1"/>
          <p:cNvSpPr txBox="1">
            <a:spLocks/>
          </p:cNvSpPr>
          <p:nvPr/>
        </p:nvSpPr>
        <p:spPr>
          <a:xfrm>
            <a:off x="1071880" y="4112260"/>
            <a:ext cx="6014720" cy="1996440"/>
          </a:xfrm>
          <a:prstGeom prst="rect">
            <a:avLst/>
          </a:prstGeom>
        </p:spPr>
        <p:txBody>
          <a:bodyPr vert="horz" lIns="91440" tIns="45720" rIns="91440" bIns="45720" rtlCol="0" anchor="b">
            <a:normAutofit fontScale="925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t>(1) </a:t>
            </a:r>
            <a:r>
              <a:rPr lang="en-US" sz="2000" dirty="0" err="1" smtClean="0"/>
              <a:t>Jalankan</a:t>
            </a:r>
            <a:r>
              <a:rPr lang="en-US" sz="2000" dirty="0" smtClean="0"/>
              <a:t> </a:t>
            </a:r>
            <a:r>
              <a:rPr lang="en-US" sz="2000" dirty="0" err="1"/>
              <a:t>wxDev</a:t>
            </a:r>
            <a:r>
              <a:rPr lang="en-US" sz="2000" dirty="0"/>
              <a:t> C++. </a:t>
            </a:r>
            <a:endParaRPr lang="en-US" sz="2000" dirty="0" smtClean="0"/>
          </a:p>
          <a:p>
            <a:pPr algn="just"/>
            <a:r>
              <a:rPr lang="en-US" sz="2000" dirty="0" smtClean="0"/>
              <a:t>(</a:t>
            </a:r>
            <a:r>
              <a:rPr lang="en-US" sz="2000" dirty="0"/>
              <a:t>2) Dari menu File, </a:t>
            </a:r>
            <a:r>
              <a:rPr lang="en-US" sz="2000" dirty="0" err="1"/>
              <a:t>pilih</a:t>
            </a:r>
            <a:r>
              <a:rPr lang="en-US" sz="2000" dirty="0"/>
              <a:t> </a:t>
            </a:r>
            <a:r>
              <a:rPr lang="en-US" sz="2000" dirty="0" err="1"/>
              <a:t>perintah</a:t>
            </a:r>
            <a:r>
              <a:rPr lang="en-US" sz="2000" dirty="0"/>
              <a:t> New </a:t>
            </a:r>
            <a:r>
              <a:rPr lang="en-US" sz="2000" dirty="0" err="1"/>
              <a:t>dan</a:t>
            </a:r>
            <a:r>
              <a:rPr lang="en-US" sz="2000" dirty="0"/>
              <a:t> </a:t>
            </a:r>
            <a:r>
              <a:rPr lang="en-US" sz="2000" dirty="0" err="1"/>
              <a:t>klik</a:t>
            </a:r>
            <a:r>
              <a:rPr lang="en-US" sz="2000" dirty="0"/>
              <a:t> </a:t>
            </a:r>
            <a:r>
              <a:rPr lang="en-US" sz="2000" dirty="0" err="1"/>
              <a:t>perintah</a:t>
            </a:r>
            <a:r>
              <a:rPr lang="en-US" sz="2000" dirty="0"/>
              <a:t> Source File. </a:t>
            </a:r>
            <a:endParaRPr lang="en-US" sz="2000" dirty="0" smtClean="0"/>
          </a:p>
          <a:p>
            <a:pPr algn="just"/>
            <a:r>
              <a:rPr lang="en-US" sz="2000" dirty="0" smtClean="0"/>
              <a:t>(</a:t>
            </a:r>
            <a:r>
              <a:rPr lang="en-US" sz="2000" dirty="0"/>
              <a:t>3) Di </a:t>
            </a:r>
            <a:r>
              <a:rPr lang="en-US" sz="2000" dirty="0" err="1"/>
              <a:t>jendela</a:t>
            </a:r>
            <a:r>
              <a:rPr lang="en-US" sz="2000" dirty="0"/>
              <a:t> Edit, </a:t>
            </a:r>
            <a:r>
              <a:rPr lang="en-US" sz="2000" dirty="0" err="1"/>
              <a:t>tambahkan</a:t>
            </a:r>
            <a:r>
              <a:rPr lang="en-US" sz="2000" dirty="0"/>
              <a:t> </a:t>
            </a:r>
            <a:r>
              <a:rPr lang="en-US" sz="2000" dirty="0" err="1"/>
              <a:t>kode</a:t>
            </a:r>
            <a:r>
              <a:rPr lang="en-US" sz="2000" dirty="0"/>
              <a:t> program </a:t>
            </a:r>
            <a:r>
              <a:rPr lang="en-US" sz="2000" dirty="0" err="1"/>
              <a:t>pada</a:t>
            </a:r>
            <a:r>
              <a:rPr lang="en-US" sz="2000" dirty="0"/>
              <a:t> </a:t>
            </a:r>
            <a:r>
              <a:rPr lang="en-US" sz="2000" dirty="0" err="1"/>
              <a:t>Gambar</a:t>
            </a:r>
            <a:r>
              <a:rPr lang="en-US" sz="2000" dirty="0"/>
              <a:t> </a:t>
            </a:r>
            <a:r>
              <a:rPr lang="en-US" sz="2000" dirty="0" smtClean="0"/>
              <a:t>1.16</a:t>
            </a:r>
          </a:p>
          <a:p>
            <a:pPr algn="just"/>
            <a:r>
              <a:rPr lang="en-US" sz="2000" dirty="0" smtClean="0"/>
              <a:t>(4) </a:t>
            </a:r>
            <a:r>
              <a:rPr lang="en-US" sz="2000" dirty="0" err="1" smtClean="0"/>
              <a:t>Masukkan</a:t>
            </a:r>
            <a:r>
              <a:rPr lang="en-US" sz="2000" dirty="0" smtClean="0"/>
              <a:t> </a:t>
            </a:r>
            <a:r>
              <a:rPr lang="en-US" sz="2000" dirty="0" err="1"/>
              <a:t>angka</a:t>
            </a:r>
            <a:r>
              <a:rPr lang="en-US" sz="2000" dirty="0"/>
              <a:t> yang </a:t>
            </a:r>
            <a:r>
              <a:rPr lang="en-US" sz="2000" dirty="0" err="1"/>
              <a:t>ingin</a:t>
            </a:r>
            <a:r>
              <a:rPr lang="en-US" sz="2000" dirty="0"/>
              <a:t> </a:t>
            </a:r>
            <a:r>
              <a:rPr lang="en-US" sz="2000" dirty="0" err="1"/>
              <a:t>dihitung</a:t>
            </a:r>
            <a:r>
              <a:rPr lang="en-US" sz="2000" dirty="0"/>
              <a:t> </a:t>
            </a:r>
            <a:r>
              <a:rPr lang="en-US" sz="2000" dirty="0" err="1"/>
              <a:t>akar</a:t>
            </a:r>
            <a:r>
              <a:rPr lang="en-US" sz="2000" dirty="0"/>
              <a:t> </a:t>
            </a:r>
            <a:r>
              <a:rPr lang="en-US" sz="2000" dirty="0" err="1"/>
              <a:t>dan</a:t>
            </a:r>
            <a:r>
              <a:rPr lang="en-US" sz="2000" dirty="0"/>
              <a:t> </a:t>
            </a:r>
            <a:r>
              <a:rPr lang="en-US" sz="2000" dirty="0" err="1"/>
              <a:t>pangkatnya</a:t>
            </a:r>
            <a:r>
              <a:rPr lang="en-US" sz="2000" dirty="0"/>
              <a:t>. </a:t>
            </a:r>
            <a:r>
              <a:rPr lang="en-US" sz="2000" dirty="0" err="1"/>
              <a:t>Kemudian</a:t>
            </a:r>
            <a:r>
              <a:rPr lang="en-US" sz="2000" dirty="0"/>
              <a:t> </a:t>
            </a:r>
            <a:r>
              <a:rPr lang="en-US" sz="2000" dirty="0" err="1"/>
              <a:t>klik</a:t>
            </a:r>
            <a:r>
              <a:rPr lang="en-US" sz="2000" dirty="0"/>
              <a:t> </a:t>
            </a:r>
            <a:r>
              <a:rPr lang="en-US" sz="2000" dirty="0" err="1"/>
              <a:t>tombol</a:t>
            </a:r>
            <a:r>
              <a:rPr lang="en-US" sz="2000" dirty="0"/>
              <a:t> Enter </a:t>
            </a:r>
            <a:r>
              <a:rPr lang="en-US" sz="2000" dirty="0" err="1"/>
              <a:t>pada</a:t>
            </a:r>
            <a:r>
              <a:rPr lang="en-US" sz="2000" dirty="0"/>
              <a:t> keyboard. Program </a:t>
            </a:r>
            <a:r>
              <a:rPr lang="en-US" sz="2000" dirty="0" err="1"/>
              <a:t>akan</a:t>
            </a:r>
            <a:r>
              <a:rPr lang="en-US" sz="2000" dirty="0"/>
              <a:t> </a:t>
            </a:r>
            <a:r>
              <a:rPr lang="en-US" sz="2000" dirty="0" err="1"/>
              <a:t>menghitung</a:t>
            </a:r>
            <a:r>
              <a:rPr lang="en-US" sz="2000" dirty="0"/>
              <a:t> </a:t>
            </a:r>
            <a:r>
              <a:rPr lang="en-US" sz="2000" dirty="0" err="1"/>
              <a:t>dan</a:t>
            </a:r>
            <a:r>
              <a:rPr lang="en-US" sz="2000" dirty="0"/>
              <a:t> </a:t>
            </a:r>
            <a:r>
              <a:rPr lang="en-US" sz="2000" dirty="0" err="1"/>
              <a:t>menampilkan</a:t>
            </a:r>
            <a:r>
              <a:rPr lang="en-US" sz="2000" dirty="0"/>
              <a:t> </a:t>
            </a:r>
            <a:r>
              <a:rPr lang="en-US" sz="2000" dirty="0" err="1"/>
              <a:t>akar</a:t>
            </a:r>
            <a:r>
              <a:rPr lang="en-US" sz="2000" dirty="0"/>
              <a:t> </a:t>
            </a:r>
            <a:r>
              <a:rPr lang="en-US" sz="2000" dirty="0" err="1"/>
              <a:t>dan</a:t>
            </a:r>
            <a:r>
              <a:rPr lang="en-US" sz="2000" dirty="0"/>
              <a:t> </a:t>
            </a:r>
            <a:r>
              <a:rPr lang="en-US" sz="2000" dirty="0" err="1"/>
              <a:t>pangkat</a:t>
            </a:r>
            <a:r>
              <a:rPr lang="en-US" sz="2000" dirty="0"/>
              <a:t> </a:t>
            </a:r>
            <a:r>
              <a:rPr lang="en-US" sz="2000" dirty="0" err="1"/>
              <a:t>dari</a:t>
            </a:r>
            <a:r>
              <a:rPr lang="en-US" sz="2000" dirty="0"/>
              <a:t> </a:t>
            </a:r>
            <a:r>
              <a:rPr lang="en-US" sz="2000" dirty="0" err="1"/>
              <a:t>bilangan</a:t>
            </a:r>
            <a:r>
              <a:rPr lang="en-US" sz="2000" dirty="0"/>
              <a:t> yang </a:t>
            </a:r>
            <a:r>
              <a:rPr lang="en-US" sz="2000" dirty="0" err="1"/>
              <a:t>diberikan</a:t>
            </a:r>
            <a:r>
              <a:rPr lang="en-US" sz="2000" dirty="0"/>
              <a:t> </a:t>
            </a:r>
            <a:r>
              <a:rPr lang="en-US" sz="2000" dirty="0" err="1"/>
              <a:t>seperti</a:t>
            </a:r>
            <a:r>
              <a:rPr lang="en-US" sz="2000" dirty="0"/>
              <a:t> </a:t>
            </a:r>
            <a:r>
              <a:rPr lang="en-US" sz="2000" dirty="0" err="1"/>
              <a:t>Gambar</a:t>
            </a:r>
            <a:r>
              <a:rPr lang="en-US" sz="2000" dirty="0"/>
              <a:t> 1.17</a:t>
            </a: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5500" y="1799163"/>
            <a:ext cx="4737100" cy="301413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2374" y="4938712"/>
            <a:ext cx="4340226" cy="1323975"/>
          </a:xfrm>
          <a:prstGeom prst="rect">
            <a:avLst/>
          </a:prstGeom>
        </p:spPr>
      </p:pic>
    </p:spTree>
    <p:extLst>
      <p:ext uri="{BB962C8B-B14F-4D97-AF65-F5344CB8AC3E}">
        <p14:creationId xmlns:p14="http://schemas.microsoft.com/office/powerpoint/2010/main" val="710492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2. </a:t>
            </a:r>
            <a:r>
              <a:rPr lang="en-US" sz="2000" b="1" dirty="0" err="1">
                <a:solidFill>
                  <a:srgbClr val="00B0F0"/>
                </a:solidFill>
                <a:latin typeface="Times New Roman" panose="02020603050405020304" pitchFamily="18" charset="0"/>
                <a:cs typeface="Times New Roman" panose="02020603050405020304" pitchFamily="18" charset="0"/>
              </a:rPr>
              <a:t>Fungsi</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Membulatkan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Angka</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178560" y="1549401"/>
            <a:ext cx="10058400" cy="4419600"/>
          </a:xfrm>
          <a:prstGeom prst="rect">
            <a:avLst/>
          </a:prstGeom>
        </p:spPr>
        <p:txBody>
          <a:bodyPr vert="horz" lIns="91440" tIns="45720" rIns="91440" bIns="45720" rtlCol="0" anchor="b">
            <a:normAutofit fontScale="77500" lnSpcReduction="2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Ketika</a:t>
            </a:r>
            <a:r>
              <a:rPr lang="en-US" sz="2600"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bekerja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dengan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angka</a:t>
            </a:r>
            <a:r>
              <a:rPr lang="en-US" sz="2600" dirty="0">
                <a:latin typeface="Times New Roman" panose="02020603050405020304" pitchFamily="18" charset="0"/>
                <a:cs typeface="Times New Roman" panose="02020603050405020304" pitchFamily="18" charset="0"/>
              </a:rPr>
              <a:t> di </a:t>
            </a:r>
            <a:r>
              <a:rPr lang="en-US" sz="2600" dirty="0" err="1">
                <a:latin typeface="Times New Roman" panose="02020603050405020304" pitchFamily="18" charset="0"/>
                <a:cs typeface="Times New Roman" panose="02020603050405020304" pitchFamily="18" charset="0"/>
              </a:rPr>
              <a:t>dalam</a:t>
            </a:r>
            <a:r>
              <a:rPr lang="en-US" sz="2600" dirty="0">
                <a:latin typeface="Times New Roman" panose="02020603050405020304" pitchFamily="18" charset="0"/>
                <a:cs typeface="Times New Roman" panose="02020603050405020304" pitchFamily="18" charset="0"/>
              </a:rPr>
              <a:t> program, </a:t>
            </a:r>
            <a:r>
              <a:rPr lang="en-US" sz="2600" dirty="0" err="1">
                <a:latin typeface="Times New Roman" panose="02020603050405020304" pitchFamily="18" charset="0"/>
                <a:cs typeface="Times New Roman" panose="02020603050405020304" pitchFamily="18" charset="0"/>
              </a:rPr>
              <a:t>khususnya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ketika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membuat</a:t>
            </a:r>
            <a:r>
              <a:rPr lang="en-US" sz="2600" dirty="0">
                <a:latin typeface="Times New Roman" panose="02020603050405020304" pitchFamily="18" charset="0"/>
                <a:cs typeface="Times New Roman" panose="02020603050405020304" pitchFamily="18" charset="0"/>
              </a:rPr>
              <a:t> program yang </a:t>
            </a:r>
            <a:r>
              <a:rPr lang="en-US" sz="2600" dirty="0" err="1">
                <a:latin typeface="Times New Roman" panose="02020603050405020304" pitchFamily="18" charset="0"/>
                <a:cs typeface="Times New Roman" panose="02020603050405020304" pitchFamily="18" charset="0"/>
              </a:rPr>
              <a:t>berhubungan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dengan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perhitungan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matematika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atau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bekerja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dengan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angka-angka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bilangan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pecahan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maka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sering</a:t>
            </a:r>
            <a:r>
              <a:rPr lang="en-US" sz="2600" dirty="0">
                <a:latin typeface="Times New Roman" panose="02020603050405020304" pitchFamily="18" charset="0"/>
                <a:cs typeface="Times New Roman" panose="02020603050405020304" pitchFamily="18" charset="0"/>
              </a:rPr>
              <a:t> kali </a:t>
            </a:r>
            <a:r>
              <a:rPr lang="en-US" sz="2600" dirty="0" err="1">
                <a:latin typeface="Times New Roman" panose="02020603050405020304" pitchFamily="18" charset="0"/>
                <a:cs typeface="Times New Roman" panose="02020603050405020304" pitchFamily="18" charset="0"/>
              </a:rPr>
              <a:t>angka-angka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tersebut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harus</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dibulatkan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Membulatkan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angka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pecahan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diperlukan</a:t>
            </a:r>
            <a:r>
              <a:rPr lang="en-US" sz="2600" dirty="0">
                <a:latin typeface="Times New Roman" panose="02020603050405020304" pitchFamily="18" charset="0"/>
                <a:cs typeface="Times New Roman" panose="02020603050405020304" pitchFamily="18" charset="0"/>
              </a:rPr>
              <a:t> agar format </a:t>
            </a:r>
            <a:r>
              <a:rPr lang="en-US" sz="2600" dirty="0" err="1">
                <a:latin typeface="Times New Roman" panose="02020603050405020304" pitchFamily="18" charset="0"/>
                <a:cs typeface="Times New Roman" panose="02020603050405020304" pitchFamily="18" charset="0"/>
              </a:rPr>
              <a:t>angka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sesuai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dengan</a:t>
            </a:r>
            <a:r>
              <a:rPr lang="en-US" sz="2600" dirty="0">
                <a:latin typeface="Times New Roman" panose="02020603050405020304" pitchFamily="18" charset="0"/>
                <a:cs typeface="Times New Roman" panose="02020603050405020304" pitchFamily="18" charset="0"/>
              </a:rPr>
              <a:t> yang </a:t>
            </a:r>
            <a:r>
              <a:rPr lang="en-US" sz="2600" dirty="0" err="1">
                <a:latin typeface="Times New Roman" panose="02020603050405020304" pitchFamily="18" charset="0"/>
                <a:cs typeface="Times New Roman" panose="02020603050405020304" pitchFamily="18" charset="0"/>
              </a:rPr>
              <a:t>diinginkan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ataupun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untuk</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kemudahan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perhitungan</a:t>
            </a:r>
            <a:r>
              <a:rPr lang="en-US" sz="2600" dirty="0" smtClean="0">
                <a:latin typeface="Times New Roman" panose="02020603050405020304" pitchFamily="18" charset="0"/>
                <a:cs typeface="Times New Roman" panose="02020603050405020304" pitchFamily="18" charset="0"/>
              </a:rPr>
              <a:t>.</a:t>
            </a:r>
          </a:p>
          <a:p>
            <a:pPr algn="just"/>
            <a:r>
              <a:rPr lang="en-US" sz="2600" dirty="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Membulatkan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angka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pecahan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dapat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dilakukan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dengan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menggunakan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berbagai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fungsi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matematika</a:t>
            </a:r>
            <a:r>
              <a:rPr lang="en-US" sz="2600" dirty="0">
                <a:latin typeface="Times New Roman" panose="02020603050405020304" pitchFamily="18" charset="0"/>
                <a:cs typeface="Times New Roman" panose="02020603050405020304" pitchFamily="18" charset="0"/>
              </a:rPr>
              <a:t> yang </a:t>
            </a:r>
            <a:r>
              <a:rPr lang="en-US" sz="2600" dirty="0" err="1">
                <a:latin typeface="Times New Roman" panose="02020603050405020304" pitchFamily="18" charset="0"/>
                <a:cs typeface="Times New Roman" panose="02020603050405020304" pitchFamily="18" charset="0"/>
              </a:rPr>
              <a:t>sudah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disediakan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oleh</a:t>
            </a:r>
            <a:r>
              <a:rPr lang="en-US" sz="2600" dirty="0">
                <a:latin typeface="Times New Roman" panose="02020603050405020304" pitchFamily="18" charset="0"/>
                <a:cs typeface="Times New Roman" panose="02020603050405020304" pitchFamily="18" charset="0"/>
              </a:rPr>
              <a:t> C++. Ada </a:t>
            </a:r>
            <a:r>
              <a:rPr lang="en-US" sz="2600" dirty="0" err="1">
                <a:latin typeface="Times New Roman" panose="02020603050405020304" pitchFamily="18" charset="0"/>
                <a:cs typeface="Times New Roman" panose="02020603050405020304" pitchFamily="18" charset="0"/>
              </a:rPr>
              <a:t>beberapa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bentuk</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pembulatan</a:t>
            </a:r>
            <a:r>
              <a:rPr lang="en-US" sz="2600" dirty="0">
                <a:latin typeface="Times New Roman" panose="02020603050405020304" pitchFamily="18" charset="0"/>
                <a:cs typeface="Times New Roman" panose="02020603050405020304" pitchFamily="18" charset="0"/>
              </a:rPr>
              <a:t> yang </a:t>
            </a:r>
            <a:r>
              <a:rPr lang="en-US" sz="2600" dirty="0" err="1">
                <a:latin typeface="Times New Roman" panose="02020603050405020304" pitchFamily="18" charset="0"/>
                <a:cs typeface="Times New Roman" panose="02020603050405020304" pitchFamily="18" charset="0"/>
              </a:rPr>
              <a:t>dapat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dilakukan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menggunakan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fungsi-fungsi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tersebut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Daftar</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fungsi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bagaimana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bentuk</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pembulatan</a:t>
            </a:r>
            <a:r>
              <a:rPr lang="en-US" sz="2600" dirty="0">
                <a:latin typeface="Times New Roman" panose="02020603050405020304" pitchFamily="18" charset="0"/>
                <a:cs typeface="Times New Roman" panose="02020603050405020304" pitchFamily="18" charset="0"/>
              </a:rPr>
              <a:t> yang </a:t>
            </a:r>
            <a:r>
              <a:rPr lang="en-US" sz="2600" dirty="0" err="1">
                <a:latin typeface="Times New Roman" panose="02020603050405020304" pitchFamily="18" charset="0"/>
                <a:cs typeface="Times New Roman" panose="02020603050405020304" pitchFamily="18" charset="0"/>
              </a:rPr>
              <a:t>dilakukan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dibahas</a:t>
            </a:r>
            <a:r>
              <a:rPr lang="en-US" sz="2600" dirty="0">
                <a:latin typeface="Times New Roman" panose="02020603050405020304" pitchFamily="18" charset="0"/>
                <a:cs typeface="Times New Roman" panose="02020603050405020304" pitchFamily="18" charset="0"/>
              </a:rPr>
              <a:t> di </a:t>
            </a:r>
            <a:r>
              <a:rPr lang="en-US" sz="2600" dirty="0" err="1">
                <a:latin typeface="Times New Roman" panose="02020603050405020304" pitchFamily="18" charset="0"/>
                <a:cs typeface="Times New Roman" panose="02020603050405020304" pitchFamily="18" charset="0"/>
              </a:rPr>
              <a:t>bawah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ini</a:t>
            </a:r>
            <a:r>
              <a:rPr lang="en-US" sz="2600" dirty="0">
                <a:latin typeface="Times New Roman" panose="02020603050405020304" pitchFamily="18" charset="0"/>
                <a:cs typeface="Times New Roman" panose="02020603050405020304" pitchFamily="18" charset="0"/>
              </a:rPr>
              <a:t>. </a:t>
            </a:r>
            <a:endParaRPr lang="en-US" sz="2600" dirty="0" smtClean="0">
              <a:latin typeface="Times New Roman" panose="02020603050405020304" pitchFamily="18" charset="0"/>
              <a:cs typeface="Times New Roman" panose="02020603050405020304" pitchFamily="18" charset="0"/>
            </a:endParaRPr>
          </a:p>
          <a:p>
            <a:pPr algn="just"/>
            <a:endParaRPr lang="en-US" sz="2600" b="1" dirty="0">
              <a:solidFill>
                <a:srgbClr val="00B0F0"/>
              </a:solidFill>
              <a:latin typeface="Times New Roman" panose="02020603050405020304" pitchFamily="18" charset="0"/>
              <a:cs typeface="Times New Roman" panose="02020603050405020304" pitchFamily="18" charset="0"/>
            </a:endParaRPr>
          </a:p>
          <a:p>
            <a:pPr marL="457200" indent="-457200" algn="just">
              <a:buAutoNum type="alphaLcPeriod"/>
            </a:pPr>
            <a:r>
              <a:rPr lang="en-US" sz="2600" dirty="0" err="1" smtClean="0">
                <a:solidFill>
                  <a:schemeClr val="tx1"/>
                </a:solidFill>
                <a:latin typeface="Times New Roman" panose="02020603050405020304" pitchFamily="18" charset="0"/>
                <a:cs typeface="Times New Roman" panose="02020603050405020304" pitchFamily="18" charset="0"/>
              </a:rPr>
              <a:t>Fungsi</a:t>
            </a:r>
            <a:r>
              <a:rPr lang="en-US" sz="2600" dirty="0" smtClean="0">
                <a:solidFill>
                  <a:schemeClr val="tx1"/>
                </a:solidFill>
                <a:latin typeface="Times New Roman" panose="02020603050405020304" pitchFamily="18" charset="0"/>
                <a:cs typeface="Times New Roman" panose="02020603050405020304" pitchFamily="18" charset="0"/>
              </a:rPr>
              <a:t> round</a:t>
            </a:r>
          </a:p>
          <a:p>
            <a:pPr algn="just"/>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Fungsi</a:t>
            </a:r>
            <a:r>
              <a:rPr lang="en-US" sz="26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round </a:t>
            </a:r>
            <a:r>
              <a:rPr lang="en-US" sz="2600" dirty="0" err="1">
                <a:latin typeface="Times New Roman" panose="02020603050405020304" pitchFamily="18" charset="0"/>
                <a:cs typeface="Times New Roman" panose="02020603050405020304" pitchFamily="18" charset="0"/>
              </a:rPr>
              <a:t>digunakan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untuk</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membulatkan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bilangan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pecahan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ke</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bilangan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bulat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terdekat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Pecahan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sampai</a:t>
            </a:r>
            <a:r>
              <a:rPr lang="en-US" sz="2600" dirty="0">
                <a:latin typeface="Times New Roman" panose="02020603050405020304" pitchFamily="18" charset="0"/>
                <a:cs typeface="Times New Roman" panose="02020603050405020304" pitchFamily="18" charset="0"/>
              </a:rPr>
              <a:t> 0.4 </a:t>
            </a:r>
            <a:r>
              <a:rPr lang="en-US" sz="2600" dirty="0" err="1">
                <a:latin typeface="Times New Roman" panose="02020603050405020304" pitchFamily="18" charset="0"/>
                <a:cs typeface="Times New Roman" panose="02020603050405020304" pitchFamily="18" charset="0"/>
              </a:rPr>
              <a:t>akan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dibulatkan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ke</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bawah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pecahan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dari</a:t>
            </a:r>
            <a:r>
              <a:rPr lang="en-US" sz="2600" dirty="0">
                <a:latin typeface="Times New Roman" panose="02020603050405020304" pitchFamily="18" charset="0"/>
                <a:cs typeface="Times New Roman" panose="02020603050405020304" pitchFamily="18" charset="0"/>
              </a:rPr>
              <a:t> 0.5 </a:t>
            </a:r>
            <a:r>
              <a:rPr lang="en-US" sz="2600" dirty="0" err="1">
                <a:latin typeface="Times New Roman" panose="02020603050405020304" pitchFamily="18" charset="0"/>
                <a:cs typeface="Times New Roman" panose="02020603050405020304" pitchFamily="18" charset="0"/>
              </a:rPr>
              <a:t>akan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dibulatkan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ke</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atas</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Sintaks</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untuk</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fungsi</a:t>
            </a:r>
            <a:r>
              <a:rPr lang="en-US" sz="2600" dirty="0">
                <a:latin typeface="Times New Roman" panose="02020603050405020304" pitchFamily="18" charset="0"/>
                <a:cs typeface="Times New Roman" panose="02020603050405020304" pitchFamily="18" charset="0"/>
              </a:rPr>
              <a:t> round </a:t>
            </a:r>
            <a:r>
              <a:rPr lang="en-US" sz="2600" dirty="0" err="1">
                <a:latin typeface="Times New Roman" panose="02020603050405020304" pitchFamily="18" charset="0"/>
                <a:cs typeface="Times New Roman" panose="02020603050405020304" pitchFamily="18" charset="0"/>
              </a:rPr>
              <a:t>adalah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sebagai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berikut</a:t>
            </a:r>
            <a:r>
              <a:rPr lang="en-US" sz="2600" dirty="0" smtClean="0">
                <a:latin typeface="Times New Roman" panose="02020603050405020304" pitchFamily="18" charset="0"/>
                <a:cs typeface="Times New Roman" panose="02020603050405020304" pitchFamily="18" charset="0"/>
              </a:rPr>
              <a:t>:</a:t>
            </a:r>
          </a:p>
          <a:p>
            <a:pPr algn="just"/>
            <a:endParaRPr lang="en-US" sz="2000" b="1" dirty="0">
              <a:solidFill>
                <a:schemeClr val="bg1">
                  <a:lumMod val="50000"/>
                </a:schemeClr>
              </a:solidFill>
              <a:latin typeface="Times New Roman" panose="02020603050405020304" pitchFamily="18" charset="0"/>
              <a:cs typeface="Times New Roman" panose="02020603050405020304" pitchFamily="18" charset="0"/>
            </a:endParaRPr>
          </a:p>
          <a:p>
            <a:pPr algn="just"/>
            <a:r>
              <a:rPr lang="en-US" sz="2000" dirty="0" smtClean="0">
                <a:solidFill>
                  <a:schemeClr val="bg1">
                    <a:lumMod val="50000"/>
                  </a:schemeClr>
                </a:solidFill>
              </a:rPr>
              <a:t>					round    ( </a:t>
            </a:r>
            <a:r>
              <a:rPr lang="en-US" sz="2000" dirty="0" err="1" smtClean="0">
                <a:solidFill>
                  <a:schemeClr val="bg1">
                    <a:lumMod val="50000"/>
                  </a:schemeClr>
                </a:solidFill>
              </a:rPr>
              <a:t>bilangan</a:t>
            </a:r>
            <a:r>
              <a:rPr lang="en-US" sz="2000" dirty="0" smtClean="0">
                <a:solidFill>
                  <a:schemeClr val="bg1">
                    <a:lumMod val="50000"/>
                  </a:schemeClr>
                </a:solidFill>
              </a:rPr>
              <a:t> ) ;</a:t>
            </a:r>
          </a:p>
          <a:p>
            <a:pPr algn="just"/>
            <a:r>
              <a:rPr lang="en-US" sz="2000" dirty="0">
                <a:solidFill>
                  <a:schemeClr val="bg1">
                    <a:lumMod val="50000"/>
                  </a:schemeClr>
                </a:solidFill>
              </a:rPr>
              <a:t>	</a:t>
            </a:r>
            <a:r>
              <a:rPr lang="en-US" sz="2000" dirty="0" smtClean="0">
                <a:solidFill>
                  <a:schemeClr val="bg1">
                    <a:lumMod val="50000"/>
                  </a:schemeClr>
                </a:solidFill>
              </a:rPr>
              <a:t>				round    ( 5 . 4 ) ;</a:t>
            </a:r>
          </a:p>
          <a:p>
            <a:pPr algn="just"/>
            <a:r>
              <a:rPr lang="en-US" sz="2000" dirty="0" smtClean="0">
                <a:solidFill>
                  <a:schemeClr val="bg1">
                    <a:lumMod val="50000"/>
                  </a:schemeClr>
                </a:solidFill>
              </a:rPr>
              <a:t>					round    ( 3 . 5 ) ;</a:t>
            </a:r>
          </a:p>
          <a:p>
            <a:pPr algn="just"/>
            <a:r>
              <a:rPr lang="en-US" sz="2000" dirty="0" smtClean="0">
                <a:solidFill>
                  <a:schemeClr val="bg1">
                    <a:lumMod val="50000"/>
                  </a:schemeClr>
                </a:solidFill>
              </a:rPr>
              <a:t>					round    ( - 5 . 4 ) ; </a:t>
            </a:r>
          </a:p>
          <a:p>
            <a:pPr algn="just"/>
            <a:r>
              <a:rPr lang="en-US" sz="2000" dirty="0" smtClean="0">
                <a:solidFill>
                  <a:schemeClr val="bg1">
                    <a:lumMod val="50000"/>
                  </a:schemeClr>
                </a:solidFill>
              </a:rPr>
              <a:t>					round    ( - 3 . 5 ) ; </a:t>
            </a:r>
            <a:endParaRPr lang="en-US" sz="2000" b="1" dirty="0" smtClean="0">
              <a:solidFill>
                <a:schemeClr val="bg1">
                  <a:lumMod val="50000"/>
                </a:schemeClr>
              </a:solidFill>
              <a:latin typeface="Times New Roman" panose="02020603050405020304" pitchFamily="18" charset="0"/>
              <a:cs typeface="Times New Roman" panose="02020603050405020304" pitchFamily="18" charset="0"/>
            </a:endParaRPr>
          </a:p>
          <a:p>
            <a:pPr algn="just"/>
            <a:endParaRPr lang="en-US" sz="2000" b="1" dirty="0">
              <a:solidFill>
                <a:schemeClr val="bg1">
                  <a:lumMod val="50000"/>
                </a:schemeClr>
              </a:solidFill>
              <a:latin typeface="Times New Roman" panose="02020603050405020304" pitchFamily="18" charset="0"/>
              <a:cs typeface="Times New Roman" panose="02020603050405020304" pitchFamily="18" charset="0"/>
            </a:endParaRPr>
          </a:p>
          <a:p>
            <a:pPr algn="just"/>
            <a:r>
              <a:rPr lang="en-US" sz="2400" dirty="0" err="1">
                <a:latin typeface="Times New Roman" panose="02020603050405020304" pitchFamily="18" charset="0"/>
                <a:cs typeface="Times New Roman" panose="02020603050405020304" pitchFamily="18" charset="0"/>
              </a:rPr>
              <a:t>Hasil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fungsi</a:t>
            </a:r>
            <a:r>
              <a:rPr lang="en-US" sz="2400" dirty="0">
                <a:latin typeface="Times New Roman" panose="02020603050405020304" pitchFamily="18" charset="0"/>
                <a:cs typeface="Times New Roman" panose="02020603050405020304" pitchFamily="18" charset="0"/>
              </a:rPr>
              <a:t> round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empat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perhitungan</a:t>
            </a:r>
            <a:r>
              <a:rPr lang="en-US" sz="2400" dirty="0">
                <a:latin typeface="Times New Roman" panose="02020603050405020304" pitchFamily="18" charset="0"/>
                <a:cs typeface="Times New Roman" panose="02020603050405020304" pitchFamily="18" charset="0"/>
              </a:rPr>
              <a:t> di </a:t>
            </a:r>
            <a:r>
              <a:rPr lang="en-US" sz="2400" dirty="0" err="1">
                <a:latin typeface="Times New Roman" panose="02020603050405020304" pitchFamily="18" charset="0"/>
                <a:cs typeface="Times New Roman" panose="02020603050405020304" pitchFamily="18" charset="0"/>
              </a:rPr>
              <a:t>atas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berturut-turut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adalah</a:t>
            </a:r>
            <a:r>
              <a:rPr lang="en-US" sz="2400" dirty="0">
                <a:latin typeface="Times New Roman" panose="02020603050405020304" pitchFamily="18" charset="0"/>
                <a:cs typeface="Times New Roman" panose="02020603050405020304" pitchFamily="18" charset="0"/>
              </a:rPr>
              <a:t>: 5, 4, -5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-4.</a:t>
            </a:r>
            <a:endParaRPr lang="en-US" sz="2400" b="1" dirty="0" smtClean="0">
              <a:solidFill>
                <a:schemeClr val="tx1"/>
              </a:solidFill>
              <a:latin typeface="Times New Roman" panose="02020603050405020304" pitchFamily="18" charset="0"/>
              <a:cs typeface="Times New Roman" panose="02020603050405020304" pitchFamily="18" charset="0"/>
            </a:endParaRPr>
          </a:p>
          <a:p>
            <a:pPr algn="just"/>
            <a:endParaRPr lang="en-US"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5058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8080" y="1531203"/>
            <a:ext cx="10058400" cy="3167797"/>
          </a:xfrm>
        </p:spPr>
        <p:txBody>
          <a:bodyPr>
            <a:normAutofit/>
          </a:bodyPr>
          <a:lstStyle/>
          <a:p>
            <a:r>
              <a:rPr lang="en-US" sz="2000" b="1" dirty="0">
                <a:latin typeface="Times New Roman" panose="02020603050405020304" pitchFamily="18" charset="0"/>
                <a:cs typeface="Times New Roman" panose="02020603050405020304" pitchFamily="18" charset="0"/>
              </a:rPr>
              <a:t>b. </a:t>
            </a:r>
            <a:r>
              <a:rPr lang="en-US" sz="2000" b="1" dirty="0" err="1">
                <a:latin typeface="Times New Roman" panose="02020603050405020304" pitchFamily="18" charset="0"/>
                <a:cs typeface="Times New Roman" panose="02020603050405020304" pitchFamily="18" charset="0"/>
              </a:rPr>
              <a:t>Fungsi</a:t>
            </a:r>
            <a:r>
              <a:rPr lang="en-US" sz="2000" b="1" dirty="0">
                <a:latin typeface="Times New Roman" panose="02020603050405020304" pitchFamily="18" charset="0"/>
                <a:cs typeface="Times New Roman" panose="02020603050405020304" pitchFamily="18" charset="0"/>
              </a:rPr>
              <a:t> Ceil</a:t>
            </a: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Fungsi</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ceil (</a:t>
            </a:r>
            <a:r>
              <a:rPr lang="en-US" sz="2000" dirty="0" err="1">
                <a:latin typeface="Times New Roman" panose="02020603050405020304" pitchFamily="18" charset="0"/>
                <a:cs typeface="Times New Roman" panose="02020603050405020304" pitchFamily="18" charset="0"/>
              </a:rPr>
              <a:t>berasal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kata ceiling)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matematika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membulatkan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pecahan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desimal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Sintaks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ceil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berikut</a:t>
            </a:r>
            <a:r>
              <a:rPr lang="en-US" sz="2000" dirty="0" smtClean="0"/>
              <a:t/>
            </a:r>
            <a:br>
              <a:rPr lang="en-US" sz="2000" dirty="0" smtClean="0"/>
            </a:br>
            <a:r>
              <a:rPr lang="en-US" sz="2000" dirty="0"/>
              <a:t/>
            </a:r>
            <a:br>
              <a:rPr lang="en-US" sz="2000" dirty="0"/>
            </a:br>
            <a:r>
              <a:rPr lang="en-US" sz="2000" dirty="0" smtClean="0"/>
              <a:t>					</a:t>
            </a:r>
            <a:r>
              <a:rPr lang="en-US" sz="2000" dirty="0" smtClean="0">
                <a:solidFill>
                  <a:schemeClr val="bg1">
                    <a:lumMod val="50000"/>
                  </a:schemeClr>
                </a:solidFill>
              </a:rPr>
              <a:t>ceil </a:t>
            </a:r>
            <a:r>
              <a:rPr lang="en-US" sz="2000" dirty="0">
                <a:solidFill>
                  <a:schemeClr val="bg1">
                    <a:lumMod val="50000"/>
                  </a:schemeClr>
                </a:solidFill>
              </a:rPr>
              <a:t>(</a:t>
            </a:r>
            <a:r>
              <a:rPr lang="en-US" sz="2000" dirty="0" err="1">
                <a:solidFill>
                  <a:schemeClr val="bg1">
                    <a:lumMod val="50000"/>
                  </a:schemeClr>
                </a:solidFill>
              </a:rPr>
              <a:t>bilangan</a:t>
            </a:r>
            <a:r>
              <a:rPr lang="en-US" sz="2000" dirty="0">
                <a:solidFill>
                  <a:schemeClr val="bg1">
                    <a:lumMod val="50000"/>
                  </a:schemeClr>
                </a:solidFill>
              </a:rPr>
              <a:t>); </a:t>
            </a:r>
            <a:r>
              <a:rPr lang="en-US" sz="2000" dirty="0" smtClean="0">
                <a:solidFill>
                  <a:schemeClr val="bg1">
                    <a:lumMod val="50000"/>
                  </a:schemeClr>
                </a:solidFill>
              </a:rPr>
              <a:t/>
            </a:r>
            <a:br>
              <a:rPr lang="en-US" sz="2000" dirty="0" smtClean="0">
                <a:solidFill>
                  <a:schemeClr val="bg1">
                    <a:lumMod val="50000"/>
                  </a:schemeClr>
                </a:solidFill>
              </a:rPr>
            </a:br>
            <a:r>
              <a:rPr lang="en-US" sz="2000" dirty="0" smtClean="0">
                <a:solidFill>
                  <a:schemeClr val="bg1">
                    <a:lumMod val="50000"/>
                  </a:schemeClr>
                </a:solidFill>
              </a:rPr>
              <a:t>					ceil </a:t>
            </a:r>
            <a:r>
              <a:rPr lang="en-US" sz="2000" dirty="0">
                <a:solidFill>
                  <a:schemeClr val="bg1">
                    <a:lumMod val="50000"/>
                  </a:schemeClr>
                </a:solidFill>
              </a:rPr>
              <a:t>(5.4</a:t>
            </a:r>
            <a:r>
              <a:rPr lang="en-US" sz="2000" dirty="0" smtClean="0">
                <a:solidFill>
                  <a:schemeClr val="bg1">
                    <a:lumMod val="50000"/>
                  </a:schemeClr>
                </a:solidFill>
              </a:rPr>
              <a:t>);</a:t>
            </a:r>
            <a:br>
              <a:rPr lang="en-US" sz="2000" dirty="0" smtClean="0">
                <a:solidFill>
                  <a:schemeClr val="bg1">
                    <a:lumMod val="50000"/>
                  </a:schemeClr>
                </a:solidFill>
              </a:rPr>
            </a:br>
            <a:r>
              <a:rPr lang="en-US" sz="2000" dirty="0" smtClean="0">
                <a:solidFill>
                  <a:schemeClr val="bg1">
                    <a:lumMod val="50000"/>
                  </a:schemeClr>
                </a:solidFill>
              </a:rPr>
              <a:t>					ceil </a:t>
            </a:r>
            <a:r>
              <a:rPr lang="en-US" sz="2000" dirty="0">
                <a:solidFill>
                  <a:schemeClr val="bg1">
                    <a:lumMod val="50000"/>
                  </a:schemeClr>
                </a:solidFill>
              </a:rPr>
              <a:t>(3.5</a:t>
            </a:r>
            <a:r>
              <a:rPr lang="en-US" sz="2000" dirty="0" smtClean="0">
                <a:solidFill>
                  <a:schemeClr val="bg1">
                    <a:lumMod val="50000"/>
                  </a:schemeClr>
                </a:solidFill>
              </a:rPr>
              <a:t>);</a:t>
            </a:r>
            <a:br>
              <a:rPr lang="en-US" sz="2000" dirty="0" smtClean="0">
                <a:solidFill>
                  <a:schemeClr val="bg1">
                    <a:lumMod val="50000"/>
                  </a:schemeClr>
                </a:solidFill>
              </a:rPr>
            </a:br>
            <a:r>
              <a:rPr lang="en-US" sz="2000" dirty="0" smtClean="0">
                <a:solidFill>
                  <a:schemeClr val="bg1">
                    <a:lumMod val="50000"/>
                  </a:schemeClr>
                </a:solidFill>
              </a:rPr>
              <a:t>					ceil </a:t>
            </a:r>
            <a:r>
              <a:rPr lang="en-US" sz="2000" dirty="0">
                <a:solidFill>
                  <a:schemeClr val="bg1">
                    <a:lumMod val="50000"/>
                  </a:schemeClr>
                </a:solidFill>
              </a:rPr>
              <a:t>(-5.4); </a:t>
            </a:r>
            <a:r>
              <a:rPr lang="en-US" sz="2000" dirty="0" smtClean="0">
                <a:solidFill>
                  <a:schemeClr val="bg1">
                    <a:lumMod val="50000"/>
                  </a:schemeClr>
                </a:solidFill>
              </a:rPr>
              <a:t/>
            </a:r>
            <a:br>
              <a:rPr lang="en-US" sz="2000" dirty="0" smtClean="0">
                <a:solidFill>
                  <a:schemeClr val="bg1">
                    <a:lumMod val="50000"/>
                  </a:schemeClr>
                </a:solidFill>
              </a:rPr>
            </a:br>
            <a:r>
              <a:rPr lang="en-US" sz="2000" dirty="0" smtClean="0">
                <a:solidFill>
                  <a:schemeClr val="bg1">
                    <a:lumMod val="50000"/>
                  </a:schemeClr>
                </a:solidFill>
              </a:rPr>
              <a:t>					ceil </a:t>
            </a:r>
            <a:r>
              <a:rPr lang="en-US" sz="2000" dirty="0">
                <a:solidFill>
                  <a:schemeClr val="bg1">
                    <a:lumMod val="50000"/>
                  </a:schemeClr>
                </a:solidFill>
              </a:rPr>
              <a:t>(-3.5</a:t>
            </a:r>
            <a:r>
              <a:rPr lang="en-US" sz="2000" dirty="0" smtClean="0">
                <a:solidFill>
                  <a:schemeClr val="bg1">
                    <a:lumMod val="50000"/>
                  </a:schemeClr>
                </a:solidFill>
              </a:rPr>
              <a:t>);</a:t>
            </a:r>
            <a:r>
              <a:rPr lang="en-US" sz="2000" dirty="0" smtClean="0"/>
              <a:t/>
            </a:r>
            <a:br>
              <a:rPr lang="en-US" sz="2000" dirty="0" smtClean="0"/>
            </a:br>
            <a:r>
              <a:rPr lang="en-US" sz="2000" dirty="0" err="1"/>
              <a:t>Hasil</a:t>
            </a:r>
            <a:r>
              <a:rPr lang="en-US" sz="2000" dirty="0"/>
              <a:t> </a:t>
            </a:r>
            <a:r>
              <a:rPr lang="en-US" sz="2000" dirty="0" err="1"/>
              <a:t>fungsi</a:t>
            </a:r>
            <a:r>
              <a:rPr lang="en-US" sz="2000" dirty="0"/>
              <a:t> ceil </a:t>
            </a:r>
            <a:r>
              <a:rPr lang="en-US" sz="2000" dirty="0" err="1"/>
              <a:t>dari</a:t>
            </a:r>
            <a:r>
              <a:rPr lang="en-US" sz="2000" dirty="0"/>
              <a:t> </a:t>
            </a:r>
            <a:r>
              <a:rPr lang="en-US" sz="2000" dirty="0" err="1"/>
              <a:t>empat</a:t>
            </a:r>
            <a:r>
              <a:rPr lang="en-US" sz="2000" dirty="0"/>
              <a:t> </a:t>
            </a:r>
            <a:r>
              <a:rPr lang="en-US" sz="2000" dirty="0" err="1"/>
              <a:t>perhitungan</a:t>
            </a:r>
            <a:r>
              <a:rPr lang="en-US" sz="2000" dirty="0"/>
              <a:t> di </a:t>
            </a:r>
            <a:r>
              <a:rPr lang="en-US" sz="2000" dirty="0" err="1"/>
              <a:t>atas</a:t>
            </a:r>
            <a:r>
              <a:rPr lang="en-US" sz="2000" dirty="0"/>
              <a:t> </a:t>
            </a:r>
            <a:r>
              <a:rPr lang="en-US" sz="2000" dirty="0" err="1"/>
              <a:t>berturutturut</a:t>
            </a:r>
            <a:r>
              <a:rPr lang="en-US" sz="2000" dirty="0"/>
              <a:t> </a:t>
            </a:r>
            <a:r>
              <a:rPr lang="en-US" sz="2000" dirty="0" err="1"/>
              <a:t>adalah</a:t>
            </a:r>
            <a:r>
              <a:rPr lang="en-US" sz="2000" dirty="0"/>
              <a:t>: 6, 4, -5 </a:t>
            </a:r>
            <a:r>
              <a:rPr lang="en-US" sz="2000" dirty="0" err="1"/>
              <a:t>dan</a:t>
            </a:r>
            <a:r>
              <a:rPr lang="en-US" sz="2000" dirty="0"/>
              <a:t> -3</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3384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480" y="718403"/>
            <a:ext cx="10058400" cy="1450757"/>
          </a:xfrm>
        </p:spPr>
        <p:txBody>
          <a:bodyPr>
            <a:normAutofit/>
          </a:bodyPr>
          <a:lstStyle/>
          <a:p>
            <a:r>
              <a:rPr lang="en-US" sz="2000" b="1" dirty="0">
                <a:latin typeface="Times New Roman" panose="02020603050405020304" pitchFamily="18" charset="0"/>
                <a:cs typeface="Times New Roman" panose="02020603050405020304" pitchFamily="18" charset="0"/>
              </a:rPr>
              <a:t>d. </a:t>
            </a:r>
            <a:r>
              <a:rPr lang="en-US" sz="2000" b="1" dirty="0" err="1">
                <a:latin typeface="Times New Roman" panose="02020603050405020304" pitchFamily="18" charset="0"/>
                <a:cs typeface="Times New Roman" panose="02020603050405020304" pitchFamily="18" charset="0"/>
              </a:rPr>
              <a:t>Fungsi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Trunc</a:t>
            </a:r>
            <a:endParaRPr lang="en-US" sz="2000" b="1"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173480" y="2015281"/>
            <a:ext cx="10058400" cy="259481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Fungsi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membulatkan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pecahan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memotong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pecahan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angka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dibulatkan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Sintaks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dilihat</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bawah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smtClean="0">
                <a:latin typeface="Times New Roman" panose="02020603050405020304" pitchFamily="18" charset="0"/>
                <a:cs typeface="Times New Roman" panose="02020603050405020304" pitchFamily="18" charset="0"/>
              </a:rPr>
              <a:t>.</a:t>
            </a:r>
          </a:p>
          <a:p>
            <a:pPr algn="just"/>
            <a:endParaRPr lang="en-US" sz="2000" b="1" dirty="0">
              <a:latin typeface="Times New Roman" panose="02020603050405020304" pitchFamily="18" charset="0"/>
              <a:cs typeface="Times New Roman" panose="02020603050405020304" pitchFamily="18" charset="0"/>
            </a:endParaRPr>
          </a:p>
          <a:p>
            <a:pPr algn="just"/>
            <a:r>
              <a:rPr lang="sv-SE" sz="2000" dirty="0" smtClean="0">
                <a:latin typeface="Times New Roman" panose="02020603050405020304" pitchFamily="18" charset="0"/>
                <a:cs typeface="Times New Roman" panose="02020603050405020304" pitchFamily="18" charset="0"/>
              </a:rPr>
              <a:t>					trunc </a:t>
            </a:r>
            <a:r>
              <a:rPr lang="sv-SE" sz="2000" dirty="0">
                <a:latin typeface="Times New Roman" panose="02020603050405020304" pitchFamily="18" charset="0"/>
                <a:cs typeface="Times New Roman" panose="02020603050405020304" pitchFamily="18" charset="0"/>
              </a:rPr>
              <a:t>(bilangan</a:t>
            </a:r>
            <a:r>
              <a:rPr lang="sv-SE" sz="2000" dirty="0" smtClean="0">
                <a:latin typeface="Times New Roman" panose="02020603050405020304" pitchFamily="18" charset="0"/>
                <a:cs typeface="Times New Roman" panose="02020603050405020304" pitchFamily="18" charset="0"/>
              </a:rPr>
              <a:t>);</a:t>
            </a:r>
          </a:p>
          <a:p>
            <a:pPr algn="just"/>
            <a:r>
              <a:rPr lang="sv-SE" sz="2000" dirty="0" smtClean="0">
                <a:latin typeface="Times New Roman" panose="02020603050405020304" pitchFamily="18" charset="0"/>
                <a:cs typeface="Times New Roman" panose="02020603050405020304" pitchFamily="18" charset="0"/>
              </a:rPr>
              <a:t>					trunc </a:t>
            </a:r>
            <a:r>
              <a:rPr lang="sv-SE" sz="2000" dirty="0">
                <a:latin typeface="Times New Roman" panose="02020603050405020304" pitchFamily="18" charset="0"/>
                <a:cs typeface="Times New Roman" panose="02020603050405020304" pitchFamily="18" charset="0"/>
              </a:rPr>
              <a:t>(5.4</a:t>
            </a:r>
            <a:r>
              <a:rPr lang="sv-SE" sz="2000" dirty="0" smtClean="0">
                <a:latin typeface="Times New Roman" panose="02020603050405020304" pitchFamily="18" charset="0"/>
                <a:cs typeface="Times New Roman" panose="02020603050405020304" pitchFamily="18" charset="0"/>
              </a:rPr>
              <a:t>);</a:t>
            </a:r>
          </a:p>
          <a:p>
            <a:pPr algn="just"/>
            <a:r>
              <a:rPr lang="sv-SE" sz="2000" dirty="0" smtClean="0">
                <a:latin typeface="Times New Roman" panose="02020603050405020304" pitchFamily="18" charset="0"/>
                <a:cs typeface="Times New Roman" panose="02020603050405020304" pitchFamily="18" charset="0"/>
              </a:rPr>
              <a:t>					trunc </a:t>
            </a:r>
            <a:r>
              <a:rPr lang="sv-SE" sz="2000" dirty="0">
                <a:latin typeface="Times New Roman" panose="02020603050405020304" pitchFamily="18" charset="0"/>
                <a:cs typeface="Times New Roman" panose="02020603050405020304" pitchFamily="18" charset="0"/>
              </a:rPr>
              <a:t>(3.5</a:t>
            </a:r>
            <a:r>
              <a:rPr lang="sv-SE" sz="2000" dirty="0" smtClean="0">
                <a:latin typeface="Times New Roman" panose="02020603050405020304" pitchFamily="18" charset="0"/>
                <a:cs typeface="Times New Roman" panose="02020603050405020304" pitchFamily="18" charset="0"/>
              </a:rPr>
              <a:t>);</a:t>
            </a:r>
          </a:p>
          <a:p>
            <a:pPr algn="just"/>
            <a:r>
              <a:rPr lang="sv-SE" sz="2000" dirty="0" smtClean="0">
                <a:latin typeface="Times New Roman" panose="02020603050405020304" pitchFamily="18" charset="0"/>
                <a:cs typeface="Times New Roman" panose="02020603050405020304" pitchFamily="18" charset="0"/>
              </a:rPr>
              <a:t>					trunc </a:t>
            </a:r>
            <a:r>
              <a:rPr lang="sv-SE" sz="2000" dirty="0">
                <a:latin typeface="Times New Roman" panose="02020603050405020304" pitchFamily="18" charset="0"/>
                <a:cs typeface="Times New Roman" panose="02020603050405020304" pitchFamily="18" charset="0"/>
              </a:rPr>
              <a:t>(-5.4</a:t>
            </a:r>
            <a:r>
              <a:rPr lang="sv-SE"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trunc</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(-3.5</a:t>
            </a:r>
            <a:r>
              <a:rPr lang="en-US" sz="2000" dirty="0" smtClean="0">
                <a:latin typeface="Times New Roman" panose="02020603050405020304" pitchFamily="18" charset="0"/>
                <a:cs typeface="Times New Roman" panose="02020603050405020304" pitchFamily="18" charset="0"/>
              </a:rPr>
              <a:t>);</a:t>
            </a:r>
          </a:p>
          <a:p>
            <a:pPr algn="just"/>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berturutturut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5, 3, -5,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-3</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0687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80" y="2318603"/>
            <a:ext cx="10058400" cy="2659797"/>
          </a:xfrm>
        </p:spPr>
        <p:txBody>
          <a:bodyPr>
            <a:noAutofit/>
          </a:body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Dalam</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dunia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konsep</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programmer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pendekatan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memahami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mengenai</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Terkait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refleksikanlah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menjawab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kegiatan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1.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mendefinisikan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multidimensi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buatlah</a:t>
            </a:r>
            <a:r>
              <a:rPr lang="en-US" sz="2000" dirty="0">
                <a:latin typeface="Times New Roman" panose="02020603050405020304" pitchFamily="18" charset="0"/>
                <a:cs typeface="Times New Roman" panose="02020603050405020304" pitchFamily="18" charset="0"/>
              </a:rPr>
              <a:t> program yang </a:t>
            </a:r>
            <a:r>
              <a:rPr lang="en-US" sz="2000" dirty="0" err="1">
                <a:latin typeface="Times New Roman" panose="02020603050405020304" pitchFamily="18" charset="0"/>
                <a:cs typeface="Times New Roman" panose="02020603050405020304" pitchFamily="18" charset="0"/>
              </a:rPr>
              <a:t>mengaplikasikan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multidimensi</a:t>
            </a:r>
            <a:r>
              <a:rPr lang="en-US" sz="2000" dirty="0">
                <a:latin typeface="Times New Roman" panose="02020603050405020304" pitchFamily="18" charset="0"/>
                <a:cs typeface="Times New Roman" panose="02020603050405020304" pitchFamily="18" charset="0"/>
              </a:rPr>
              <a:t> 2.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memahami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buatlah</a:t>
            </a:r>
            <a:r>
              <a:rPr lang="en-US" sz="2000" dirty="0">
                <a:latin typeface="Times New Roman" panose="02020603050405020304" pitchFamily="18" charset="0"/>
                <a:cs typeface="Times New Roman" panose="02020603050405020304" pitchFamily="18" charset="0"/>
              </a:rPr>
              <a:t> program yang </a:t>
            </a:r>
            <a:r>
              <a:rPr lang="en-US" sz="2000" dirty="0" err="1">
                <a:latin typeface="Times New Roman" panose="02020603050405020304" pitchFamily="18" charset="0"/>
                <a:cs typeface="Times New Roman" panose="02020603050405020304" pitchFamily="18" charset="0"/>
              </a:rPr>
              <a:t>terdiri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deklarasikan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sendiri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di library. </a:t>
            </a:r>
            <a:r>
              <a:rPr lang="en-US" sz="2000" dirty="0" err="1">
                <a:latin typeface="Times New Roman" panose="02020603050405020304" pitchFamily="18" charset="0"/>
                <a:cs typeface="Times New Roman" panose="02020603050405020304" pitchFamily="18" charset="0"/>
              </a:rPr>
              <a:t>Setelah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menjawab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tugas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pindailah</a:t>
            </a:r>
            <a:r>
              <a:rPr lang="en-US" sz="2000" dirty="0">
                <a:latin typeface="Times New Roman" panose="02020603050405020304" pitchFamily="18" charset="0"/>
                <a:cs typeface="Times New Roman" panose="02020603050405020304" pitchFamily="18" charset="0"/>
              </a:rPr>
              <a:t> QR Code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remedial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kerjakanlah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melihat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kembali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menjawab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tugas</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Sebaliknya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melihat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kembali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Remedial yang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 y="1020762"/>
            <a:ext cx="1752600" cy="6000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387" y="5073650"/>
            <a:ext cx="809625" cy="800100"/>
          </a:xfrm>
          <a:prstGeom prst="rect">
            <a:avLst/>
          </a:prstGeom>
        </p:spPr>
      </p:pic>
    </p:spTree>
    <p:extLst>
      <p:ext uri="{BB962C8B-B14F-4D97-AF65-F5344CB8AC3E}">
        <p14:creationId xmlns:p14="http://schemas.microsoft.com/office/powerpoint/2010/main" val="766757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A. </a:t>
            </a:r>
            <a:r>
              <a:rPr lang="en-US" sz="2000" b="1" dirty="0" err="1">
                <a:solidFill>
                  <a:srgbClr val="FF0000"/>
                </a:solidFill>
                <a:latin typeface="Times New Roman" panose="02020603050405020304" pitchFamily="18" charset="0"/>
                <a:cs typeface="Times New Roman" panose="02020603050405020304" pitchFamily="18" charset="0"/>
              </a:rPr>
              <a:t>Menggunakan</a:t>
            </a:r>
            <a:r>
              <a:rPr lang="en-US" sz="2000" b="1" dirty="0">
                <a:solidFill>
                  <a:srgbClr val="FF0000"/>
                </a:solidFill>
                <a:latin typeface="Times New Roman" panose="02020603050405020304" pitchFamily="18" charset="0"/>
                <a:cs typeface="Times New Roman" panose="02020603050405020304" pitchFamily="18" charset="0"/>
              </a:rPr>
              <a:t> Array</a:t>
            </a:r>
          </a:p>
        </p:txBody>
      </p:sp>
      <p:sp>
        <p:nvSpPr>
          <p:cNvPr id="4" name="Title 1"/>
          <p:cNvSpPr txBox="1">
            <a:spLocks/>
          </p:cNvSpPr>
          <p:nvPr/>
        </p:nvSpPr>
        <p:spPr>
          <a:xfrm>
            <a:off x="1097280" y="642203"/>
            <a:ext cx="10058400" cy="34979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Dalam</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dunia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konsep</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programmer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pendekatan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terutama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matematis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perulangan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pendekatan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kedua</a:t>
            </a:r>
            <a:r>
              <a:rPr lang="en-US" sz="2000" dirty="0">
                <a:latin typeface="Times New Roman" panose="02020603050405020304" pitchFamily="18" charset="0"/>
                <a:cs typeface="Times New Roman" panose="02020603050405020304" pitchFamily="18" charset="0"/>
              </a:rPr>
              <a:t> area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sederhana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diselesaikan</a:t>
            </a:r>
            <a:r>
              <a:rPr lang="en-US" sz="2000" dirty="0" smtClean="0">
                <a:latin typeface="Times New Roman" panose="02020603050405020304" pitchFamily="18" charset="0"/>
                <a:cs typeface="Times New Roman" panose="02020603050405020304" pitchFamily="18" charset="0"/>
              </a:rPr>
              <a:t>. </a:t>
            </a:r>
          </a:p>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Pada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dijelaskan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dimaksud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menyimpan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konsep</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multidimensi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kesempatan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program. Di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akhir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perulangan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program.</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97280" y="4835743"/>
            <a:ext cx="10058400" cy="1450757"/>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457200" indent="-457200">
              <a:buAutoNum type="arabicPeriod"/>
            </a:pPr>
            <a:r>
              <a:rPr lang="en-US" sz="2000" b="1" dirty="0" err="1" smtClean="0">
                <a:solidFill>
                  <a:srgbClr val="00B0F0"/>
                </a:solidFill>
                <a:latin typeface="Times New Roman" panose="02020603050405020304" pitchFamily="18" charset="0"/>
                <a:cs typeface="Times New Roman" panose="02020603050405020304" pitchFamily="18" charset="0"/>
              </a:rPr>
              <a:t>Apa</a:t>
            </a:r>
            <a:r>
              <a:rPr lang="en-US" sz="2000" b="1" dirty="0" smtClean="0">
                <a:solidFill>
                  <a:srgbClr val="00B0F0"/>
                </a:solidFill>
                <a:latin typeface="Times New Roman" panose="02020603050405020304" pitchFamily="18" charset="0"/>
                <a:cs typeface="Times New Roman" panose="02020603050405020304" pitchFamily="18" charset="0"/>
              </a:rPr>
              <a:t> </a:t>
            </a:r>
            <a:r>
              <a:rPr lang="en-US" sz="2000" b="1" dirty="0">
                <a:solidFill>
                  <a:srgbClr val="00B0F0"/>
                </a:solidFill>
                <a:latin typeface="Times New Roman" panose="02020603050405020304" pitchFamily="18" charset="0"/>
                <a:cs typeface="Times New Roman" panose="02020603050405020304" pitchFamily="18" charset="0"/>
              </a:rPr>
              <a:t>yang </a:t>
            </a:r>
            <a:r>
              <a:rPr lang="en-US" sz="2000" b="1" dirty="0" err="1">
                <a:solidFill>
                  <a:srgbClr val="00B0F0"/>
                </a:solidFill>
                <a:latin typeface="Times New Roman" panose="02020603050405020304" pitchFamily="18" charset="0"/>
                <a:cs typeface="Times New Roman" panose="02020603050405020304" pitchFamily="18" charset="0"/>
              </a:rPr>
              <a:t>dimaksud</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dengan</a:t>
            </a:r>
            <a:r>
              <a:rPr lang="en-US" sz="2000" b="1" dirty="0">
                <a:solidFill>
                  <a:srgbClr val="00B0F0"/>
                </a:solidFill>
                <a:latin typeface="Times New Roman" panose="02020603050405020304" pitchFamily="18" charset="0"/>
                <a:cs typeface="Times New Roman" panose="02020603050405020304" pitchFamily="18" charset="0"/>
              </a:rPr>
              <a:t> Array</a:t>
            </a:r>
            <a:r>
              <a:rPr lang="en-US" sz="2000" b="1" dirty="0" smtClean="0">
                <a:solidFill>
                  <a:srgbClr val="00B0F0"/>
                </a:solidFill>
                <a:latin typeface="Times New Roman" panose="02020603050405020304" pitchFamily="18" charset="0"/>
                <a:cs typeface="Times New Roman" panose="02020603050405020304" pitchFamily="18" charset="0"/>
              </a:rPr>
              <a:t>?</a:t>
            </a:r>
          </a:p>
          <a:p>
            <a:pPr algn="just"/>
            <a:r>
              <a:rPr lang="nn-NO" sz="2000" dirty="0" smtClean="0">
                <a:latin typeface="Times New Roman" panose="02020603050405020304" pitchFamily="18" charset="0"/>
                <a:cs typeface="Times New Roman" panose="02020603050405020304" pitchFamily="18" charset="0"/>
              </a:rPr>
              <a:t>	</a:t>
            </a:r>
            <a:r>
              <a:rPr lang="nn-NO" sz="2000" b="1" dirty="0" smtClean="0">
                <a:latin typeface="Times New Roman" panose="02020603050405020304" pitchFamily="18" charset="0"/>
                <a:cs typeface="Times New Roman" panose="02020603050405020304" pitchFamily="18" charset="0"/>
              </a:rPr>
              <a:t>Array </a:t>
            </a:r>
            <a:r>
              <a:rPr lang="nn-NO" sz="2000" b="1" dirty="0">
                <a:latin typeface="Times New Roman" panose="02020603050405020304" pitchFamily="18" charset="0"/>
                <a:cs typeface="Times New Roman" panose="02020603050405020304" pitchFamily="18" charset="0"/>
              </a:rPr>
              <a:t>adalah </a:t>
            </a:r>
            <a:r>
              <a:rPr lang="nn-NO" sz="2000" dirty="0">
                <a:latin typeface="Times New Roman" panose="02020603050405020304" pitchFamily="18" charset="0"/>
                <a:cs typeface="Times New Roman" panose="02020603050405020304" pitchFamily="18" charset="0"/>
              </a:rPr>
              <a:t>sekumpulan variabel yang memiliki tipe data yang sama dan disimpan di lokasi memori yang berdekatan dan mempunyai nama (identifier) yang sama</a:t>
            </a:r>
            <a:r>
              <a:rPr lang="nn-NO"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membedakan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yang lain,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berupa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bilangan</a:t>
            </a:r>
            <a:r>
              <a:rPr lang="en-US" sz="2000" dirty="0">
                <a:latin typeface="Times New Roman" panose="02020603050405020304" pitchFamily="18" charset="0"/>
                <a:cs typeface="Times New Roman" panose="02020603050405020304" pitchFamily="18" charset="0"/>
              </a:rPr>
              <a:t> integer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urutanurutan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elemen-elemennya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indeks</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kata lain,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mendeklarasikan</a:t>
            </a:r>
            <a:r>
              <a:rPr lang="en-US" sz="2000" dirty="0">
                <a:latin typeface="Times New Roman" panose="02020603050405020304" pitchFamily="18" charset="0"/>
                <a:cs typeface="Times New Roman" panose="02020603050405020304" pitchFamily="18" charset="0"/>
              </a:rPr>
              <a:t> lima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tipe</a:t>
            </a:r>
            <a:r>
              <a:rPr lang="en-US" sz="2000" dirty="0">
                <a:latin typeface="Times New Roman" panose="02020603050405020304" pitchFamily="18" charset="0"/>
                <a:cs typeface="Times New Roman" panose="02020603050405020304" pitchFamily="18" charset="0"/>
              </a:rPr>
              <a:t> data yang </a:t>
            </a:r>
            <a:r>
              <a:rPr lang="en-US" sz="2000" dirty="0" err="1">
                <a:latin typeface="Times New Roman" panose="02020603050405020304" pitchFamily="18" charset="0"/>
                <a:cs typeface="Times New Roman" panose="02020603050405020304" pitchFamily="18" charset="0"/>
              </a:rPr>
              <a:t>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misalnya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tipe</a:t>
            </a:r>
            <a:r>
              <a:rPr lang="en-US" sz="2000" dirty="0">
                <a:latin typeface="Times New Roman" panose="02020603050405020304" pitchFamily="18" charset="0"/>
                <a:cs typeface="Times New Roman" panose="02020603050405020304" pitchFamily="18" charset="0"/>
              </a:rPr>
              <a:t> data integer,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mendeklarasikan</a:t>
            </a:r>
            <a:r>
              <a:rPr lang="en-US" sz="2000" dirty="0">
                <a:latin typeface="Times New Roman" panose="02020603050405020304" pitchFamily="18" charset="0"/>
                <a:cs typeface="Times New Roman" panose="02020603050405020304" pitchFamily="18" charset="0"/>
              </a:rPr>
              <a:t> lima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integer, </a:t>
            </a:r>
            <a:r>
              <a:rPr lang="en-US" sz="2000" dirty="0" err="1">
                <a:latin typeface="Times New Roman" panose="02020603050405020304" pitchFamily="18" charset="0"/>
                <a:cs typeface="Times New Roman" panose="02020603050405020304" pitchFamily="18" charset="0"/>
              </a:rPr>
              <a:t>tetapi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mendeklarasikan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lima </a:t>
            </a:r>
            <a:r>
              <a:rPr lang="en-US" sz="2000" dirty="0" err="1">
                <a:latin typeface="Times New Roman" panose="02020603050405020304" pitchFamily="18" charset="0"/>
                <a:cs typeface="Times New Roman" panose="02020603050405020304" pitchFamily="18" charset="0"/>
              </a:rPr>
              <a:t>indeks</a:t>
            </a:r>
            <a:r>
              <a:rPr lang="en-US" sz="2000" dirty="0">
                <a:latin typeface="Times New Roman" panose="02020603050405020304" pitchFamily="18" charset="0"/>
                <a:cs typeface="Times New Roman" panose="02020603050405020304" pitchFamily="18" charset="0"/>
              </a:rPr>
              <a:t>. </a:t>
            </a:r>
            <a:endParaRPr lang="en-US" sz="20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0521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2380" y="3245703"/>
            <a:ext cx="7259320" cy="1450757"/>
          </a:xfrm>
        </p:spPr>
        <p:txBody>
          <a:bodyPr>
            <a:noAutofit/>
          </a:bodyPr>
          <a:lstStyle/>
          <a:p>
            <a:pPr algn="just"/>
            <a:r>
              <a:rPr lang="sv-SE" sz="2000" dirty="0">
                <a:latin typeface="Times New Roman" panose="02020603050405020304" pitchFamily="18" charset="0"/>
                <a:cs typeface="Times New Roman" panose="02020603050405020304" pitchFamily="18" charset="0"/>
              </a:rPr>
              <a:t>Dengan menggunakan array, maka nilai kelima integer tersebut akan disimpan di lokasi memori yang berdekatan dan semua dapat diakses dengan menggunakan </a:t>
            </a:r>
            <a:r>
              <a:rPr lang="sv-SE" sz="2000" dirty="0" smtClean="0">
                <a:latin typeface="Times New Roman" panose="02020603050405020304" pitchFamily="18" charset="0"/>
                <a:cs typeface="Times New Roman" panose="02020603050405020304" pitchFamily="18" charset="0"/>
              </a:rPr>
              <a:t>identifier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indeks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1.2 </a:t>
            </a:r>
            <a:r>
              <a:rPr lang="en-US" sz="2000" dirty="0" err="1">
                <a:latin typeface="Times New Roman" panose="02020603050405020304" pitchFamily="18" charset="0"/>
                <a:cs typeface="Times New Roman" panose="02020603050405020304" pitchFamily="18" charset="0"/>
              </a:rPr>
              <a:t>menunjukkan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menyimpan</a:t>
            </a:r>
            <a:r>
              <a:rPr lang="en-US" sz="2000" dirty="0">
                <a:latin typeface="Times New Roman" panose="02020603050405020304" pitchFamily="18" charset="0"/>
                <a:cs typeface="Times New Roman" panose="02020603050405020304" pitchFamily="18" charset="0"/>
              </a:rPr>
              <a:t> data yang </a:t>
            </a:r>
            <a:r>
              <a:rPr lang="en-US" sz="2000" dirty="0" err="1">
                <a:latin typeface="Times New Roman" panose="02020603050405020304" pitchFamily="18" charset="0"/>
                <a:cs typeface="Times New Roman" panose="02020603050405020304" pitchFamily="18" charset="0"/>
              </a:rPr>
              <a:t>dimilikinya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memori</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computer.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Secara</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default, C++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indeks</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mulai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O, 1, 2, ... , </a:t>
            </a:r>
            <a:r>
              <a:rPr lang="en-US" sz="2000" dirty="0" err="1">
                <a:latin typeface="Times New Roman" panose="02020603050405020304" pitchFamily="18" charset="0"/>
                <a:cs typeface="Times New Roman" panose="02020603050405020304" pitchFamily="18" charset="0"/>
              </a:rPr>
              <a:t>dst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5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indeks</a:t>
            </a:r>
            <a:r>
              <a:rPr lang="en-US" sz="2000" dirty="0">
                <a:latin typeface="Times New Roman" panose="02020603050405020304" pitchFamily="18" charset="0"/>
                <a:cs typeface="Times New Roman" panose="02020603050405020304" pitchFamily="18" charset="0"/>
              </a:rPr>
              <a:t> array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0, 1, 2, 3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4.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Seperti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dideklarasikan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dahulu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Sintaks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mendeklarasikan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berikut</a:t>
            </a: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1700" y="3051071"/>
            <a:ext cx="3248025" cy="1038225"/>
          </a:xfrm>
          <a:prstGeom prst="rect">
            <a:avLst/>
          </a:prstGeom>
        </p:spPr>
      </p:pic>
      <p:sp>
        <p:nvSpPr>
          <p:cNvPr id="5" name="Title 1"/>
          <p:cNvSpPr txBox="1">
            <a:spLocks/>
          </p:cNvSpPr>
          <p:nvPr/>
        </p:nvSpPr>
        <p:spPr>
          <a:xfrm>
            <a:off x="3281680" y="3685549"/>
            <a:ext cx="7259320" cy="1450757"/>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solidFill>
                  <a:schemeClr val="bg1">
                    <a:lumMod val="50000"/>
                  </a:schemeClr>
                </a:solidFill>
                <a:latin typeface="Times New Roman" panose="02020603050405020304" pitchFamily="18" charset="0"/>
                <a:cs typeface="Times New Roman" panose="02020603050405020304" pitchFamily="18" charset="0"/>
              </a:rPr>
              <a:t>TipeData</a:t>
            </a:r>
            <a:r>
              <a:rPr lang="en-US" sz="2000" dirty="0">
                <a:solidFill>
                  <a:schemeClr val="bg1">
                    <a:lumMod val="50000"/>
                  </a:schemeClr>
                </a:solidFill>
                <a:latin typeface="Times New Roman" panose="02020603050405020304" pitchFamily="18" charset="0"/>
                <a:cs typeface="Times New Roman" panose="02020603050405020304" pitchFamily="18" charset="0"/>
              </a:rPr>
              <a:t> Nama Array [</a:t>
            </a:r>
            <a:r>
              <a:rPr lang="en-US" sz="2000" dirty="0" err="1">
                <a:solidFill>
                  <a:schemeClr val="bg1">
                    <a:lumMod val="50000"/>
                  </a:schemeClr>
                </a:solidFill>
                <a:latin typeface="Times New Roman" panose="02020603050405020304" pitchFamily="18" charset="0"/>
                <a:cs typeface="Times New Roman" panose="02020603050405020304" pitchFamily="18" charset="0"/>
              </a:rPr>
              <a:t>jumlah</a:t>
            </a:r>
            <a:r>
              <a:rPr lang="en-US" sz="2000" dirty="0">
                <a:solidFill>
                  <a:schemeClr val="bg1">
                    <a:lumMod val="50000"/>
                  </a:schemeClr>
                </a:solidFill>
                <a:latin typeface="Times New Roman" panose="02020603050405020304" pitchFamily="18" charset="0"/>
                <a:cs typeface="Times New Roman" panose="02020603050405020304" pitchFamily="18" charset="0"/>
              </a:rPr>
              <a:t> </a:t>
            </a:r>
            <a:r>
              <a:rPr lang="en-US" sz="2000" dirty="0" err="1">
                <a:solidFill>
                  <a:schemeClr val="bg1">
                    <a:lumMod val="50000"/>
                  </a:schemeClr>
                </a:solidFill>
                <a:latin typeface="Times New Roman" panose="02020603050405020304" pitchFamily="18" charset="0"/>
                <a:cs typeface="Times New Roman" panose="02020603050405020304" pitchFamily="18" charset="0"/>
              </a:rPr>
              <a:t>elemen</a:t>
            </a:r>
            <a:r>
              <a:rPr lang="en-US" sz="2000" dirty="0">
                <a:solidFill>
                  <a:schemeClr val="bg1">
                    <a:lumMod val="50000"/>
                  </a:schemeClr>
                </a:solidFill>
                <a:latin typeface="Times New Roman" panose="02020603050405020304" pitchFamily="18" charset="0"/>
                <a:cs typeface="Times New Roman" panose="02020603050405020304" pitchFamily="18" charset="0"/>
              </a:rPr>
              <a:t>];</a:t>
            </a:r>
          </a:p>
        </p:txBody>
      </p:sp>
      <p:sp>
        <p:nvSpPr>
          <p:cNvPr id="6" name="Title 1"/>
          <p:cNvSpPr txBox="1">
            <a:spLocks/>
          </p:cNvSpPr>
          <p:nvPr/>
        </p:nvSpPr>
        <p:spPr>
          <a:xfrm>
            <a:off x="1262380" y="4283928"/>
            <a:ext cx="7259320" cy="1450757"/>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000" dirty="0" err="1" smtClean="0">
                <a:solidFill>
                  <a:schemeClr val="tx1">
                    <a:lumMod val="85000"/>
                    <a:lumOff val="15000"/>
                  </a:schemeClr>
                </a:solidFill>
                <a:latin typeface="Times New Roman" panose="02020603050405020304" pitchFamily="18" charset="0"/>
                <a:cs typeface="Times New Roman" panose="02020603050405020304" pitchFamily="18" charset="0"/>
              </a:rPr>
              <a:t>TipeData</a:t>
            </a:r>
            <a:r>
              <a:rPr lang="en-US" sz="2000" dirty="0" smtClean="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000" dirty="0" err="1">
                <a:solidFill>
                  <a:schemeClr val="tx1">
                    <a:lumMod val="85000"/>
                    <a:lumOff val="15000"/>
                  </a:schemeClr>
                </a:solidFill>
                <a:latin typeface="Times New Roman" panose="02020603050405020304" pitchFamily="18" charset="0"/>
                <a:cs typeface="Times New Roman" panose="02020603050405020304" pitchFamily="18" charset="0"/>
              </a:rPr>
              <a:t>adalah</a:t>
            </a:r>
            <a:r>
              <a:rPr lang="en-US" sz="2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000" dirty="0" err="1">
                <a:solidFill>
                  <a:schemeClr val="tx1">
                    <a:lumMod val="85000"/>
                    <a:lumOff val="15000"/>
                  </a:schemeClr>
                </a:solidFill>
                <a:latin typeface="Times New Roman" panose="02020603050405020304" pitchFamily="18" charset="0"/>
                <a:cs typeface="Times New Roman" panose="02020603050405020304" pitchFamily="18" charset="0"/>
              </a:rPr>
              <a:t>tipe</a:t>
            </a:r>
            <a:r>
              <a:rPr lang="en-US" sz="2000" dirty="0">
                <a:solidFill>
                  <a:schemeClr val="tx1">
                    <a:lumMod val="85000"/>
                    <a:lumOff val="15000"/>
                  </a:schemeClr>
                </a:solidFill>
                <a:latin typeface="Times New Roman" panose="02020603050405020304" pitchFamily="18" charset="0"/>
                <a:cs typeface="Times New Roman" panose="02020603050405020304" pitchFamily="18" charset="0"/>
              </a:rPr>
              <a:t> data yang </a:t>
            </a:r>
            <a:r>
              <a:rPr lang="en-US" sz="2000" dirty="0" err="1">
                <a:solidFill>
                  <a:schemeClr val="tx1">
                    <a:lumMod val="85000"/>
                    <a:lumOff val="15000"/>
                  </a:schemeClr>
                </a:solidFill>
                <a:latin typeface="Times New Roman" panose="02020603050405020304" pitchFamily="18" charset="0"/>
                <a:cs typeface="Times New Roman" panose="02020603050405020304" pitchFamily="18" charset="0"/>
              </a:rPr>
              <a:t>ingin</a:t>
            </a:r>
            <a:r>
              <a:rPr lang="en-US" sz="2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000" dirty="0" err="1">
                <a:solidFill>
                  <a:schemeClr val="tx1">
                    <a:lumMod val="85000"/>
                    <a:lumOff val="15000"/>
                  </a:schemeClr>
                </a:solidFill>
                <a:latin typeface="Times New Roman" panose="02020603050405020304" pitchFamily="18" charset="0"/>
                <a:cs typeface="Times New Roman" panose="02020603050405020304" pitchFamily="18" charset="0"/>
              </a:rPr>
              <a:t>digunakan</a:t>
            </a:r>
            <a:r>
              <a:rPr lang="en-US" sz="2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000" dirty="0" err="1">
                <a:solidFill>
                  <a:schemeClr val="tx1">
                    <a:lumMod val="85000"/>
                    <a:lumOff val="15000"/>
                  </a:schemeClr>
                </a:solidFill>
                <a:latin typeface="Times New Roman" panose="02020603050405020304" pitchFamily="18" charset="0"/>
                <a:cs typeface="Times New Roman" panose="02020603050405020304" pitchFamily="18" charset="0"/>
              </a:rPr>
              <a:t>misalnya</a:t>
            </a:r>
            <a:r>
              <a:rPr lang="en-US" sz="2000" dirty="0">
                <a:solidFill>
                  <a:schemeClr val="tx1">
                    <a:lumMod val="85000"/>
                    <a:lumOff val="15000"/>
                  </a:schemeClr>
                </a:solidFill>
                <a:latin typeface="Times New Roman" panose="02020603050405020304" pitchFamily="18" charset="0"/>
                <a:cs typeface="Times New Roman" panose="02020603050405020304" pitchFamily="18" charset="0"/>
              </a:rPr>
              <a:t> integer, float, </a:t>
            </a:r>
            <a:r>
              <a:rPr lang="en-US" sz="2000" dirty="0" err="1">
                <a:solidFill>
                  <a:schemeClr val="tx1">
                    <a:lumMod val="85000"/>
                    <a:lumOff val="15000"/>
                  </a:schemeClr>
                </a:solidFill>
                <a:latin typeface="Times New Roman" panose="02020603050405020304" pitchFamily="18" charset="0"/>
                <a:cs typeface="Times New Roman" panose="02020603050405020304" pitchFamily="18" charset="0"/>
              </a:rPr>
              <a:t>dan</a:t>
            </a:r>
            <a:r>
              <a:rPr lang="en-US" sz="2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000" dirty="0" err="1">
                <a:solidFill>
                  <a:schemeClr val="tx1">
                    <a:lumMod val="85000"/>
                    <a:lumOff val="15000"/>
                  </a:schemeClr>
                </a:solidFill>
                <a:latin typeface="Times New Roman" panose="02020603050405020304" pitchFamily="18" charset="0"/>
                <a:cs typeface="Times New Roman" panose="02020603050405020304" pitchFamily="18" charset="0"/>
              </a:rPr>
              <a:t>sebagianya</a:t>
            </a:r>
            <a:endParaRPr lang="en-US" sz="20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281680" y="4673191"/>
            <a:ext cx="7259320" cy="1450757"/>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solidFill>
                  <a:schemeClr val="bg1">
                    <a:lumMod val="50000"/>
                  </a:schemeClr>
                </a:solidFill>
                <a:latin typeface="Times New Roman" panose="02020603050405020304" pitchFamily="18" charset="0"/>
                <a:cs typeface="Times New Roman" panose="02020603050405020304" pitchFamily="18" charset="0"/>
              </a:rPr>
              <a:t>int</a:t>
            </a:r>
            <a:r>
              <a:rPr lang="en-US" sz="2000" dirty="0">
                <a:solidFill>
                  <a:schemeClr val="bg1">
                    <a:lumMod val="50000"/>
                  </a:schemeClr>
                </a:solidFill>
                <a:latin typeface="Times New Roman" panose="02020603050405020304" pitchFamily="18" charset="0"/>
                <a:cs typeface="Times New Roman" panose="02020603050405020304" pitchFamily="18" charset="0"/>
              </a:rPr>
              <a:t> </a:t>
            </a:r>
            <a:r>
              <a:rPr lang="en-US" sz="2000" dirty="0" err="1">
                <a:solidFill>
                  <a:schemeClr val="bg1">
                    <a:lumMod val="50000"/>
                  </a:schemeClr>
                </a:solidFill>
                <a:latin typeface="Times New Roman" panose="02020603050405020304" pitchFamily="18" charset="0"/>
                <a:cs typeface="Times New Roman" panose="02020603050405020304" pitchFamily="18" charset="0"/>
              </a:rPr>
              <a:t>nilai_int</a:t>
            </a:r>
            <a:r>
              <a:rPr lang="en-US" sz="2000" dirty="0">
                <a:solidFill>
                  <a:schemeClr val="bg1">
                    <a:lumMod val="50000"/>
                  </a:schemeClr>
                </a:solidFill>
                <a:latin typeface="Times New Roman" panose="02020603050405020304" pitchFamily="18" charset="0"/>
                <a:cs typeface="Times New Roman" panose="02020603050405020304" pitchFamily="18" charset="0"/>
              </a:rPr>
              <a:t> [5];</a:t>
            </a:r>
          </a:p>
        </p:txBody>
      </p:sp>
    </p:spTree>
    <p:extLst>
      <p:ext uri="{BB962C8B-B14F-4D97-AF65-F5344CB8AC3E}">
        <p14:creationId xmlns:p14="http://schemas.microsoft.com/office/powerpoint/2010/main" val="22143830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4580" y="2016760"/>
            <a:ext cx="10058400" cy="1450757"/>
          </a:xfrm>
        </p:spPr>
        <p:txBody>
          <a:bodyPr>
            <a:normAutofit/>
          </a:body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Pada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dideklarasikan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default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(null).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elemen-elemen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dimiliki</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mendeklarasikan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contoh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misalnya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mendeklarasikan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sintaks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84580" y="6930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it-IT" sz="2000" b="1" dirty="0" smtClean="0">
                <a:solidFill>
                  <a:srgbClr val="FF0000"/>
                </a:solidFill>
                <a:latin typeface="Times New Roman" panose="02020603050405020304" pitchFamily="18" charset="0"/>
                <a:cs typeface="Times New Roman" panose="02020603050405020304" pitchFamily="18" charset="0"/>
              </a:rPr>
              <a:t>2. Memberi Nilai pada sebuah Array</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815080" y="24964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dirty="0" err="1">
                <a:solidFill>
                  <a:schemeClr val="bg1">
                    <a:lumMod val="50000"/>
                  </a:schemeClr>
                </a:solidFill>
                <a:latin typeface="Times New Roman" panose="02020603050405020304" pitchFamily="18" charset="0"/>
                <a:cs typeface="Times New Roman" panose="02020603050405020304" pitchFamily="18" charset="0"/>
              </a:rPr>
              <a:t>int</a:t>
            </a:r>
            <a:r>
              <a:rPr lang="en-US" sz="2000" dirty="0">
                <a:solidFill>
                  <a:schemeClr val="bg1">
                    <a:lumMod val="50000"/>
                  </a:schemeClr>
                </a:solidFill>
                <a:latin typeface="Times New Roman" panose="02020603050405020304" pitchFamily="18" charset="0"/>
                <a:cs typeface="Times New Roman" panose="02020603050405020304" pitchFamily="18" charset="0"/>
              </a:rPr>
              <a:t>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nilai</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_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int</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5</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 {3,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6</a:t>
            </a:r>
            <a:r>
              <a:rPr lang="en-US" sz="2000" dirty="0">
                <a:solidFill>
                  <a:schemeClr val="bg1">
                    <a:lumMod val="50000"/>
                  </a:schemeClr>
                </a:solidFill>
                <a:latin typeface="Times New Roman" panose="02020603050405020304" pitchFamily="18" charset="0"/>
                <a:cs typeface="Times New Roman" panose="02020603050405020304" pitchFamily="18" charset="0"/>
              </a:rPr>
              <a:t>,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9</a:t>
            </a:r>
            <a:r>
              <a:rPr lang="en-US" sz="2000" dirty="0">
                <a:solidFill>
                  <a:schemeClr val="bg1">
                    <a:lumMod val="50000"/>
                  </a:schemeClr>
                </a:solidFill>
                <a:latin typeface="Times New Roman" panose="02020603050405020304" pitchFamily="18" charset="0"/>
                <a:cs typeface="Times New Roman" panose="02020603050405020304" pitchFamily="18" charset="0"/>
              </a:rPr>
              <a:t>,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2</a:t>
            </a:r>
            <a:r>
              <a:rPr lang="en-US" sz="2000" dirty="0">
                <a:solidFill>
                  <a:schemeClr val="bg1">
                    <a:lumMod val="50000"/>
                  </a:schemeClr>
                </a:solidFill>
                <a:latin typeface="Times New Roman" panose="02020603050405020304" pitchFamily="18" charset="0"/>
                <a:cs typeface="Times New Roman" panose="02020603050405020304" pitchFamily="18" charset="0"/>
              </a:rPr>
              <a:t>,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16</a:t>
            </a:r>
            <a:r>
              <a:rPr lang="en-US" sz="2000" dirty="0">
                <a:solidFill>
                  <a:schemeClr val="bg1">
                    <a:lumMod val="50000"/>
                  </a:schemeClr>
                </a:solidFill>
                <a:latin typeface="Times New Roman" panose="02020603050405020304" pitchFamily="18" charset="0"/>
                <a:cs typeface="Times New Roman" panose="02020603050405020304" pitchFamily="18" charset="0"/>
              </a:rPr>
              <a:t>};</a:t>
            </a:r>
            <a:endParaRPr lang="en-US" sz="20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1084580" y="3094781"/>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solidFill>
                  <a:schemeClr val="tx1"/>
                </a:solidFill>
                <a:latin typeface="Times New Roman" panose="02020603050405020304" pitchFamily="18" charset="0"/>
                <a:cs typeface="Times New Roman" panose="02020603050405020304" pitchFamily="18" charset="0"/>
              </a:rPr>
              <a:t>Dengan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deklarasi</a:t>
            </a:r>
            <a:r>
              <a:rPr lang="en-US" sz="2000" dirty="0">
                <a:solidFill>
                  <a:schemeClr val="tx1"/>
                </a:solidFill>
                <a:latin typeface="Times New Roman" panose="02020603050405020304" pitchFamily="18" charset="0"/>
                <a:cs typeface="Times New Roman" panose="02020603050405020304" pitchFamily="18" charset="0"/>
              </a:rPr>
              <a:t> array </a:t>
            </a:r>
            <a:r>
              <a:rPr lang="en-US" sz="2000" dirty="0" err="1">
                <a:solidFill>
                  <a:schemeClr val="tx1"/>
                </a:solidFill>
                <a:latin typeface="Times New Roman" panose="02020603050405020304" pitchFamily="18" charset="0"/>
                <a:cs typeface="Times New Roman" panose="02020603050405020304" pitchFamily="18" charset="0"/>
              </a:rPr>
              <a:t>seperti</a:t>
            </a:r>
            <a:r>
              <a:rPr lang="en-US" sz="2000" dirty="0">
                <a:solidFill>
                  <a:schemeClr val="tx1"/>
                </a:solidFill>
                <a:latin typeface="Times New Roman" panose="02020603050405020304" pitchFamily="18" charset="0"/>
                <a:cs typeface="Times New Roman" panose="02020603050405020304" pitchFamily="18" charset="0"/>
              </a:rPr>
              <a:t> di </a:t>
            </a:r>
            <a:r>
              <a:rPr lang="en-US" sz="2000" dirty="0" err="1">
                <a:solidFill>
                  <a:schemeClr val="tx1"/>
                </a:solidFill>
                <a:latin typeface="Times New Roman" panose="02020603050405020304" pitchFamily="18" charset="0"/>
                <a:cs typeface="Times New Roman" panose="02020603050405020304" pitchFamily="18" charset="0"/>
              </a:rPr>
              <a:t>atas</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maka</a:t>
            </a:r>
            <a:r>
              <a:rPr lang="en-US" sz="2000" dirty="0">
                <a:solidFill>
                  <a:schemeClr val="tx1"/>
                </a:solidFill>
                <a:latin typeface="Times New Roman" panose="02020603050405020304" pitchFamily="18" charset="0"/>
                <a:cs typeface="Times New Roman" panose="02020603050405020304" pitchFamily="18" charset="0"/>
              </a:rPr>
              <a:t> array </a:t>
            </a:r>
            <a:r>
              <a:rPr lang="en-US" sz="2000" dirty="0" err="1">
                <a:solidFill>
                  <a:schemeClr val="tx1"/>
                </a:solidFill>
                <a:latin typeface="Times New Roman" panose="02020603050405020304" pitchFamily="18" charset="0"/>
                <a:cs typeface="Times New Roman" panose="02020603050405020304" pitchFamily="18" charset="0"/>
              </a:rPr>
              <a:t>akan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mempunyai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nilai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seperti</a:t>
            </a:r>
            <a:r>
              <a:rPr lang="en-US" sz="2000" dirty="0">
                <a:solidFill>
                  <a:schemeClr val="tx1"/>
                </a:solidFill>
                <a:latin typeface="Times New Roman" panose="02020603050405020304" pitchFamily="18" charset="0"/>
                <a:cs typeface="Times New Roman" panose="02020603050405020304" pitchFamily="18" charset="0"/>
              </a:rPr>
              <a:t> yang </a:t>
            </a:r>
            <a:r>
              <a:rPr lang="en-US" sz="2000" dirty="0" err="1">
                <a:solidFill>
                  <a:schemeClr val="tx1"/>
                </a:solidFill>
                <a:latin typeface="Times New Roman" panose="02020603050405020304" pitchFamily="18" charset="0"/>
                <a:cs typeface="Times New Roman" panose="02020603050405020304" pitchFamily="18" charset="0"/>
              </a:rPr>
              <a:t>ditunjukkan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pada</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Gambar</a:t>
            </a:r>
            <a:r>
              <a:rPr lang="en-US" sz="2000" dirty="0">
                <a:solidFill>
                  <a:schemeClr val="tx1"/>
                </a:solidFill>
                <a:latin typeface="Times New Roman" panose="02020603050405020304" pitchFamily="18" charset="0"/>
                <a:cs typeface="Times New Roman" panose="02020603050405020304" pitchFamily="18" charset="0"/>
              </a:rPr>
              <a:t> 1.3 di </a:t>
            </a:r>
            <a:r>
              <a:rPr lang="en-US" sz="2000" dirty="0" err="1">
                <a:solidFill>
                  <a:schemeClr val="tx1"/>
                </a:solidFill>
                <a:latin typeface="Times New Roman" panose="02020603050405020304" pitchFamily="18" charset="0"/>
                <a:cs typeface="Times New Roman" panose="02020603050405020304" pitchFamily="18" charset="0"/>
              </a:rPr>
              <a:t>bawah</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ini</a:t>
            </a:r>
            <a:r>
              <a:rPr lang="en-US" sz="2000" dirty="0">
                <a:solidFill>
                  <a:schemeClr val="tx1"/>
                </a:solidFill>
                <a:latin typeface="Times New Roman" panose="02020603050405020304" pitchFamily="18" charset="0"/>
                <a:cs typeface="Times New Roman" panose="02020603050405020304" pitchFamily="18" charset="0"/>
              </a:rPr>
              <a:t>:</a:t>
            </a:r>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975" y="4804391"/>
            <a:ext cx="3295650" cy="1028700"/>
          </a:xfrm>
          <a:prstGeom prst="rect">
            <a:avLst/>
          </a:prstGeom>
        </p:spPr>
      </p:pic>
    </p:spTree>
    <p:extLst>
      <p:ext uri="{BB962C8B-B14F-4D97-AF65-F5344CB8AC3E}">
        <p14:creationId xmlns:p14="http://schemas.microsoft.com/office/powerpoint/2010/main" val="2546557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880" y="2001103"/>
            <a:ext cx="10058400" cy="2977297"/>
          </a:xfrm>
        </p:spPr>
        <p:txBody>
          <a:bodyPr>
            <a:normAutofit fontScale="90000"/>
          </a:bodyPr>
          <a:lstStyle/>
          <a:p>
            <a:pPr algn="just"/>
            <a:r>
              <a:rPr lang="en-US" sz="20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Ketika</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menambahkan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maka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perlu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diperhatikan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bahwa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jumlah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ada</a:t>
            </a:r>
            <a:r>
              <a:rPr lang="en-US" sz="2200" dirty="0">
                <a:latin typeface="Times New Roman" panose="02020603050405020304" pitchFamily="18" charset="0"/>
                <a:cs typeface="Times New Roman" panose="02020603050405020304" pitchFamily="18" charset="0"/>
              </a:rPr>
              <a:t> di </a:t>
            </a:r>
            <a:r>
              <a:rPr lang="en-US" sz="2200" dirty="0" err="1">
                <a:latin typeface="Times New Roman" panose="02020603050405020304" pitchFamily="18" charset="0"/>
                <a:cs typeface="Times New Roman" panose="02020603050405020304" pitchFamily="18" charset="0"/>
              </a:rPr>
              <a:t>dalam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tanda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kurung</a:t>
            </a:r>
            <a:r>
              <a:rPr lang="en-US" sz="2200" dirty="0">
                <a:latin typeface="Times New Roman" panose="02020603050405020304" pitchFamily="18" charset="0"/>
                <a:cs typeface="Times New Roman" panose="02020603050405020304" pitchFamily="18" charset="0"/>
              </a:rPr>
              <a:t> { }, </a:t>
            </a:r>
            <a:r>
              <a:rPr lang="en-US" sz="2200" dirty="0" err="1">
                <a:latin typeface="Times New Roman" panose="02020603050405020304" pitchFamily="18" charset="0"/>
                <a:cs typeface="Times New Roman" panose="02020603050405020304" pitchFamily="18" charset="0"/>
              </a:rPr>
              <a:t>tidak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boleh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lebih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banyak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dari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jumlah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elemen</a:t>
            </a:r>
            <a:r>
              <a:rPr lang="en-US" sz="2200" dirty="0">
                <a:latin typeface="Times New Roman" panose="02020603050405020304" pitchFamily="18" charset="0"/>
                <a:cs typeface="Times New Roman" panose="02020603050405020304" pitchFamily="18" charset="0"/>
              </a:rPr>
              <a:t> array yang </a:t>
            </a:r>
            <a:r>
              <a:rPr lang="en-US" sz="2200" dirty="0" err="1">
                <a:latin typeface="Times New Roman" panose="02020603050405020304" pitchFamily="18" charset="0"/>
                <a:cs typeface="Times New Roman" panose="02020603050405020304" pitchFamily="18" charset="0"/>
              </a:rPr>
              <a:t>dideklarasikan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Seperti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contoh</a:t>
            </a:r>
            <a:r>
              <a:rPr lang="en-US" sz="2200" dirty="0">
                <a:latin typeface="Times New Roman" panose="02020603050405020304" pitchFamily="18" charset="0"/>
                <a:cs typeface="Times New Roman" panose="02020603050405020304" pitchFamily="18" charset="0"/>
              </a:rPr>
              <a:t> di </a:t>
            </a:r>
            <a:r>
              <a:rPr lang="en-US" sz="2200" dirty="0" err="1">
                <a:latin typeface="Times New Roman" panose="02020603050405020304" pitchFamily="18" charset="0"/>
                <a:cs typeface="Times New Roman" panose="02020603050405020304" pitchFamily="18" charset="0"/>
              </a:rPr>
              <a:t>atas</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jumlah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elemen</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dari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nilai_int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adalah</a:t>
            </a:r>
            <a:r>
              <a:rPr lang="en-US" sz="2200" dirty="0">
                <a:latin typeface="Times New Roman" panose="02020603050405020304" pitchFamily="18" charset="0"/>
                <a:cs typeface="Times New Roman" panose="02020603050405020304" pitchFamily="18" charset="0"/>
              </a:rPr>
              <a:t> 5,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jumlah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dari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ditambahkan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tersebut</a:t>
            </a:r>
            <a:r>
              <a:rPr lang="en-US" sz="2200" dirty="0">
                <a:latin typeface="Times New Roman" panose="02020603050405020304" pitchFamily="18" charset="0"/>
                <a:cs typeface="Times New Roman" panose="02020603050405020304" pitchFamily="18" charset="0"/>
              </a:rPr>
              <a:t> juga </a:t>
            </a:r>
            <a:r>
              <a:rPr lang="en-US" sz="2200" dirty="0" err="1">
                <a:latin typeface="Times New Roman" panose="02020603050405020304" pitchFamily="18" charset="0"/>
                <a:cs typeface="Times New Roman" panose="02020603050405020304" pitchFamily="18" charset="0"/>
              </a:rPr>
              <a:t>adalah</a:t>
            </a:r>
            <a:r>
              <a:rPr lang="en-US" sz="2200" dirty="0">
                <a:latin typeface="Times New Roman" panose="02020603050405020304" pitchFamily="18" charset="0"/>
                <a:cs typeface="Times New Roman" panose="02020603050405020304" pitchFamily="18" charset="0"/>
              </a:rPr>
              <a:t> 5 </a:t>
            </a:r>
            <a:r>
              <a:rPr lang="en-US" sz="2200" dirty="0" err="1">
                <a:latin typeface="Times New Roman" panose="02020603050405020304" pitchFamily="18" charset="0"/>
                <a:cs typeface="Times New Roman" panose="02020603050405020304" pitchFamily="18" charset="0"/>
              </a:rPr>
              <a:t>buah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demikian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masingmasing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mendapatkan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tempat</a:t>
            </a:r>
            <a:r>
              <a:rPr lang="en-US" sz="2200" dirty="0">
                <a:latin typeface="Times New Roman" panose="02020603050405020304" pitchFamily="18" charset="0"/>
                <a:cs typeface="Times New Roman" panose="02020603050405020304" pitchFamily="18" charset="0"/>
              </a:rPr>
              <a:t> di </a:t>
            </a:r>
            <a:r>
              <a:rPr lang="en-US" sz="2200" dirty="0" err="1">
                <a:latin typeface="Times New Roman" panose="02020603050405020304" pitchFamily="18" charset="0"/>
                <a:cs typeface="Times New Roman" panose="02020603050405020304" pitchFamily="18" charset="0"/>
              </a:rPr>
              <a:t>satu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elemen</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Jika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jumlah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lebih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banyak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dibanding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jumlah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elemen</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dimiliki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sebuah</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maka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tidak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memiliki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tempat</a:t>
            </a:r>
            <a:r>
              <a:rPr lang="en-US" sz="2200" dirty="0">
                <a:latin typeface="Times New Roman" panose="02020603050405020304" pitchFamily="18" charset="0"/>
                <a:cs typeface="Times New Roman" panose="02020603050405020304" pitchFamily="18" charset="0"/>
              </a:rPr>
              <a:t> di array yang </a:t>
            </a:r>
            <a:r>
              <a:rPr lang="en-US" sz="2200" dirty="0" err="1">
                <a:latin typeface="Times New Roman" panose="02020603050405020304" pitchFamily="18" charset="0"/>
                <a:cs typeface="Times New Roman" panose="02020603050405020304" pitchFamily="18" charset="0"/>
              </a:rPr>
              <a:t>sudah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disiapkan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Bila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terjadi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maka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terjadi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kesalahan</a:t>
            </a:r>
            <a:r>
              <a:rPr lang="en-US" sz="2200" dirty="0">
                <a:latin typeface="Times New Roman" panose="02020603050405020304" pitchFamily="18" charset="0"/>
                <a:cs typeface="Times New Roman" panose="02020603050405020304" pitchFamily="18" charset="0"/>
              </a:rPr>
              <a:t> (error) di </a:t>
            </a:r>
            <a:r>
              <a:rPr lang="en-US" sz="2200" dirty="0" err="1">
                <a:latin typeface="Times New Roman" panose="02020603050405020304" pitchFamily="18" charset="0"/>
                <a:cs typeface="Times New Roman" panose="02020603050405020304" pitchFamily="18" charset="0"/>
              </a:rPr>
              <a:t>dalam</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program.</a:t>
            </a:r>
            <a:br>
              <a:rPr lang="en-US" sz="2200" dirty="0" smtClean="0">
                <a:latin typeface="Times New Roman" panose="02020603050405020304" pitchFamily="18" charset="0"/>
                <a:cs typeface="Times New Roman" panose="02020603050405020304" pitchFamily="18" charset="0"/>
              </a:rPr>
            </a:b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Sebaliknya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bagaimana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jika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jumlah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ada</a:t>
            </a:r>
            <a:r>
              <a:rPr lang="en-US" sz="2200" dirty="0">
                <a:latin typeface="Times New Roman" panose="02020603050405020304" pitchFamily="18" charset="0"/>
                <a:cs typeface="Times New Roman" panose="02020603050405020304" pitchFamily="18" charset="0"/>
              </a:rPr>
              <a:t> di </a:t>
            </a:r>
            <a:r>
              <a:rPr lang="en-US" sz="2200" dirty="0" err="1">
                <a:latin typeface="Times New Roman" panose="02020603050405020304" pitchFamily="18" charset="0"/>
                <a:cs typeface="Times New Roman" panose="02020603050405020304" pitchFamily="18" charset="0"/>
              </a:rPr>
              <a:t>dalam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tanda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kurung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kurang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dari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jumlah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elemen</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apa</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terjadi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Bila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terjadi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maka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elemen</a:t>
            </a:r>
            <a:r>
              <a:rPr lang="en-US" sz="2200" dirty="0">
                <a:latin typeface="Times New Roman" panose="02020603050405020304" pitchFamily="18" charset="0"/>
                <a:cs typeface="Times New Roman" panose="02020603050405020304" pitchFamily="18" charset="0"/>
              </a:rPr>
              <a:t> array yang </a:t>
            </a:r>
            <a:r>
              <a:rPr lang="en-US" sz="2200" dirty="0" err="1">
                <a:latin typeface="Times New Roman" panose="02020603050405020304" pitchFamily="18" charset="0"/>
                <a:cs typeface="Times New Roman" panose="02020603050405020304" pitchFamily="18" charset="0"/>
              </a:rPr>
              <a:t>tidak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memiliki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Namun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tersebut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tidak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menimbulkan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kesalahan</a:t>
            </a:r>
            <a:r>
              <a:rPr lang="en-US" sz="2200" dirty="0">
                <a:latin typeface="Times New Roman" panose="02020603050405020304" pitchFamily="18" charset="0"/>
                <a:cs typeface="Times New Roman" panose="02020603050405020304" pitchFamily="18" charset="0"/>
              </a:rPr>
              <a:t> di </a:t>
            </a:r>
            <a:r>
              <a:rPr lang="en-US" sz="2200" dirty="0" err="1">
                <a:latin typeface="Times New Roman" panose="02020603050405020304" pitchFamily="18" charset="0"/>
                <a:cs typeface="Times New Roman" panose="02020603050405020304" pitchFamily="18" charset="0"/>
              </a:rPr>
              <a:t>dalam</a:t>
            </a:r>
            <a:r>
              <a:rPr lang="en-US" sz="2200" dirty="0">
                <a:latin typeface="Times New Roman" panose="02020603050405020304" pitchFamily="18" charset="0"/>
                <a:cs typeface="Times New Roman" panose="02020603050405020304" pitchFamily="18" charset="0"/>
              </a:rPr>
              <a:t> program. </a:t>
            </a:r>
            <a:r>
              <a:rPr lang="en-US" sz="2200" dirty="0" smtClean="0">
                <a:latin typeface="Times New Roman" panose="02020603050405020304" pitchFamily="18" charset="0"/>
                <a:cs typeface="Times New Roman" panose="02020603050405020304" pitchFamily="18" charset="0"/>
              </a:rPr>
              <a:t/>
            </a:r>
            <a:br>
              <a:rPr lang="en-US" sz="2200" dirty="0" smtClean="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Sebagai</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contoh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misalnya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untuk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menambahkan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nilai_int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digunakan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kode</a:t>
            </a:r>
            <a:r>
              <a:rPr lang="en-US" sz="2200" dirty="0">
                <a:latin typeface="Times New Roman" panose="02020603050405020304" pitchFamily="18" charset="0"/>
                <a:cs typeface="Times New Roman" panose="02020603050405020304" pitchFamily="18" charset="0"/>
              </a:rPr>
              <a:t> program di </a:t>
            </a:r>
            <a:r>
              <a:rPr lang="en-US" sz="2200" dirty="0" err="1">
                <a:latin typeface="Times New Roman" panose="02020603050405020304" pitchFamily="18" charset="0"/>
                <a:cs typeface="Times New Roman" panose="02020603050405020304" pitchFamily="18" charset="0"/>
              </a:rPr>
              <a:t>bawah</a:t>
            </a:r>
            <a:r>
              <a:rPr lang="en-US" sz="2200" dirty="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ini</a:t>
            </a:r>
            <a:r>
              <a:rPr lang="en-US"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713480" y="39315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Int</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nilai</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_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int</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[5</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 {3,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6</a:t>
            </a:r>
            <a:r>
              <a:rPr lang="en-US" sz="2000" dirty="0">
                <a:solidFill>
                  <a:schemeClr val="bg1">
                    <a:lumMod val="50000"/>
                  </a:schemeClr>
                </a:solidFill>
                <a:latin typeface="Times New Roman" panose="02020603050405020304" pitchFamily="18" charset="0"/>
                <a:cs typeface="Times New Roman" panose="02020603050405020304" pitchFamily="18" charset="0"/>
              </a:rPr>
              <a:t>,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9</a:t>
            </a:r>
            <a:r>
              <a:rPr lang="en-US" sz="2000" dirty="0">
                <a:solidFill>
                  <a:schemeClr val="bg1">
                    <a:lumMod val="50000"/>
                  </a:schemeClr>
                </a:solidFill>
                <a:latin typeface="Times New Roman" panose="02020603050405020304" pitchFamily="18" charset="0"/>
                <a:cs typeface="Times New Roman" panose="02020603050405020304" pitchFamily="18" charset="0"/>
              </a:rPr>
              <a:t>};</a:t>
            </a:r>
            <a:endParaRPr lang="en-US" sz="2000" b="1"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6175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5080" y="3285281"/>
            <a:ext cx="5532120" cy="1450757"/>
          </a:xfrm>
        </p:spPr>
        <p:txBody>
          <a:bodyPr>
            <a:normAutofit fontScale="90000"/>
          </a:bodyPr>
          <a:lstStyle/>
          <a:p>
            <a:pPr algn="just"/>
            <a:r>
              <a:rPr lang="en-US" sz="20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Maka</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array </a:t>
            </a:r>
            <a:r>
              <a:rPr lang="en-US" sz="2200" dirty="0" err="1">
                <a:latin typeface="Times New Roman" panose="02020603050405020304" pitchFamily="18" charset="0"/>
                <a:cs typeface="Times New Roman" panose="02020603050405020304" pitchFamily="18" charset="0"/>
              </a:rPr>
              <a:t>nilai_int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mendapatkan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seperti</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ditunjukkan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oleh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Gambar</a:t>
            </a:r>
            <a:r>
              <a:rPr lang="en-US" sz="2200" dirty="0">
                <a:latin typeface="Times New Roman" panose="02020603050405020304" pitchFamily="18" charset="0"/>
                <a:cs typeface="Times New Roman" panose="02020603050405020304" pitchFamily="18" charset="0"/>
              </a:rPr>
              <a:t> 1.4 di </a:t>
            </a:r>
            <a:r>
              <a:rPr lang="en-US" sz="2200" dirty="0" err="1">
                <a:latin typeface="Times New Roman" panose="02020603050405020304" pitchFamily="18" charset="0"/>
                <a:cs typeface="Times New Roman" panose="02020603050405020304" pitchFamily="18" charset="0"/>
              </a:rPr>
              <a:t>bawah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ini</a:t>
            </a:r>
            <a:r>
              <a:rPr lang="en-US" sz="2200" dirty="0">
                <a:latin typeface="Times New Roman" panose="02020603050405020304" pitchFamily="18" charset="0"/>
                <a:cs typeface="Times New Roman" panose="02020603050405020304" pitchFamily="18" charset="0"/>
              </a:rPr>
              <a:t>. Di mana </a:t>
            </a:r>
            <a:r>
              <a:rPr lang="en-US" sz="2200" dirty="0" err="1">
                <a:latin typeface="Times New Roman" panose="02020603050405020304" pitchFamily="18" charset="0"/>
                <a:cs typeface="Times New Roman" panose="02020603050405020304" pitchFamily="18" charset="0"/>
              </a:rPr>
              <a:t>ada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dua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elemen</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terakhir</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tidak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mendapatkan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diberi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0</a:t>
            </a:r>
            <a:br>
              <a:rPr lang="en-US" sz="2200" dirty="0" smtClean="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a:r>
            <a:br>
              <a:rPr lang="en-US" sz="2200" dirty="0">
                <a:latin typeface="Times New Roman" panose="02020603050405020304" pitchFamily="18" charset="0"/>
                <a:cs typeface="Times New Roman" panose="02020603050405020304" pitchFamily="18" charset="0"/>
              </a:rPr>
            </a:b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Jika</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ingin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mendeklarasikan</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sedangkan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dari</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tersebut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belum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diketahui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maka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kita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dapat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mendeklarasikan</a:t>
            </a:r>
            <a:r>
              <a:rPr lang="en-US" sz="2200" dirty="0">
                <a:latin typeface="Times New Roman" panose="02020603050405020304" pitchFamily="18" charset="0"/>
                <a:cs typeface="Times New Roman" panose="02020603050405020304" pitchFamily="18" charset="0"/>
              </a:rPr>
              <a:t> array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memberikan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nilai</a:t>
            </a:r>
            <a:r>
              <a:rPr lang="en-US" sz="2200" dirty="0">
                <a:latin typeface="Times New Roman" panose="02020603050405020304" pitchFamily="18" charset="0"/>
                <a:cs typeface="Times New Roman" panose="02020603050405020304" pitchFamily="18" charset="0"/>
              </a:rPr>
              <a:t> 0 </a:t>
            </a:r>
            <a:r>
              <a:rPr lang="en-US" sz="2200" dirty="0" err="1">
                <a:latin typeface="Times New Roman" panose="02020603050405020304" pitchFamily="18" charset="0"/>
                <a:cs typeface="Times New Roman" panose="02020603050405020304" pitchFamily="18" charset="0"/>
              </a:rPr>
              <a:t>untuk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setiap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elemen</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dimilikinya</a:t>
            </a:r>
            <a:r>
              <a:rPr lang="en-US" sz="2200" dirty="0">
                <a:latin typeface="Times New Roman" panose="02020603050405020304" pitchFamily="18" charset="0"/>
                <a:cs typeface="Times New Roman" panose="02020603050405020304" pitchFamily="18" charset="0"/>
              </a:rPr>
              <a:t>. Hal </a:t>
            </a:r>
            <a:r>
              <a:rPr lang="en-US" sz="2200" dirty="0" err="1">
                <a:latin typeface="Times New Roman" panose="02020603050405020304" pitchFamily="18" charset="0"/>
                <a:cs typeface="Times New Roman" panose="02020603050405020304" pitchFamily="18" charset="0"/>
              </a:rPr>
              <a:t>tersebut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dapat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dilakukan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menggunakan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sintaks</a:t>
            </a:r>
            <a:r>
              <a:rPr lang="en-US" sz="2200" dirty="0">
                <a:latin typeface="Times New Roman" panose="02020603050405020304" pitchFamily="18" charset="0"/>
                <a:cs typeface="Times New Roman" panose="02020603050405020304" pitchFamily="18" charset="0"/>
              </a:rPr>
              <a:t> di </a:t>
            </a:r>
            <a:r>
              <a:rPr lang="en-US" sz="2200" dirty="0" err="1">
                <a:latin typeface="Times New Roman" panose="02020603050405020304" pitchFamily="18" charset="0"/>
                <a:cs typeface="Times New Roman" panose="02020603050405020304" pitchFamily="18" charset="0"/>
              </a:rPr>
              <a:t>bawah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ini</a:t>
            </a:r>
            <a:r>
              <a:rPr lang="en-US" sz="22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7462" y="2078781"/>
            <a:ext cx="3267075" cy="1066800"/>
          </a:xfrm>
          <a:prstGeom prst="rect">
            <a:avLst/>
          </a:prstGeom>
        </p:spPr>
      </p:pic>
      <p:sp>
        <p:nvSpPr>
          <p:cNvPr id="5" name="Title 1"/>
          <p:cNvSpPr txBox="1">
            <a:spLocks/>
          </p:cNvSpPr>
          <p:nvPr/>
        </p:nvSpPr>
        <p:spPr>
          <a:xfrm>
            <a:off x="2875280" y="34997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Int</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nilai</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_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int</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5</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endParaRPr lang="en-US" sz="20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275080" y="4736038"/>
            <a:ext cx="606552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err="1" smtClean="0">
                <a:solidFill>
                  <a:schemeClr val="tx1"/>
                </a:solidFill>
                <a:latin typeface="Times New Roman" panose="02020603050405020304" pitchFamily="18" charset="0"/>
                <a:cs typeface="Times New Roman" panose="02020603050405020304" pitchFamily="18" charset="0"/>
              </a:rPr>
              <a:t>Sintaks</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ini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akan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membuat</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sebuah</a:t>
            </a:r>
            <a:r>
              <a:rPr lang="en-US" sz="2000" dirty="0">
                <a:solidFill>
                  <a:schemeClr val="tx1"/>
                </a:solidFill>
                <a:latin typeface="Times New Roman" panose="02020603050405020304" pitchFamily="18" charset="0"/>
                <a:cs typeface="Times New Roman" panose="02020603050405020304" pitchFamily="18" charset="0"/>
              </a:rPr>
              <a:t> array </a:t>
            </a:r>
            <a:r>
              <a:rPr lang="en-US" sz="2000" dirty="0" err="1">
                <a:solidFill>
                  <a:schemeClr val="tx1"/>
                </a:solidFill>
                <a:latin typeface="Times New Roman" panose="02020603050405020304" pitchFamily="18" charset="0"/>
                <a:cs typeface="Times New Roman" panose="02020603050405020304" pitchFamily="18" charset="0"/>
              </a:rPr>
              <a:t>dengan</a:t>
            </a:r>
            <a:r>
              <a:rPr lang="en-US" sz="2000" dirty="0">
                <a:solidFill>
                  <a:schemeClr val="tx1"/>
                </a:solidFill>
                <a:latin typeface="Times New Roman" panose="02020603050405020304" pitchFamily="18" charset="0"/>
                <a:cs typeface="Times New Roman" panose="02020603050405020304" pitchFamily="18" charset="0"/>
              </a:rPr>
              <a:t> 5 </a:t>
            </a:r>
            <a:r>
              <a:rPr lang="en-US" sz="2000" dirty="0" err="1">
                <a:solidFill>
                  <a:schemeClr val="tx1"/>
                </a:solidFill>
                <a:latin typeface="Times New Roman" panose="02020603050405020304" pitchFamily="18" charset="0"/>
                <a:cs typeface="Times New Roman" panose="02020603050405020304" pitchFamily="18" charset="0"/>
              </a:rPr>
              <a:t>buah</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elemen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dengan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tipe</a:t>
            </a:r>
            <a:r>
              <a:rPr lang="en-US" sz="2000" dirty="0">
                <a:solidFill>
                  <a:schemeClr val="tx1"/>
                </a:solidFill>
                <a:latin typeface="Times New Roman" panose="02020603050405020304" pitchFamily="18" charset="0"/>
                <a:cs typeface="Times New Roman" panose="02020603050405020304" pitchFamily="18" charset="0"/>
              </a:rPr>
              <a:t> data integer </a:t>
            </a:r>
            <a:r>
              <a:rPr lang="en-US" sz="2000" dirty="0" err="1">
                <a:solidFill>
                  <a:schemeClr val="tx1"/>
                </a:solidFill>
                <a:latin typeface="Times New Roman" panose="02020603050405020304" pitchFamily="18" charset="0"/>
                <a:cs typeface="Times New Roman" panose="02020603050405020304" pitchFamily="18" charset="0"/>
              </a:rPr>
              <a:t>dan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masing-masing</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elemen</a:t>
            </a:r>
            <a:r>
              <a:rPr lang="en-US" sz="2000" dirty="0">
                <a:solidFill>
                  <a:schemeClr val="tx1"/>
                </a:solidFill>
                <a:latin typeface="Times New Roman" panose="02020603050405020304" pitchFamily="18" charset="0"/>
                <a:cs typeface="Times New Roman" panose="02020603050405020304" pitchFamily="18" charset="0"/>
              </a:rPr>
              <a:t> array </a:t>
            </a:r>
            <a:r>
              <a:rPr lang="en-US" sz="2000" dirty="0" err="1">
                <a:solidFill>
                  <a:schemeClr val="tx1"/>
                </a:solidFill>
                <a:latin typeface="Times New Roman" panose="02020603050405020304" pitchFamily="18" charset="0"/>
                <a:cs typeface="Times New Roman" panose="02020603050405020304" pitchFamily="18" charset="0"/>
              </a:rPr>
              <a:t>tersebut</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memiliki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nilai</a:t>
            </a:r>
            <a:r>
              <a:rPr lang="en-US" sz="2000" dirty="0">
                <a:solidFill>
                  <a:schemeClr val="tx1"/>
                </a:solidFill>
                <a:latin typeface="Times New Roman" panose="02020603050405020304" pitchFamily="18" charset="0"/>
                <a:cs typeface="Times New Roman" panose="02020603050405020304" pitchFamily="18" charset="0"/>
              </a:rPr>
              <a:t> 0 </a:t>
            </a:r>
            <a:r>
              <a:rPr lang="en-US" sz="2000" dirty="0" err="1">
                <a:solidFill>
                  <a:schemeClr val="tx1"/>
                </a:solidFill>
                <a:latin typeface="Times New Roman" panose="02020603050405020304" pitchFamily="18" charset="0"/>
                <a:cs typeface="Times New Roman" panose="02020603050405020304" pitchFamily="18" charset="0"/>
              </a:rPr>
              <a:t>seperti</a:t>
            </a:r>
            <a:r>
              <a:rPr lang="en-US" sz="2000" dirty="0">
                <a:solidFill>
                  <a:schemeClr val="tx1"/>
                </a:solidFill>
                <a:latin typeface="Times New Roman" panose="02020603050405020304" pitchFamily="18" charset="0"/>
                <a:cs typeface="Times New Roman" panose="02020603050405020304" pitchFamily="18" charset="0"/>
              </a:rPr>
              <a:t> yang </a:t>
            </a:r>
            <a:r>
              <a:rPr lang="en-US" sz="2000" dirty="0" err="1">
                <a:solidFill>
                  <a:schemeClr val="tx1"/>
                </a:solidFill>
                <a:latin typeface="Times New Roman" panose="02020603050405020304" pitchFamily="18" charset="0"/>
                <a:cs typeface="Times New Roman" panose="02020603050405020304" pitchFamily="18" charset="0"/>
              </a:rPr>
              <a:t>ditunjukkan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oleh</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Gambar</a:t>
            </a:r>
            <a:r>
              <a:rPr lang="en-US" sz="2000" dirty="0">
                <a:solidFill>
                  <a:schemeClr val="tx1"/>
                </a:solidFill>
                <a:latin typeface="Times New Roman" panose="02020603050405020304" pitchFamily="18" charset="0"/>
                <a:cs typeface="Times New Roman" panose="02020603050405020304" pitchFamily="18" charset="0"/>
              </a:rPr>
              <a:t> 1.4 di </a:t>
            </a:r>
            <a:r>
              <a:rPr lang="en-US" sz="2000" dirty="0" err="1">
                <a:solidFill>
                  <a:schemeClr val="tx1"/>
                </a:solidFill>
                <a:latin typeface="Times New Roman" panose="02020603050405020304" pitchFamily="18" charset="0"/>
                <a:cs typeface="Times New Roman" panose="02020603050405020304" pitchFamily="18" charset="0"/>
              </a:rPr>
              <a:t>bawah</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ini</a:t>
            </a:r>
            <a:r>
              <a:rPr lang="en-US" sz="2000" dirty="0">
                <a:solidFill>
                  <a:schemeClr val="tx1"/>
                </a:solidFill>
                <a:latin typeface="Times New Roman" panose="02020603050405020304" pitchFamily="18" charset="0"/>
                <a:cs typeface="Times New Roman" panose="02020603050405020304" pitchFamily="18" charset="0"/>
              </a:rPr>
              <a:t>.</a:t>
            </a:r>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7462" y="4530402"/>
            <a:ext cx="3276600" cy="1038225"/>
          </a:xfrm>
          <a:prstGeom prst="rect">
            <a:avLst/>
          </a:prstGeom>
        </p:spPr>
      </p:pic>
    </p:spTree>
    <p:extLst>
      <p:ext uri="{BB962C8B-B14F-4D97-AF65-F5344CB8AC3E}">
        <p14:creationId xmlns:p14="http://schemas.microsoft.com/office/powerpoint/2010/main" val="6424704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980" y="1670903"/>
            <a:ext cx="10058400" cy="1450757"/>
          </a:xfrm>
        </p:spPr>
        <p:txBody>
          <a:bodyPr>
            <a:normAutofit/>
          </a:body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Kadang</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disimpan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namun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direpotkan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disimpan</a:t>
            </a:r>
            <a:r>
              <a:rPr lang="en-US" sz="2000" dirty="0">
                <a:latin typeface="Times New Roman" panose="02020603050405020304" pitchFamily="18" charset="0"/>
                <a:cs typeface="Times New Roman" panose="02020603050405020304" pitchFamily="18" charset="0"/>
              </a:rPr>
              <a:t> di array.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mendeklarasikan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tanpa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a:t>
            </a:r>
            <a:r>
              <a:rPr lang="en-US" sz="2000" dirty="0" err="1">
                <a:latin typeface="Times New Roman" panose="02020603050405020304" pitchFamily="18" charset="0"/>
                <a:cs typeface="Times New Roman" panose="02020603050405020304" pitchFamily="18" charset="0"/>
              </a:rPr>
              <a: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disesuaikan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otomatis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disimpan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Sintaks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p>
        </p:txBody>
      </p:sp>
      <p:sp>
        <p:nvSpPr>
          <p:cNvPr id="4" name="Title 1"/>
          <p:cNvSpPr txBox="1">
            <a:spLocks/>
          </p:cNvSpPr>
          <p:nvPr/>
        </p:nvSpPr>
        <p:spPr>
          <a:xfrm>
            <a:off x="906780" y="3186538"/>
            <a:ext cx="10058400" cy="39411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err="1">
                <a:solidFill>
                  <a:schemeClr val="bg1">
                    <a:lumMod val="50000"/>
                  </a:schemeClr>
                </a:solidFill>
                <a:latin typeface="Times New Roman" panose="02020603050405020304" pitchFamily="18" charset="0"/>
                <a:cs typeface="Times New Roman" panose="02020603050405020304" pitchFamily="18" charset="0"/>
              </a:rPr>
              <a:t>int</a:t>
            </a:r>
            <a:r>
              <a:rPr lang="en-US" sz="2000" dirty="0">
                <a:solidFill>
                  <a:schemeClr val="bg1">
                    <a:lumMod val="50000"/>
                  </a:schemeClr>
                </a:solidFill>
                <a:latin typeface="Times New Roman" panose="02020603050405020304" pitchFamily="18" charset="0"/>
                <a:cs typeface="Times New Roman" panose="02020603050405020304" pitchFamily="18" charset="0"/>
              </a:rPr>
              <a:t>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nilai</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_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int</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    </a:t>
            </a:r>
            <a:r>
              <a:rPr lang="en-US" sz="2000" dirty="0">
                <a:solidFill>
                  <a:schemeClr val="bg1">
                    <a:lumMod val="50000"/>
                  </a:schemeClr>
                </a:solidFill>
                <a:latin typeface="Times New Roman" panose="02020603050405020304" pitchFamily="18" charset="0"/>
                <a:cs typeface="Times New Roman" panose="02020603050405020304" pitchFamily="18" charset="0"/>
              </a:rPr>
              <a:t>= {3</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6</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9</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2</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16};</a:t>
            </a:r>
          </a:p>
        </p:txBody>
      </p:sp>
      <p:sp>
        <p:nvSpPr>
          <p:cNvPr id="6" name="Title 1"/>
          <p:cNvSpPr txBox="1">
            <a:spLocks/>
          </p:cNvSpPr>
          <p:nvPr/>
        </p:nvSpPr>
        <p:spPr>
          <a:xfrm>
            <a:off x="1109980" y="364553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dideklarasikan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sintaks</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disesuaikan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disimpan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contoh</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lima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disimpan</a:t>
            </a:r>
            <a:r>
              <a:rPr lang="en-US" sz="2000" dirty="0">
                <a:latin typeface="Times New Roman" panose="02020603050405020304" pitchFamily="18" charset="0"/>
                <a:cs typeface="Times New Roman" panose="02020603050405020304" pitchFamily="18" charset="0"/>
              </a:rPr>
              <a:t> di array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5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menyimpan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1.6 di </a:t>
            </a:r>
            <a:r>
              <a:rPr lang="en-US" sz="2000" dirty="0" err="1">
                <a:latin typeface="Times New Roman" panose="02020603050405020304" pitchFamily="18" charset="0"/>
                <a:cs typeface="Times New Roman" panose="02020603050405020304" pitchFamily="18" charset="0"/>
              </a:rPr>
              <a:t>bawah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0405" y="5096288"/>
            <a:ext cx="3257550" cy="1047750"/>
          </a:xfrm>
          <a:prstGeom prst="rect">
            <a:avLst/>
          </a:prstGeom>
        </p:spPr>
      </p:pic>
    </p:spTree>
    <p:extLst>
      <p:ext uri="{BB962C8B-B14F-4D97-AF65-F5344CB8AC3E}">
        <p14:creationId xmlns:p14="http://schemas.microsoft.com/office/powerpoint/2010/main" val="5584381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80" y="1765300"/>
            <a:ext cx="10058400" cy="342900"/>
          </a:xfrm>
        </p:spPr>
        <p:txBody>
          <a:bodyPr>
            <a:noAutofit/>
          </a:bodyPr>
          <a:lstStyle/>
          <a:p>
            <a:r>
              <a:rPr lang="en-US" sz="2000" b="1" dirty="0">
                <a:solidFill>
                  <a:srgbClr val="FF0000"/>
                </a:solidFill>
                <a:latin typeface="Times New Roman" panose="02020603050405020304" pitchFamily="18" charset="0"/>
                <a:cs typeface="Times New Roman" panose="02020603050405020304" pitchFamily="18" charset="0"/>
              </a:rPr>
              <a:t>3. </a:t>
            </a:r>
            <a:r>
              <a:rPr lang="en-US" sz="2000" b="1" dirty="0" err="1">
                <a:solidFill>
                  <a:srgbClr val="FF0000"/>
                </a:solidFill>
                <a:latin typeface="Times New Roman" panose="02020603050405020304" pitchFamily="18" charset="0"/>
                <a:cs typeface="Times New Roman" panose="02020603050405020304" pitchFamily="18" charset="0"/>
              </a:rPr>
              <a:t>Mengakses</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Nilai-nilai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sebuah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Array</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135380" y="1600200"/>
            <a:ext cx="10058400" cy="2908300"/>
          </a:xfrm>
          <a:prstGeom prst="rect">
            <a:avLst/>
          </a:prstGeom>
        </p:spPr>
        <p:txBody>
          <a:bodyPr vert="horz" lIns="91440" tIns="45720" rIns="91440" bIns="45720" rtlCol="0" anchor="b">
            <a:normAutofit fontScale="975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Nilai-nilai</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Hal yang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spesifik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cukup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memanggil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nama</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spesifik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array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Sintaks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p>
          <a:p>
            <a:pPr algn="just"/>
            <a:endParaRPr lang="en-US" sz="2000" dirty="0" smtClean="0">
              <a:latin typeface="Times New Roman" panose="02020603050405020304" pitchFamily="18" charset="0"/>
              <a:cs typeface="Times New Roman" panose="02020603050405020304" pitchFamily="18" charset="0"/>
            </a:endParaRPr>
          </a:p>
          <a:p>
            <a:pPr algn="just"/>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Nama  _  Array    [</a:t>
            </a:r>
            <a:r>
              <a:rPr lang="en-US" sz="2000" dirty="0" err="1">
                <a:solidFill>
                  <a:schemeClr val="bg1">
                    <a:lumMod val="50000"/>
                  </a:schemeClr>
                </a:solidFill>
                <a:latin typeface="Times New Roman" panose="02020603050405020304" pitchFamily="18" charset="0"/>
                <a:cs typeface="Times New Roman" panose="02020603050405020304" pitchFamily="18" charset="0"/>
              </a:rPr>
              <a:t>indeks</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a:t>
            </a:r>
          </a:p>
          <a:p>
            <a:pPr algn="just"/>
            <a:r>
              <a:rPr lang="sv-SE" sz="2000" dirty="0">
                <a:latin typeface="Times New Roman" panose="02020603050405020304" pitchFamily="18" charset="0"/>
                <a:cs typeface="Times New Roman" panose="02020603050405020304" pitchFamily="18" charset="0"/>
              </a:rPr>
              <a:t>Sintaks di atas akan membuat nilai variabel a menjadi sama dengan array </a:t>
            </a:r>
            <a:r>
              <a:rPr lang="sv-SE" sz="2000" dirty="0" smtClean="0">
                <a:solidFill>
                  <a:schemeClr val="bg1">
                    <a:lumMod val="50000"/>
                  </a:schemeClr>
                </a:solidFill>
                <a:latin typeface="Times New Roman" panose="02020603050405020304" pitchFamily="18" charset="0"/>
                <a:cs typeface="Times New Roman" panose="02020603050405020304" pitchFamily="18" charset="0"/>
              </a:rPr>
              <a:t>n i l a i _ i n t </a:t>
            </a:r>
            <a:r>
              <a:rPr lang="sv-SE" sz="2000" dirty="0">
                <a:latin typeface="Times New Roman" panose="02020603050405020304" pitchFamily="18" charset="0"/>
                <a:cs typeface="Times New Roman" panose="02020603050405020304" pitchFamily="18" charset="0"/>
              </a:rPr>
              <a:t>indeks 2. Berdasarkan </a:t>
            </a:r>
            <a:r>
              <a:rPr lang="sv-SE" sz="2000" dirty="0" smtClean="0">
                <a:latin typeface="Times New Roman" panose="02020603050405020304" pitchFamily="18" charset="0"/>
                <a:cs typeface="Times New Roman" panose="02020603050405020304" pitchFamily="18" charset="0"/>
              </a:rPr>
              <a:t>contoh sebelumnya, </a:t>
            </a:r>
            <a:r>
              <a:rPr lang="sv-SE" sz="2000" dirty="0" smtClean="0">
                <a:solidFill>
                  <a:schemeClr val="bg1">
                    <a:lumMod val="50000"/>
                  </a:schemeClr>
                </a:solidFill>
                <a:latin typeface="Times New Roman" panose="02020603050405020304" pitchFamily="18" charset="0"/>
                <a:cs typeface="Times New Roman" panose="02020603050405020304" pitchFamily="18" charset="0"/>
              </a:rPr>
              <a:t>n i l a i _ i n t </a:t>
            </a:r>
            <a:r>
              <a:rPr lang="sv-SE" sz="2000" dirty="0" smtClean="0">
                <a:latin typeface="Times New Roman" panose="02020603050405020304" pitchFamily="18" charset="0"/>
                <a:cs typeface="Times New Roman" panose="02020603050405020304" pitchFamily="18" charset="0"/>
              </a:rPr>
              <a:t>indeks 2 dan 9  </a:t>
            </a:r>
            <a:endParaRPr lang="en-US" sz="20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957580" y="4673600"/>
            <a:ext cx="10058400" cy="1104900"/>
          </a:xfrm>
          <a:prstGeom prst="rect">
            <a:avLst/>
          </a:prstGeom>
        </p:spPr>
        <p:txBody>
          <a:bodyPr vert="horz" lIns="91440" tIns="45720" rIns="91440" bIns="45720" rtlCol="0" anchor="b">
            <a:normAutofit fontScale="975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nilai_int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indeks</a:t>
            </a:r>
            <a:r>
              <a:rPr lang="en-US" sz="2000" dirty="0">
                <a:latin typeface="Times New Roman" panose="02020603050405020304" pitchFamily="18" charset="0"/>
                <a:cs typeface="Times New Roman" panose="02020603050405020304" pitchFamily="18" charset="0"/>
              </a:rPr>
              <a:t> 2,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sintaks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nilai</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_  </a:t>
            </a:r>
            <a:r>
              <a:rPr lang="en-US" sz="2000" dirty="0" err="1" smtClean="0">
                <a:solidFill>
                  <a:schemeClr val="bg1">
                    <a:lumMod val="50000"/>
                  </a:schemeClr>
                </a:solidFill>
                <a:latin typeface="Times New Roman" panose="02020603050405020304" pitchFamily="18" charset="0"/>
                <a:cs typeface="Times New Roman" panose="02020603050405020304" pitchFamily="18" charset="0"/>
              </a:rPr>
              <a:t>int</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dirty="0">
                <a:solidFill>
                  <a:schemeClr val="bg1">
                    <a:lumMod val="50000"/>
                  </a:schemeClr>
                </a:solidFill>
                <a:latin typeface="Times New Roman" panose="02020603050405020304" pitchFamily="18" charset="0"/>
                <a:cs typeface="Times New Roman" panose="02020603050405020304" pitchFamily="18" charset="0"/>
              </a:rPr>
              <a:t>[2</a:t>
            </a:r>
            <a:r>
              <a:rPr lang="en-US" sz="2000" dirty="0" smtClean="0">
                <a:solidFill>
                  <a:schemeClr val="bg1">
                    <a:lumMod val="50000"/>
                  </a:schemeClr>
                </a:solidFill>
                <a:latin typeface="Times New Roman" panose="02020603050405020304" pitchFamily="18" charset="0"/>
                <a:cs typeface="Times New Roman" panose="02020603050405020304" pitchFamily="18" charset="0"/>
              </a:rPr>
              <a:t>]   =   </a:t>
            </a:r>
            <a:r>
              <a:rPr lang="en-US" sz="2000" dirty="0">
                <a:solidFill>
                  <a:schemeClr val="bg1">
                    <a:lumMod val="50000"/>
                  </a:schemeClr>
                </a:solidFill>
                <a:latin typeface="Times New Roman" panose="02020603050405020304" pitchFamily="18" charset="0"/>
                <a:cs typeface="Times New Roman" panose="02020603050405020304" pitchFamily="18" charset="0"/>
              </a:rPr>
              <a:t>20;</a:t>
            </a:r>
            <a:endParaRPr lang="en-US" sz="2000" b="1"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383132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409</TotalTime>
  <Words>535</Words>
  <Application>Microsoft Office PowerPoint</Application>
  <PresentationFormat>Widescreen</PresentationFormat>
  <Paragraphs>110</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Calibri</vt:lpstr>
      <vt:lpstr>Calibri Light</vt:lpstr>
      <vt:lpstr>Times New Roman</vt:lpstr>
      <vt:lpstr>Retrospect</vt:lpstr>
      <vt:lpstr>MEDIA MENGAJAR  INFORMATIKA</vt:lpstr>
      <vt:lpstr>Bab 1</vt:lpstr>
      <vt:lpstr>A. Menggunakan Array</vt:lpstr>
      <vt:lpstr>Dengan menggunakan array, maka nilai kelima integer tersebut akan disimpan di lokasi memori yang berdekatan dan semua dapat diakses dengan menggunakan identifier variabel, ditambah dengan indeks yang sesuai. Gambar 1.2 menunjukkan bagaimana sebuah variabel array menyimpan data yang dimilikinya di dalam memori computer.   Secara default, C++ akan memberi indeks array mulai dari O, 1, 2, ... , dst. Oleh karena itu, jika menggunakan variabel array untuk 5 nilai, maka indeks array yang digunakan akan menjadi 0, 1, 2, 3 dan 4.   Seperti halnya variabel biasa, sebuah variabel array harus dideklarasikan terlebih dahulu. Sintaks untuk mendeklarasikan sebuah array adalah sebagai berikut</vt:lpstr>
      <vt:lpstr> Pada saat dideklarasikan, suatu array secara default tidak memiliki nilai (null). Ini berarti elemen-elemen yang dimiliki array tersebut juga tidak mempunyai nilai. Seperti halnya dengan variabel, kita juga dapat memberikan nilai kepada array pada saat mendeklarasikan array tersebut. Sebagai contoh, misalnya kita ingin mendeklarasikan array nilai_int di atas dan memberikan nilai pada saat itu juga, maka sintaks yang dapat digunakan adalah sebagai berikut:</vt:lpstr>
      <vt:lpstr> Ketika menambahkan nilai ke array maka perlu diperhatikan bahwa jumlah nilai yang ada di dalam tanda kurung { }, tidak boleh lebih banyak dari jumlah elemen array yang dideklarasikan. Seperti pada contoh di atas, jumlah elemen array dari nilai_int adalah 5, dan jumlah dari nilai yang ditambahkan ke array tersebut juga adalah 5 buah nilai. Dengan demikian, masingmasing nilai mendapatkan tempat di satu elemen array. Jika jumlah nilai lebih banyak dibanding jumlah elemen yang dimiliki sebuah array, maka akan ada nilai yang tidak memiliki tempat di array yang sudah disiapkan. Bila hal ini terjadi, maka akan terjadi kesalahan (error) di dalam program.  Sebaliknya, bagaimana jika jumlah nilai yang ada di dalam tanda kurung kurang dari jumlah elemen array, apa yang akan terjadi? Bila hal ini terjadi, maka akan ada elemen array yang tidak memiliki nilai. Namun hal tersebut tidak akan menimbulkan kesalahan di dalam program.   Sebagai contoh, misalnya untuk menambahkan nilai ke array nilai_int digunakan kode program di bawah ini;</vt:lpstr>
      <vt:lpstr> Maka array nilai_int akan mendapatkan nilai seperti yang ditunjukkan oleh Gambar 1.4 di bawah ini. Di mana ada dua elemen array terakhir yang tidak akan mendapatkan nilai dan diberi nilai 0   Jika ingin mendeklarasikan array, sedangkan nilai dari array tersebut belum diketahui, maka kita dapat mendeklarasikan array dan memberikan nilai 0 untuk setiap elemen yang dimilikinya. Hal tersebut dapat dilakukan dengan menggunakan sintaks di bawah ini:</vt:lpstr>
      <vt:lpstr> Kadang kita mempunyai banyak nilai yang ingin disimpan sebagai array namun tidak mau direpotkan untuk menghitung berapa jumlah data atau nilai yang ingin disimpan di array. Jika hal ini terjadi, kita dapat mendeklarasikan sebuah array dan menambahkan semua nilai ke array tanpa menentukan jumlah elemen array-nya. Jumlah elemen array akan disesuaikan secara otomatis dengan berapa banyak nilai yang ingin disimpan ke array. Sintaks untuk melakukannya adalah sebagai berikut: </vt:lpstr>
      <vt:lpstr>3. Mengakses Nilai-nilai sebuah Array</vt:lpstr>
      <vt:lpstr> Sintaks di atas akan mengubah nilai dari array nilai_int elemen dengan indeks 2 menjadi 20. Maka array nilai_int akan tampak menjadi seperti yang ditunjukkan oleh Gambar 1.7 di bawah ini.</vt:lpstr>
      <vt:lpstr> Selain itu, perlu diperhatikan penggunaan tanda kurung [ ]. Tanda kurung tersebut digunakan untuk menentukan jumlah elemen array pada saat deklarasi sebuah array dan juga digunakan untuk menentukan elemen array yang ingin diakses. Oleh karena itu, perlu dibedakan penggunaan kedua array pada sintaks berikut ini;</vt:lpstr>
      <vt:lpstr> Selanjutnya, pada subbab ini akan dijelaskan array dengan dimensi yang lebih luas dan disebut dengan array multidimensi.</vt:lpstr>
      <vt:lpstr> Perlu diingat bahwa dimensi dari array multidimensi tidak dibatasi dengan sampai dua dimensi saja. Dimensi dari array multidimensi dapat diatur sebesar yang dibutuhkan. Hanya saja perlu diingat bahwa jumlah memori yang dibutuhkan untuk array multidimensi akan bertambah secara eksponensial sesuai dengan jumlah dimensi yang digunakan.</vt:lpstr>
      <vt:lpstr>5. Menggunakan Array dalam Perhitungan</vt:lpstr>
      <vt:lpstr>(4) Dari menu Execute, jalankan perintah Compile. Jika masih ada kesalahan, perbaiki kesalahan tersebut dan jalankan kembali perintah Compile.  (5) Jika tidak ada lagi kesalahan, dari menu Execute jalankan perintah Run without Debugging. Program akan dijalankan.  (6) Perhatikan tampilan program, apakah bekerja sesuai dengan yang diharapkan. Tampilan program akan tampak seperti yang ditampilkan di Gambar 1.11 di bawah ini. </vt:lpstr>
      <vt:lpstr>6. Menggunakan Array Multidimensi</vt:lpstr>
      <vt:lpstr> Pada program ini, nilai matriks akan disimpan dalam bentuk array multidimensi dan dengan menggunakan aturan perkalian matriks di atas, akan dilakukan perkalian pada elemen-elemen array yang ada. Langkah-langkah untuk membuat program perkalian matriks menggunakan array multidimensi adalah sebagai berikut:</vt:lpstr>
      <vt:lpstr>nilai matriks yang diminta, perhatikan apakah bekerja sesuai dengan yang diharapkan. Tampilan program akan tampak seperti yang ditampilkan di Gambar 1.13.    Perhatikan pada kode program, baris 8 digunakan untuk mendeklarasikan array dua dimensi A, B, dan C. Selanjutnya, baris 10 dan 26 digunakan untuk mendapatkan input nilai elemen-elemen untuk array A dan B. Kemudian, pada baris 29 sampai 32 dilakukan perhitungan untuk setiap nilai elemen dari array C. Selanjutnya, baris 34 sampai 36 digunakan untuk menampilkan hasil perhitungan untuk elemen array C. Pada program ini, elemen array C ditampilkan dalam bentuk matriks</vt:lpstr>
      <vt:lpstr>7. Menggunakan Array dalam Perulangan</vt:lpstr>
      <vt:lpstr>B. Menggunakan Fungsi</vt:lpstr>
      <vt:lpstr>Untuk menunjukkan apa yang sudah dijelaskan, bagaimana menyertakan kelas matematika di dalam program dan menggunakan fungsi sqrt dan pow, maka di bawah ini akan ditunjukkan langkah-langkah bagaimana membuat program menggunakan kedua fungsi tersebut. Misalkan saja kita ingin membuat program untuk menghitung akar dan pangkat dari bilangan yang diberikan pengguna. Maka langkah-langkah untuk membuat program tersebut adalah sebagai berikut:</vt:lpstr>
      <vt:lpstr>2. Fungsi Membulatkan Angka</vt:lpstr>
      <vt:lpstr>b. Fungsi Ceil  Fungsi ceil (berasal dari kata ceiling) adalah fungsi matematika yang digunakan untuk membulatkan semua bilangan pecahan desimal ke atas. Sintaks untuk fungsi ceil ditunjukkan sebagai berikut       ceil (bilangan);       ceil (5.4);      ceil (3.5);      ceil (-5.4);       ceil (-3.5); Hasil fungsi ceil dari empat perhitungan di atas berturutturut adalah: 6, 4, -5 dan -3</vt:lpstr>
      <vt:lpstr>d. Fungsi Trunc</vt:lpstr>
      <vt:lpstr> Dalam dunia pemrograman, konsep array dan fungsi digunakan secara luas karena memberikan banyak kemudahan kepada programmer ketika menuliskan kode program dan menyelesaikan persoalan dengan pendekatan yang lebih mudah. Apakah Anda sudah memahami mengenai array dan fungsi? Terkait hal tersebut, refleksikanlah dengan menjawab pertanyaan dan melakukan kegiatan berikut. 1. Apakah Anda dapat mendefinisikan dan menggunakan array dan array multidimensi? Jika ya, buatlah program yang mengaplikasikan array dan array multidimensi 2. Apakah anda sudah memahami fungsi? Jika ya, buatlah program yang terdiri atas fungsi yang Anda deklarasikan sendiri dan telah ada di library. Setelah menjawab pertanyaan dan mengerjakan tugas tersebut, pindailah QR Code berikut untuk mengakses soal-soal remedial dan pengayaan. Pilih dan kerjakanlah Soal-Soal Pengayaan jika Anda tidak melihat kembali materi saat menjawab pertanyaan atau mengerjakan tugas di atas. Sebaliknya, jika Anda masih melihat kembali materi, pilih dan kerjakan Soal-Soal Remedial yang tersedia.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MENGAJAR  INFORMATIKA</dc:title>
  <dc:creator>DATSUN</dc:creator>
  <cp:lastModifiedBy>DATSUN</cp:lastModifiedBy>
  <cp:revision>27</cp:revision>
  <dcterms:created xsi:type="dcterms:W3CDTF">2023-05-29T03:49:56Z</dcterms:created>
  <dcterms:modified xsi:type="dcterms:W3CDTF">2023-05-31T22:05:46Z</dcterms:modified>
</cp:coreProperties>
</file>