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6" d="100"/>
          <a:sy n="76" d="100"/>
        </p:scale>
        <p:origin x="54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E595703-B748-40B5-A74F-9E40F0ED9021}" type="datetimeFigureOut">
              <a:rPr lang="en-US" smtClean="0"/>
              <a:t>6/1/2023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983E18-42DC-4345-B6F4-425CF0E4CE56}"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801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E595703-B748-40B5-A74F-9E40F0ED9021}" type="datetimeFigureOut">
              <a:rPr lang="en-US" smtClean="0"/>
              <a:t>6/1/2023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983E18-42DC-4345-B6F4-425CF0E4CE56}" type="slidenum">
              <a:rPr lang="en-US" smtClean="0"/>
              <a:t>‹#›</a:t>
            </a:fld>
            <a:endParaRPr lang="en-US"/>
          </a:p>
        </p:txBody>
      </p:sp>
    </p:spTree>
    <p:extLst>
      <p:ext uri="{BB962C8B-B14F-4D97-AF65-F5344CB8AC3E}">
        <p14:creationId xmlns:p14="http://schemas.microsoft.com/office/powerpoint/2010/main" val="3887856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E595703-B748-40B5-A74F-9E40F0ED9021}" type="datetimeFigureOut">
              <a:rPr lang="en-US" smtClean="0"/>
              <a:t>6/1/2023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983E18-42DC-4345-B6F4-425CF0E4CE56}" type="slidenum">
              <a:rPr lang="en-US" smtClean="0"/>
              <a:t>‹#›</a:t>
            </a:fld>
            <a:endParaRPr lang="en-US"/>
          </a:p>
        </p:txBody>
      </p:sp>
    </p:spTree>
    <p:extLst>
      <p:ext uri="{BB962C8B-B14F-4D97-AF65-F5344CB8AC3E}">
        <p14:creationId xmlns:p14="http://schemas.microsoft.com/office/powerpoint/2010/main" val="3711027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E595703-B748-40B5-A74F-9E40F0ED9021}" type="datetimeFigureOut">
              <a:rPr lang="en-US" smtClean="0"/>
              <a:t>6/1/2023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983E18-42DC-4345-B6F4-425CF0E4CE56}" type="slidenum">
              <a:rPr lang="en-US" smtClean="0"/>
              <a:t>‹#›</a:t>
            </a:fld>
            <a:endParaRPr lang="en-US"/>
          </a:p>
        </p:txBody>
      </p:sp>
    </p:spTree>
    <p:extLst>
      <p:ext uri="{BB962C8B-B14F-4D97-AF65-F5344CB8AC3E}">
        <p14:creationId xmlns:p14="http://schemas.microsoft.com/office/powerpoint/2010/main" val="1398326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E595703-B748-40B5-A74F-9E40F0ED9021}" type="datetimeFigureOut">
              <a:rPr lang="en-US" smtClean="0"/>
              <a:t>6/1/2023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983E18-42DC-4345-B6F4-425CF0E4CE56}"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57391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E595703-B748-40B5-A74F-9E40F0ED9021}" type="datetimeFigureOut">
              <a:rPr lang="en-US" smtClean="0"/>
              <a:t>6/1/2023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983E18-42DC-4345-B6F4-425CF0E4CE56}" type="slidenum">
              <a:rPr lang="en-US" smtClean="0"/>
              <a:t>‹#›</a:t>
            </a:fld>
            <a:endParaRPr lang="en-US"/>
          </a:p>
        </p:txBody>
      </p:sp>
    </p:spTree>
    <p:extLst>
      <p:ext uri="{BB962C8B-B14F-4D97-AF65-F5344CB8AC3E}">
        <p14:creationId xmlns:p14="http://schemas.microsoft.com/office/powerpoint/2010/main" val="4242772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E595703-B748-40B5-A74F-9E40F0ED9021}" type="datetimeFigureOut">
              <a:rPr lang="en-US" smtClean="0"/>
              <a:t>6/1/2023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983E18-42DC-4345-B6F4-425CF0E4CE56}" type="slidenum">
              <a:rPr lang="en-US" smtClean="0"/>
              <a:t>‹#›</a:t>
            </a:fld>
            <a:endParaRPr lang="en-US"/>
          </a:p>
        </p:txBody>
      </p:sp>
    </p:spTree>
    <p:extLst>
      <p:ext uri="{BB962C8B-B14F-4D97-AF65-F5344CB8AC3E}">
        <p14:creationId xmlns:p14="http://schemas.microsoft.com/office/powerpoint/2010/main" val="3153947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E595703-B748-40B5-A74F-9E40F0ED9021}" type="datetimeFigureOut">
              <a:rPr lang="en-US" smtClean="0"/>
              <a:t>6/1/2023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983E18-42DC-4345-B6F4-425CF0E4CE56}" type="slidenum">
              <a:rPr lang="en-US" smtClean="0"/>
              <a:t>‹#›</a:t>
            </a:fld>
            <a:endParaRPr lang="en-US"/>
          </a:p>
        </p:txBody>
      </p:sp>
    </p:spTree>
    <p:extLst>
      <p:ext uri="{BB962C8B-B14F-4D97-AF65-F5344CB8AC3E}">
        <p14:creationId xmlns:p14="http://schemas.microsoft.com/office/powerpoint/2010/main" val="23547212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E595703-B748-40B5-A74F-9E40F0ED9021}" type="datetimeFigureOut">
              <a:rPr lang="en-US" smtClean="0"/>
              <a:t>6/1/2023</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5A983E18-42DC-4345-B6F4-425CF0E4CE56}" type="slidenum">
              <a:rPr lang="en-US" smtClean="0"/>
              <a:t>‹#›</a:t>
            </a:fld>
            <a:endParaRPr lang="en-US"/>
          </a:p>
        </p:txBody>
      </p:sp>
    </p:spTree>
    <p:extLst>
      <p:ext uri="{BB962C8B-B14F-4D97-AF65-F5344CB8AC3E}">
        <p14:creationId xmlns:p14="http://schemas.microsoft.com/office/powerpoint/2010/main" val="1312201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EE595703-B748-40B5-A74F-9E40F0ED9021}" type="datetimeFigureOut">
              <a:rPr lang="en-US" smtClean="0"/>
              <a:t>6/1/2023</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A983E18-42DC-4345-B6F4-425CF0E4CE56}" type="slidenum">
              <a:rPr lang="en-US" smtClean="0"/>
              <a:t>‹#›</a:t>
            </a:fld>
            <a:endParaRPr lang="en-US"/>
          </a:p>
        </p:txBody>
      </p:sp>
    </p:spTree>
    <p:extLst>
      <p:ext uri="{BB962C8B-B14F-4D97-AF65-F5344CB8AC3E}">
        <p14:creationId xmlns:p14="http://schemas.microsoft.com/office/powerpoint/2010/main" val="11286924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595703-B748-40B5-A74F-9E40F0ED9021}" type="datetimeFigureOut">
              <a:rPr lang="en-US" smtClean="0"/>
              <a:t>6/1/2023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983E18-42DC-4345-B6F4-425CF0E4CE56}" type="slidenum">
              <a:rPr lang="en-US" smtClean="0"/>
              <a:t>‹#›</a:t>
            </a:fld>
            <a:endParaRPr lang="en-US"/>
          </a:p>
        </p:txBody>
      </p:sp>
    </p:spTree>
    <p:extLst>
      <p:ext uri="{BB962C8B-B14F-4D97-AF65-F5344CB8AC3E}">
        <p14:creationId xmlns:p14="http://schemas.microsoft.com/office/powerpoint/2010/main" val="4025291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EE595703-B748-40B5-A74F-9E40F0ED9021}" type="datetimeFigureOut">
              <a:rPr lang="en-US" smtClean="0"/>
              <a:t>6/1/2023</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5A983E18-42DC-4345-B6F4-425CF0E4CE56}"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66615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hyperlink" Target="http://mit-cml.github.io/extensions/" TargetMode="Externa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1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21.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r"/>
            <a:r>
              <a:rPr lang="en-US" sz="3600" b="1" dirty="0">
                <a:solidFill>
                  <a:srgbClr val="00B0F0"/>
                </a:solidFill>
                <a:latin typeface="Times New Roman" panose="02020603050405020304" pitchFamily="18" charset="0"/>
                <a:cs typeface="Times New Roman" panose="02020603050405020304" pitchFamily="18" charset="0"/>
              </a:rPr>
              <a:t>MEDIA MENGAJAR </a:t>
            </a:r>
            <a:br>
              <a:rPr lang="en-US" sz="3600" b="1" dirty="0">
                <a:solidFill>
                  <a:srgbClr val="00B0F0"/>
                </a:solidFill>
                <a:latin typeface="Times New Roman" panose="02020603050405020304" pitchFamily="18" charset="0"/>
                <a:cs typeface="Times New Roman" panose="02020603050405020304" pitchFamily="18" charset="0"/>
              </a:rPr>
            </a:br>
            <a:r>
              <a:rPr lang="en-US" sz="3600" b="1" dirty="0">
                <a:solidFill>
                  <a:srgbClr val="00B0F0"/>
                </a:solidFill>
                <a:latin typeface="Times New Roman" panose="02020603050405020304" pitchFamily="18" charset="0"/>
                <a:cs typeface="Times New Roman" panose="02020603050405020304" pitchFamily="18" charset="0"/>
              </a:rPr>
              <a:t>INFORMATIKA</a:t>
            </a:r>
            <a:endParaRPr lang="en-US" sz="3600" dirty="0"/>
          </a:p>
        </p:txBody>
      </p:sp>
      <p:sp>
        <p:nvSpPr>
          <p:cNvPr id="3" name="Subtitle 2"/>
          <p:cNvSpPr>
            <a:spLocks noGrp="1"/>
          </p:cNvSpPr>
          <p:nvPr>
            <p:ph type="subTitle" idx="1"/>
          </p:nvPr>
        </p:nvSpPr>
        <p:spPr/>
        <p:txBody>
          <a:bodyPr/>
          <a:lstStyle/>
          <a:p>
            <a:pPr algn="r"/>
            <a:r>
              <a:rPr lang="en-US" b="1" dirty="0">
                <a:latin typeface="Times New Roman" panose="02020603050405020304" pitchFamily="18" charset="0"/>
                <a:cs typeface="Times New Roman" panose="02020603050405020304" pitchFamily="18" charset="0"/>
              </a:rPr>
              <a:t>UNTUK SMA/MA KELAS XI</a:t>
            </a:r>
          </a:p>
          <a:p>
            <a:endParaRPr lang="en-US" dirty="0"/>
          </a:p>
        </p:txBody>
      </p:sp>
    </p:spTree>
    <p:extLst>
      <p:ext uri="{BB962C8B-B14F-4D97-AF65-F5344CB8AC3E}">
        <p14:creationId xmlns:p14="http://schemas.microsoft.com/office/powerpoint/2010/main" val="9098340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sz="2000" b="1" dirty="0">
                <a:solidFill>
                  <a:srgbClr val="00B0F0"/>
                </a:solidFill>
                <a:latin typeface="Times New Roman" panose="02020603050405020304" pitchFamily="18" charset="0"/>
                <a:cs typeface="Times New Roman" panose="02020603050405020304" pitchFamily="18" charset="0"/>
              </a:rPr>
              <a:t>B. </a:t>
            </a:r>
            <a:r>
              <a:rPr lang="es-ES" sz="2000" b="1" dirty="0" err="1">
                <a:solidFill>
                  <a:srgbClr val="00B0F0"/>
                </a:solidFill>
                <a:latin typeface="Times New Roman" panose="02020603050405020304" pitchFamily="18" charset="0"/>
                <a:cs typeface="Times New Roman" panose="02020603050405020304" pitchFamily="18" charset="0"/>
              </a:rPr>
              <a:t>Membangun</a:t>
            </a:r>
            <a:r>
              <a:rPr lang="es-ES" sz="2000" b="1" dirty="0">
                <a:solidFill>
                  <a:srgbClr val="00B0F0"/>
                </a:solidFill>
                <a:latin typeface="Times New Roman" panose="02020603050405020304" pitchFamily="18" charset="0"/>
                <a:cs typeface="Times New Roman" panose="02020603050405020304" pitchFamily="18" charset="0"/>
              </a:rPr>
              <a:t> </a:t>
            </a:r>
            <a:r>
              <a:rPr lang="es-ES" sz="2000" b="1" dirty="0" err="1">
                <a:solidFill>
                  <a:srgbClr val="00B0F0"/>
                </a:solidFill>
                <a:latin typeface="Times New Roman" panose="02020603050405020304" pitchFamily="18" charset="0"/>
                <a:cs typeface="Times New Roman" panose="02020603050405020304" pitchFamily="18" charset="0"/>
              </a:rPr>
              <a:t>Aplikasi</a:t>
            </a:r>
            <a:r>
              <a:rPr lang="es-ES" sz="2000" b="1" dirty="0">
                <a:solidFill>
                  <a:srgbClr val="00B0F0"/>
                </a:solidFill>
                <a:latin typeface="Times New Roman" panose="02020603050405020304" pitchFamily="18" charset="0"/>
                <a:cs typeface="Times New Roman" panose="02020603050405020304" pitchFamily="18" charset="0"/>
              </a:rPr>
              <a:t> </a:t>
            </a:r>
            <a:r>
              <a:rPr lang="es-ES" sz="2000" b="1" dirty="0" err="1">
                <a:solidFill>
                  <a:srgbClr val="00B0F0"/>
                </a:solidFill>
                <a:latin typeface="Times New Roman" panose="02020603050405020304" pitchFamily="18" charset="0"/>
                <a:cs typeface="Times New Roman" panose="02020603050405020304" pitchFamily="18" charset="0"/>
              </a:rPr>
              <a:t>Kecerdasan</a:t>
            </a:r>
            <a:r>
              <a:rPr lang="es-ES" sz="2000" b="1" dirty="0">
                <a:solidFill>
                  <a:srgbClr val="00B0F0"/>
                </a:solidFill>
                <a:latin typeface="Times New Roman" panose="02020603050405020304" pitchFamily="18" charset="0"/>
                <a:cs typeface="Times New Roman" panose="02020603050405020304" pitchFamily="18" charset="0"/>
              </a:rPr>
              <a:t> </a:t>
            </a:r>
            <a:r>
              <a:rPr lang="es-ES" sz="2000" b="1" dirty="0" err="1">
                <a:solidFill>
                  <a:srgbClr val="00B0F0"/>
                </a:solidFill>
                <a:latin typeface="Times New Roman" panose="02020603050405020304" pitchFamily="18" charset="0"/>
                <a:cs typeface="Times New Roman" panose="02020603050405020304" pitchFamily="18" charset="0"/>
              </a:rPr>
              <a:t>Buatan</a:t>
            </a:r>
            <a:endParaRPr lang="en-US" sz="2000" b="1" dirty="0">
              <a:solidFill>
                <a:srgbClr val="00B0F0"/>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097280" y="1737360"/>
            <a:ext cx="10058400" cy="4396740"/>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Seiring</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semakin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luas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kehidupan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sehari-hari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menemukan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banyak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berbasis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kecerdasan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buatan</a:t>
            </a:r>
            <a:r>
              <a:rPr lang="en-US" sz="2000" dirty="0">
                <a:latin typeface="Times New Roman" panose="02020603050405020304" pitchFamily="18" charset="0"/>
                <a:cs typeface="Times New Roman" panose="02020603050405020304" pitchFamily="18" charset="0"/>
              </a:rPr>
              <a:t> (artificial intelligence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AI) yang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manusia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pencarian</a:t>
            </a:r>
            <a:r>
              <a:rPr lang="en-US" sz="2000" dirty="0">
                <a:latin typeface="Times New Roman" panose="02020603050405020304" pitchFamily="18" charset="0"/>
                <a:cs typeface="Times New Roman" panose="02020603050405020304" pitchFamily="18" charset="0"/>
              </a:rPr>
              <a:t> di Google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perintah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suara</a:t>
            </a:r>
            <a:r>
              <a:rPr lang="en-US" sz="2000" dirty="0">
                <a:latin typeface="Times New Roman" panose="02020603050405020304" pitchFamily="18" charset="0"/>
                <a:cs typeface="Times New Roman" panose="02020603050405020304" pitchFamily="18" charset="0"/>
              </a:rPr>
              <a:t>. Mobil autonomous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berjalan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sendiri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tanpa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sopir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pencarian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informasi</a:t>
            </a:r>
            <a:r>
              <a:rPr lang="en-US" sz="2000" dirty="0">
                <a:latin typeface="Times New Roman" panose="02020603050405020304" pitchFamily="18" charset="0"/>
                <a:cs typeface="Times New Roman" panose="02020603050405020304" pitchFamily="18" charset="0"/>
              </a:rPr>
              <a:t>, Google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memberikan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hasil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pencarian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lebih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sesuai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kebutuhan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smtClean="0">
                <a:latin typeface="Times New Roman" panose="02020603050405020304" pitchFamily="18" charset="0"/>
                <a:cs typeface="Times New Roman" panose="02020603050405020304" pitchFamily="18" charset="0"/>
              </a:rPr>
              <a:t>.</a:t>
            </a:r>
          </a:p>
          <a:p>
            <a:pPr algn="just"/>
            <a:endParaRPr lang="en-US" sz="2000" b="1" dirty="0">
              <a:solidFill>
                <a:srgbClr val="FF0000"/>
              </a:solidFill>
              <a:latin typeface="Times New Roman" panose="02020603050405020304" pitchFamily="18" charset="0"/>
              <a:cs typeface="Times New Roman" panose="02020603050405020304" pitchFamily="18" charset="0"/>
            </a:endParaRPr>
          </a:p>
          <a:p>
            <a:pPr marL="457200" indent="-457200" algn="just">
              <a:buAutoNum type="arabicPeriod"/>
            </a:pPr>
            <a:r>
              <a:rPr lang="en-US" sz="2000" b="1" dirty="0" err="1" smtClean="0">
                <a:solidFill>
                  <a:srgbClr val="FF0000"/>
                </a:solidFill>
              </a:rPr>
              <a:t>Mengenal</a:t>
            </a:r>
            <a:r>
              <a:rPr lang="en-US" sz="2000" b="1" dirty="0" smtClean="0">
                <a:solidFill>
                  <a:srgbClr val="FF0000"/>
                </a:solidFill>
              </a:rPr>
              <a:t> </a:t>
            </a:r>
            <a:r>
              <a:rPr lang="en-US" sz="2000" b="1" dirty="0" err="1">
                <a:solidFill>
                  <a:srgbClr val="FF0000"/>
                </a:solidFill>
              </a:rPr>
              <a:t>Berbagai</a:t>
            </a:r>
            <a:r>
              <a:rPr lang="en-US" sz="2000" b="1" dirty="0">
                <a:solidFill>
                  <a:srgbClr val="FF0000"/>
                </a:solidFill>
              </a:rPr>
              <a:t> </a:t>
            </a:r>
            <a:r>
              <a:rPr lang="en-US" sz="2000" b="1" dirty="0" err="1">
                <a:solidFill>
                  <a:srgbClr val="FF0000"/>
                </a:solidFill>
              </a:rPr>
              <a:t>Teknologi</a:t>
            </a:r>
            <a:r>
              <a:rPr lang="en-US" sz="2000" b="1" dirty="0">
                <a:solidFill>
                  <a:srgbClr val="FF0000"/>
                </a:solidFill>
              </a:rPr>
              <a:t> </a:t>
            </a:r>
            <a:r>
              <a:rPr lang="en-US" sz="2000" b="1" dirty="0" err="1">
                <a:solidFill>
                  <a:srgbClr val="FF0000"/>
                </a:solidFill>
              </a:rPr>
              <a:t>dan</a:t>
            </a:r>
            <a:r>
              <a:rPr lang="en-US" sz="2000" b="1" dirty="0">
                <a:solidFill>
                  <a:srgbClr val="FF0000"/>
                </a:solidFill>
              </a:rPr>
              <a:t> </a:t>
            </a:r>
            <a:r>
              <a:rPr lang="en-US" sz="2000" b="1" dirty="0" err="1">
                <a:solidFill>
                  <a:srgbClr val="FF0000"/>
                </a:solidFill>
              </a:rPr>
              <a:t>Penerapan</a:t>
            </a:r>
            <a:r>
              <a:rPr lang="en-US" sz="2000" b="1" dirty="0">
                <a:solidFill>
                  <a:srgbClr val="FF0000"/>
                </a:solidFill>
              </a:rPr>
              <a:t> </a:t>
            </a:r>
            <a:r>
              <a:rPr lang="en-US" sz="2000" b="1" dirty="0" err="1">
                <a:solidFill>
                  <a:srgbClr val="FF0000"/>
                </a:solidFill>
              </a:rPr>
              <a:t>Kecerdasan</a:t>
            </a:r>
            <a:r>
              <a:rPr lang="en-US" sz="2000" b="1" dirty="0">
                <a:solidFill>
                  <a:srgbClr val="FF0000"/>
                </a:solidFill>
              </a:rPr>
              <a:t> </a:t>
            </a:r>
            <a:r>
              <a:rPr lang="en-US" sz="2000" b="1" dirty="0" err="1" smtClean="0">
                <a:solidFill>
                  <a:srgbClr val="FF0000"/>
                </a:solidFill>
              </a:rPr>
              <a:t>Buatan</a:t>
            </a:r>
            <a:endParaRPr lang="en-US" sz="2000" b="1" dirty="0" smtClean="0">
              <a:solidFill>
                <a:srgbClr val="FF0000"/>
              </a:solidFill>
            </a:endParaRPr>
          </a:p>
          <a:p>
            <a:pPr algn="just"/>
            <a:r>
              <a:rPr lang="en-US" sz="2000" dirty="0" smtClean="0"/>
              <a:t>	</a:t>
            </a:r>
            <a:r>
              <a:rPr lang="en-US" sz="2000" dirty="0" err="1" smtClean="0">
                <a:latin typeface="Times New Roman" panose="02020603050405020304" pitchFamily="18" charset="0"/>
                <a:cs typeface="Times New Roman" panose="02020603050405020304" pitchFamily="18" charset="0"/>
              </a:rPr>
              <a:t>Kecerdasan</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buatan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ilmu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komputer</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berhubungan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perancangan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sistem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komputer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cerdas</a:t>
            </a:r>
            <a:r>
              <a:rPr lang="en-US" sz="2000" dirty="0">
                <a:latin typeface="Times New Roman" panose="02020603050405020304" pitchFamily="18" charset="0"/>
                <a:cs typeface="Times New Roman" panose="02020603050405020304" pitchFamily="18" charset="0"/>
              </a:rPr>
              <a:t>, di mana </a:t>
            </a:r>
            <a:r>
              <a:rPr lang="en-US" sz="2000" dirty="0" err="1">
                <a:latin typeface="Times New Roman" panose="02020603050405020304" pitchFamily="18" charset="0"/>
                <a:cs typeface="Times New Roman" panose="02020603050405020304" pitchFamily="18" charset="0"/>
              </a:rPr>
              <a:t>kecedasan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memiliki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karakteristik</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sama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kecerdasan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manusia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Sistem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komputer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cerdas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dirancang</a:t>
            </a:r>
            <a:r>
              <a:rPr lang="en-US" sz="2000" dirty="0">
                <a:latin typeface="Times New Roman" panose="02020603050405020304" pitchFamily="18" charset="0"/>
                <a:cs typeface="Times New Roman" panose="02020603050405020304" pitchFamily="18" charset="0"/>
              </a:rPr>
              <a:t> agar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memahami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bahasa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memiliki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kemampuan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belajar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mempunyai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penalaran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mampu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memecahkan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masalah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mengambil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keputusan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seperti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manusia</a:t>
            </a:r>
            <a:r>
              <a:rPr lang="en-US" sz="2000" dirty="0">
                <a:latin typeface="Times New Roman" panose="02020603050405020304" pitchFamily="18" charset="0"/>
                <a:cs typeface="Times New Roman" panose="02020603050405020304" pitchFamily="18" charset="0"/>
              </a:rPr>
              <a:t> (Barr &amp; </a:t>
            </a:r>
            <a:r>
              <a:rPr lang="en-US" sz="2000" dirty="0" err="1">
                <a:latin typeface="Times New Roman" panose="02020603050405020304" pitchFamily="18" charset="0"/>
                <a:cs typeface="Times New Roman" panose="02020603050405020304" pitchFamily="18" charset="0"/>
              </a:rPr>
              <a:t>Feigenbaum</a:t>
            </a:r>
            <a:r>
              <a:rPr lang="en-US" sz="2000" dirty="0">
                <a:latin typeface="Times New Roman" panose="02020603050405020304" pitchFamily="18" charset="0"/>
                <a:cs typeface="Times New Roman" panose="02020603050405020304" pitchFamily="18" charset="0"/>
              </a:rPr>
              <a:t>, 1981)</a:t>
            </a:r>
            <a:endParaRPr lang="en-US" sz="2000" b="1" dirty="0" smtClean="0">
              <a:solidFill>
                <a:srgbClr val="FF0000"/>
              </a:solidFill>
              <a:latin typeface="Times New Roman" panose="02020603050405020304" pitchFamily="18" charset="0"/>
              <a:cs typeface="Times New Roman" panose="02020603050405020304" pitchFamily="18" charset="0"/>
            </a:endParaRPr>
          </a:p>
          <a:p>
            <a:pPr algn="just"/>
            <a:endParaRPr lang="en-US" sz="2000" b="1" dirty="0">
              <a:solidFill>
                <a:srgbClr val="00B0F0"/>
              </a:solidFill>
              <a:latin typeface="Times New Roman" panose="02020603050405020304" pitchFamily="18" charset="0"/>
              <a:cs typeface="Times New Roman" panose="02020603050405020304" pitchFamily="18" charset="0"/>
            </a:endParaRPr>
          </a:p>
          <a:p>
            <a:pPr algn="just"/>
            <a:endParaRPr lang="en-US" sz="2000" b="1" dirty="0">
              <a:solidFill>
                <a:srgbClr val="00B0F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958836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solidFill>
                  <a:srgbClr val="FF0000"/>
                </a:solidFill>
                <a:latin typeface="Times New Roman" panose="02020603050405020304" pitchFamily="18" charset="0"/>
                <a:cs typeface="Times New Roman" panose="02020603050405020304" pitchFamily="18" charset="0"/>
              </a:rPr>
              <a:t>a. Neural Network</a:t>
            </a:r>
          </a:p>
        </p:txBody>
      </p:sp>
      <p:sp>
        <p:nvSpPr>
          <p:cNvPr id="4" name="Title 1"/>
          <p:cNvSpPr txBox="1">
            <a:spLocks/>
          </p:cNvSpPr>
          <p:nvPr/>
        </p:nvSpPr>
        <p:spPr>
          <a:xfrm>
            <a:off x="1097280" y="1302603"/>
            <a:ext cx="10058400" cy="46028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Natural </a:t>
            </a:r>
            <a:r>
              <a:rPr lang="en-US" sz="2000" dirty="0">
                <a:latin typeface="Times New Roman" panose="02020603050405020304" pitchFamily="18" charset="0"/>
                <a:cs typeface="Times New Roman" panose="02020603050405020304" pitchFamily="18" charset="0"/>
              </a:rPr>
              <a:t>language processing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sering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disingkat</a:t>
            </a:r>
            <a:r>
              <a:rPr lang="en-US" sz="2000" dirty="0">
                <a:latin typeface="Times New Roman" panose="02020603050405020304" pitchFamily="18" charset="0"/>
                <a:cs typeface="Times New Roman" panose="02020603050405020304" pitchFamily="18" charset="0"/>
              </a:rPr>
              <a:t> NLP </a:t>
            </a:r>
            <a:r>
              <a:rPr lang="en-US" sz="2000" dirty="0" err="1">
                <a:latin typeface="Times New Roman" panose="02020603050405020304" pitchFamily="18" charset="0"/>
                <a:cs typeface="Times New Roman" panose="02020603050405020304" pitchFamily="18" charset="0"/>
              </a:rPr>
              <a:t>merupakan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artificial intelligence yang </a:t>
            </a:r>
            <a:r>
              <a:rPr lang="en-US" sz="2000" dirty="0" err="1">
                <a:latin typeface="Times New Roman" panose="02020603050405020304" pitchFamily="18" charset="0"/>
                <a:cs typeface="Times New Roman" panose="02020603050405020304" pitchFamily="18" charset="0"/>
              </a:rPr>
              <a:t>memungkinkan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komputer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menangkap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memahami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bahasa</a:t>
            </a:r>
            <a:r>
              <a:rPr lang="en-US" sz="2000" dirty="0">
                <a:latin typeface="Times New Roman" panose="02020603050405020304" pitchFamily="18" charset="0"/>
                <a:cs typeface="Times New Roman" panose="02020603050405020304" pitchFamily="18" charset="0"/>
              </a:rPr>
              <a:t> natural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manusia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kemudian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menerjemahkan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bahasa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perintah</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dijalankan</a:t>
            </a:r>
            <a:r>
              <a:rPr lang="en-US" sz="2000" dirty="0">
                <a:latin typeface="Times New Roman" panose="02020603050405020304" pitchFamily="18" charset="0"/>
                <a:cs typeface="Times New Roman" panose="02020603050405020304" pitchFamily="18" charset="0"/>
              </a:rPr>
              <a:t>. Proses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mencakup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kemampuan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mesin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komputer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menerima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manusia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kemudian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menerjemahkan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teks</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lebih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dibaca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dipahami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computer.</a:t>
            </a:r>
          </a:p>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Penerapan</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NLP </a:t>
            </a:r>
            <a:r>
              <a:rPr lang="en-US" sz="2000" dirty="0" err="1">
                <a:latin typeface="Times New Roman" panose="02020603050405020304" pitchFamily="18" charset="0"/>
                <a:cs typeface="Times New Roman" panose="02020603050405020304" pitchFamily="18" charset="0"/>
              </a:rPr>
              <a:t>memberikan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banyak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kemudahan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Berinteraksi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komputer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mesin</a:t>
            </a:r>
            <a:r>
              <a:rPr lang="en-US" sz="2000" dirty="0">
                <a:latin typeface="Times New Roman" panose="02020603050405020304" pitchFamily="18" charset="0"/>
                <a:cs typeface="Times New Roman" panose="02020603050405020304" pitchFamily="18" charset="0"/>
              </a:rPr>
              <a:t> lain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lebih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Manusia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perlu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memahami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cara-cara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mengoperasikan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komputer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mesin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tertentu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cukup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memberikan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perintah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bahasa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manusia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komputer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mesin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bekerja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seperti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diminta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melakukan</a:t>
            </a:r>
            <a:r>
              <a:rPr lang="en-US" sz="2000" dirty="0">
                <a:latin typeface="Times New Roman" panose="02020603050405020304" pitchFamily="18" charset="0"/>
                <a:cs typeface="Times New Roman" panose="02020603050405020304" pitchFamily="18" charset="0"/>
              </a:rPr>
              <a:t> traveling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negara</a:t>
            </a:r>
            <a:r>
              <a:rPr lang="en-US" sz="2000" dirty="0">
                <a:latin typeface="Times New Roman" panose="02020603050405020304" pitchFamily="18" charset="0"/>
                <a:cs typeface="Times New Roman" panose="02020603050405020304" pitchFamily="18" charset="0"/>
              </a:rPr>
              <a:t> lain, </a:t>
            </a:r>
            <a:r>
              <a:rPr lang="en-US" sz="2000" dirty="0" err="1">
                <a:latin typeface="Times New Roman" panose="02020603050405020304" pitchFamily="18" charset="0"/>
                <a:cs typeface="Times New Roman" panose="02020603050405020304" pitchFamily="18" charset="0"/>
              </a:rPr>
              <a:t>pengguna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berbicara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bahasanya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sendiri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menerjemahkan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berbicara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bahasa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lokal</a:t>
            </a:r>
            <a:r>
              <a:rPr lang="en-US" sz="2000" dirty="0">
                <a:latin typeface="Times New Roman" panose="02020603050405020304" pitchFamily="18" charset="0"/>
                <a:cs typeface="Times New Roman" panose="02020603050405020304" pitchFamily="18" charset="0"/>
              </a:rPr>
              <a:t>. Hal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memudahkan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berinteraksi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masyarakat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lokal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terjadi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karena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translator yang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NLP.</a:t>
            </a:r>
            <a:endParaRPr lang="en-US" sz="2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32029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solidFill>
                  <a:srgbClr val="FF0000"/>
                </a:solidFill>
                <a:latin typeface="Times New Roman" panose="02020603050405020304" pitchFamily="18" charset="0"/>
                <a:cs typeface="Times New Roman" panose="02020603050405020304" pitchFamily="18" charset="0"/>
              </a:rPr>
              <a:t>c. </a:t>
            </a:r>
            <a:r>
              <a:rPr lang="en-US" sz="2000" b="1" dirty="0" err="1">
                <a:solidFill>
                  <a:srgbClr val="FF0000"/>
                </a:solidFill>
                <a:latin typeface="Times New Roman" panose="02020603050405020304" pitchFamily="18" charset="0"/>
                <a:cs typeface="Times New Roman" panose="02020603050405020304" pitchFamily="18" charset="0"/>
              </a:rPr>
              <a:t>Robotika</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097280" y="-906989"/>
            <a:ext cx="10058400" cy="50600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Robotika</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merupakan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bidang</a:t>
            </a:r>
            <a:r>
              <a:rPr lang="en-US" sz="2000" dirty="0">
                <a:latin typeface="Times New Roman" panose="02020603050405020304" pitchFamily="18" charset="0"/>
                <a:cs typeface="Times New Roman" panose="02020603050405020304" pitchFamily="18" charset="0"/>
              </a:rPr>
              <a:t> artificial intelligence yang </a:t>
            </a:r>
            <a:r>
              <a:rPr lang="en-US" sz="2000" dirty="0" err="1">
                <a:latin typeface="Times New Roman" panose="02020603050405020304" pitchFamily="18" charset="0"/>
                <a:cs typeface="Times New Roman" panose="02020603050405020304" pitchFamily="18" charset="0"/>
              </a:rPr>
              <a:t>fokus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mendesain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mengembangkan</a:t>
            </a:r>
            <a:r>
              <a:rPr lang="en-US" sz="2000" dirty="0">
                <a:latin typeface="Times New Roman" panose="02020603050405020304" pitchFamily="18" charset="0"/>
                <a:cs typeface="Times New Roman" panose="02020603050405020304" pitchFamily="18" charset="0"/>
              </a:rPr>
              <a:t> robot.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mendesain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mengembangkan</a:t>
            </a:r>
            <a:r>
              <a:rPr lang="en-US" sz="2000" dirty="0">
                <a:latin typeface="Times New Roman" panose="02020603050405020304" pitchFamily="18" charset="0"/>
                <a:cs typeface="Times New Roman" panose="02020603050405020304" pitchFamily="18" charset="0"/>
              </a:rPr>
              <a:t> robot, </a:t>
            </a:r>
            <a:r>
              <a:rPr lang="en-US" sz="2000" dirty="0" err="1">
                <a:latin typeface="Times New Roman" panose="02020603050405020304" pitchFamily="18" charset="0"/>
                <a:cs typeface="Times New Roman" panose="02020603050405020304" pitchFamily="18" charset="0"/>
              </a:rPr>
              <a:t>robotika</a:t>
            </a:r>
            <a:r>
              <a:rPr lang="en-US" sz="2000" dirty="0">
                <a:latin typeface="Times New Roman" panose="02020603050405020304" pitchFamily="18" charset="0"/>
                <a:cs typeface="Times New Roman" panose="02020603050405020304" pitchFamily="18" charset="0"/>
              </a:rPr>
              <a:t> juga </a:t>
            </a:r>
            <a:r>
              <a:rPr lang="en-US" sz="2000" dirty="0" err="1">
                <a:latin typeface="Times New Roman" panose="02020603050405020304" pitchFamily="18" charset="0"/>
                <a:cs typeface="Times New Roman" panose="02020603050405020304" pitchFamily="18" charset="0"/>
              </a:rPr>
              <a:t>mengadopsi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ilmu-ilmu</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berhubungan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sains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teknik</a:t>
            </a:r>
            <a:r>
              <a:rPr lang="en-US" sz="2000" dirty="0">
                <a:latin typeface="Times New Roman" panose="02020603050405020304" pitchFamily="18" charset="0"/>
                <a:cs typeface="Times New Roman" panose="02020603050405020304" pitchFamily="18" charset="0"/>
              </a:rPr>
              <a:t> (engineering</a:t>
            </a:r>
            <a:r>
              <a:rPr lang="en-US" sz="2000" dirty="0" smtClean="0">
                <a:latin typeface="Times New Roman" panose="02020603050405020304" pitchFamily="18" charset="0"/>
                <a:cs typeface="Times New Roman" panose="02020603050405020304" pitchFamily="18" charset="0"/>
              </a:rPr>
              <a:t>).</a:t>
            </a:r>
          </a:p>
          <a:p>
            <a:pPr algn="just"/>
            <a:r>
              <a:rPr lang="en-US" sz="2000" b="1" dirty="0">
                <a:solidFill>
                  <a:srgbClr val="FF000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Robot </a:t>
            </a:r>
            <a:r>
              <a:rPr lang="en-US" sz="2000" dirty="0" err="1">
                <a:latin typeface="Times New Roman" panose="02020603050405020304" pitchFamily="18" charset="0"/>
                <a:cs typeface="Times New Roman" panose="02020603050405020304" pitchFamily="18" charset="0"/>
              </a:rPr>
              <a:t>dikembangkan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tujuan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membantu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manusia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mengerjakan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pekerjaan-pekerjaan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kasar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membosankan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berbahaya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Tugas-tugas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mencakup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bidang</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luas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seperti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mengontrol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komputer</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membantu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produksi</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industri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manufaktur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asisten</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rumah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mengawasi</a:t>
            </a:r>
            <a:r>
              <a:rPr lang="en-US" sz="2000" dirty="0">
                <a:latin typeface="Times New Roman" panose="02020603050405020304" pitchFamily="18" charset="0"/>
                <a:cs typeface="Times New Roman" panose="02020603050405020304" pitchFamily="18" charset="0"/>
              </a:rPr>
              <a:t> orang </a:t>
            </a:r>
            <a:r>
              <a:rPr lang="en-US" sz="2000" dirty="0" err="1">
                <a:latin typeface="Times New Roman" panose="02020603050405020304" pitchFamily="18" charset="0"/>
                <a:cs typeface="Times New Roman" panose="02020603050405020304" pitchFamily="18" charset="0"/>
              </a:rPr>
              <a:t>tua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membantu</a:t>
            </a:r>
            <a:r>
              <a:rPr lang="en-US" sz="2000" dirty="0">
                <a:latin typeface="Times New Roman" panose="02020603050405020304" pitchFamily="18" charset="0"/>
                <a:cs typeface="Times New Roman" panose="02020603050405020304" pitchFamily="18" charset="0"/>
              </a:rPr>
              <a:t> orang yang </a:t>
            </a:r>
            <a:r>
              <a:rPr lang="en-US" sz="2000" dirty="0" err="1">
                <a:latin typeface="Times New Roman" panose="02020603050405020304" pitchFamily="18" charset="0"/>
                <a:cs typeface="Times New Roman" panose="02020603050405020304" pitchFamily="18" charset="0"/>
              </a:rPr>
              <a:t>berkebutuhan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khusus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menjinakkan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peledak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membersihkan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limbah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berbahaya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bekerja</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luar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angkasa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karena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itu</a:t>
            </a:r>
            <a:r>
              <a:rPr lang="en-US" sz="2000" dirty="0">
                <a:latin typeface="Times New Roman" panose="02020603050405020304" pitchFamily="18" charset="0"/>
                <a:cs typeface="Times New Roman" panose="02020603050405020304" pitchFamily="18" charset="0"/>
              </a:rPr>
              <a:t>, robot </a:t>
            </a:r>
            <a:r>
              <a:rPr lang="en-US" sz="2000" dirty="0" err="1">
                <a:latin typeface="Times New Roman" panose="02020603050405020304" pitchFamily="18" charset="0"/>
                <a:cs typeface="Times New Roman" panose="02020603050405020304" pitchFamily="18" charset="0"/>
              </a:rPr>
              <a:t>diinginkan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berpikir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bekerja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seperti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manusia</a:t>
            </a:r>
            <a:r>
              <a:rPr lang="en-US" sz="2000" dirty="0">
                <a:latin typeface="Times New Roman" panose="02020603050405020304" pitchFamily="18" charset="0"/>
                <a:cs typeface="Times New Roman" panose="02020603050405020304" pitchFamily="18" charset="0"/>
              </a:rPr>
              <a:t>.</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246380" y="-550119"/>
            <a:ext cx="10058400" cy="50600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d. Fuzzy Logic</a:t>
            </a:r>
          </a:p>
        </p:txBody>
      </p:sp>
      <p:sp>
        <p:nvSpPr>
          <p:cNvPr id="6" name="Title 1"/>
          <p:cNvSpPr txBox="1">
            <a:spLocks/>
          </p:cNvSpPr>
          <p:nvPr/>
        </p:nvSpPr>
        <p:spPr>
          <a:xfrm>
            <a:off x="1097280" y="3672943"/>
            <a:ext cx="10058400" cy="2743409"/>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Fuzzy </a:t>
            </a:r>
            <a:r>
              <a:rPr lang="en-US" sz="2000" dirty="0">
                <a:latin typeface="Times New Roman" panose="02020603050405020304" pitchFamily="18" charset="0"/>
                <a:cs typeface="Times New Roman" panose="02020603050405020304" pitchFamily="18" charset="0"/>
              </a:rPr>
              <a:t>logic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bidang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kecerdasan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buatan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memodifikasi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merepresentasikan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informasi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pasti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menganalisis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sejauh</a:t>
            </a:r>
            <a:r>
              <a:rPr lang="en-US" sz="2000" dirty="0">
                <a:latin typeface="Times New Roman" panose="02020603050405020304" pitchFamily="18" charset="0"/>
                <a:cs typeface="Times New Roman" panose="02020603050405020304" pitchFamily="18" charset="0"/>
              </a:rPr>
              <a:t> mana </a:t>
            </a:r>
            <a:r>
              <a:rPr lang="en-US" sz="2000" dirty="0" err="1">
                <a:latin typeface="Times New Roman" panose="02020603050405020304" pitchFamily="18" charset="0"/>
                <a:cs typeface="Times New Roman" panose="02020603050405020304" pitchFamily="18" charset="0"/>
              </a:rPr>
              <a:t>hipotesis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benar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kondisi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teratur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menentukan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keadaan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benar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pasti</a:t>
            </a:r>
            <a:r>
              <a:rPr lang="en-US" sz="2000" dirty="0" smtClean="0">
                <a:latin typeface="Times New Roman" panose="02020603050405020304" pitchFamily="18" charset="0"/>
                <a:cs typeface="Times New Roman" panose="02020603050405020304" pitchFamily="18" charset="0"/>
              </a:rPr>
              <a:t>.</a:t>
            </a:r>
          </a:p>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Sistem</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fuzzy logic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berbagai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perangkat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Sistem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manufaktur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fuzzy logic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mengontrol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sistem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pengereman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elemen</a:t>
            </a:r>
            <a:r>
              <a:rPr lang="en-US" sz="2000" dirty="0">
                <a:latin typeface="Times New Roman" panose="02020603050405020304" pitchFamily="18" charset="0"/>
                <a:cs typeface="Times New Roman" panose="02020603050405020304" pitchFamily="18" charset="0"/>
              </a:rPr>
              <a:t> input </a:t>
            </a:r>
            <a:r>
              <a:rPr lang="en-US" sz="2000" dirty="0" err="1">
                <a:latin typeface="Times New Roman" panose="02020603050405020304" pitchFamily="18" charset="0"/>
                <a:cs typeface="Times New Roman" panose="02020603050405020304" pitchFamily="18" charset="0"/>
              </a:rPr>
              <a:t>seperti</a:t>
            </a:r>
            <a:r>
              <a:rPr lang="en-US" sz="2000" dirty="0">
                <a:latin typeface="Times New Roman" panose="02020603050405020304" pitchFamily="18" charset="0"/>
                <a:cs typeface="Times New Roman" panose="02020603050405020304" pitchFamily="18" charset="0"/>
              </a:rPr>
              <a:t> momentum, </a:t>
            </a:r>
            <a:r>
              <a:rPr lang="en-US" sz="2000" dirty="0" err="1">
                <a:latin typeface="Times New Roman" panose="02020603050405020304" pitchFamily="18" charset="0"/>
                <a:cs typeface="Times New Roman" panose="02020603050405020304" pitchFamily="18" charset="0"/>
              </a:rPr>
              <a:t>kecepatan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percepatan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Selain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sistem</a:t>
            </a:r>
            <a:r>
              <a:rPr lang="en-US" sz="2000" dirty="0">
                <a:latin typeface="Times New Roman" panose="02020603050405020304" pitchFamily="18" charset="0"/>
                <a:cs typeface="Times New Roman" panose="02020603050405020304" pitchFamily="18" charset="0"/>
              </a:rPr>
              <a:t> fuzzy logic juga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sistem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penginjeksian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bakar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elemen</a:t>
            </a:r>
            <a:r>
              <a:rPr lang="en-US" sz="2000" dirty="0">
                <a:latin typeface="Times New Roman" panose="02020603050405020304" pitchFamily="18" charset="0"/>
                <a:cs typeface="Times New Roman" panose="02020603050405020304" pitchFamily="18" charset="0"/>
              </a:rPr>
              <a:t> input </a:t>
            </a:r>
            <a:r>
              <a:rPr lang="en-US" sz="2000" dirty="0" err="1">
                <a:latin typeface="Times New Roman" panose="02020603050405020304" pitchFamily="18" charset="0"/>
                <a:cs typeface="Times New Roman" panose="02020603050405020304" pitchFamily="18" charset="0"/>
              </a:rPr>
              <a:t>beban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kendaraan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putaran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mesin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temperature</a:t>
            </a:r>
            <a:r>
              <a:rPr lang="en-US" sz="2000" dirty="0" smtClean="0"/>
              <a:t>.</a:t>
            </a:r>
            <a:r>
              <a:rPr lang="en-US" sz="2000" dirty="0" smtClean="0">
                <a:latin typeface="Times New Roman" panose="02020603050405020304" pitchFamily="18" charset="0"/>
                <a:cs typeface="Times New Roman" panose="02020603050405020304" pitchFamily="18" charset="0"/>
              </a:rPr>
              <a:t> </a:t>
            </a:r>
            <a:endParaRPr lang="en-US" sz="2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423191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v-SE" sz="2000" b="1" dirty="0">
                <a:solidFill>
                  <a:srgbClr val="FF0000"/>
                </a:solidFill>
                <a:latin typeface="Times New Roman" panose="02020603050405020304" pitchFamily="18" charset="0"/>
                <a:cs typeface="Times New Roman" panose="02020603050405020304" pitchFamily="18" charset="0"/>
              </a:rPr>
              <a:t>e. Sistem Pakar (Expert System)</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097280" y="-799039"/>
            <a:ext cx="10058400" cy="50727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Sistem</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pakar</a:t>
            </a:r>
            <a:r>
              <a:rPr lang="en-US" sz="2000" dirty="0">
                <a:latin typeface="Times New Roman" panose="02020603050405020304" pitchFamily="18" charset="0"/>
                <a:cs typeface="Times New Roman" panose="02020603050405020304" pitchFamily="18" charset="0"/>
              </a:rPr>
              <a:t> (expert system)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bidang</a:t>
            </a:r>
            <a:r>
              <a:rPr lang="en-US" sz="2000" dirty="0">
                <a:latin typeface="Times New Roman" panose="02020603050405020304" pitchFamily="18" charset="0"/>
                <a:cs typeface="Times New Roman" panose="02020603050405020304" pitchFamily="18" charset="0"/>
              </a:rPr>
              <a:t> AI yang </a:t>
            </a:r>
            <a:r>
              <a:rPr lang="en-US" sz="2000" dirty="0" err="1">
                <a:latin typeface="Times New Roman" panose="02020603050405020304" pitchFamily="18" charset="0"/>
                <a:cs typeface="Times New Roman" panose="02020603050405020304" pitchFamily="18" charset="0"/>
              </a:rPr>
              <a:t>didesain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meniru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kemampuan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kecerdasan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manusia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mengambil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keputusan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membutuhkan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keahlian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tinggi</a:t>
            </a:r>
            <a:r>
              <a:rPr lang="en-US" sz="2000" dirty="0">
                <a:latin typeface="Times New Roman" panose="02020603050405020304" pitchFamily="18" charset="0"/>
                <a:cs typeface="Times New Roman" panose="02020603050405020304" pitchFamily="18" charset="0"/>
              </a:rPr>
              <a:t> (expert)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bidang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tertentu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sistem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pakar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dibangun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basis </a:t>
            </a:r>
            <a:r>
              <a:rPr lang="en-US" sz="2000" dirty="0" err="1">
                <a:latin typeface="Times New Roman" panose="02020603050405020304" pitchFamily="18" charset="0"/>
                <a:cs typeface="Times New Roman" panose="02020603050405020304" pitchFamily="18" charset="0"/>
              </a:rPr>
              <a:t>pengetahuan</a:t>
            </a:r>
            <a:r>
              <a:rPr lang="en-US" sz="2000" dirty="0">
                <a:latin typeface="Times New Roman" panose="02020603050405020304" pitchFamily="18" charset="0"/>
                <a:cs typeface="Times New Roman" panose="02020603050405020304" pitchFamily="18" charset="0"/>
              </a:rPr>
              <a:t> (knowledge base)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menerapkan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aturan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penalaran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wawasan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terkait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bidang</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diminta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t>
            </a:r>
            <a:r>
              <a:rPr lang="en-US" sz="2000" dirty="0" smtClean="0"/>
              <a:t>.</a:t>
            </a:r>
          </a:p>
          <a:p>
            <a:pPr algn="just"/>
            <a:r>
              <a:rPr lang="en-US" sz="2000" b="1" dirty="0">
                <a:solidFill>
                  <a:srgbClr val="FF0000"/>
                </a:solidFill>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Sistem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pakar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dibangun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menangani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masalahmasalah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kompleks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melalui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sistem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penalaran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layaknya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seorang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tenaga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ahli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Sistem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pakar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banyak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perangkat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misalnya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mendeteksi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penyakit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kompleks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seperti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kanker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mendeteksi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risiko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kegagalan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pengajuan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kredit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sistem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penjadwalan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transportasi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umum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sebagainya</a:t>
            </a:r>
            <a:r>
              <a:rPr lang="en-US" sz="2000" dirty="0">
                <a:latin typeface="Times New Roman" panose="02020603050405020304" pitchFamily="18" charset="0"/>
                <a:cs typeface="Times New Roman" panose="02020603050405020304" pitchFamily="18" charset="0"/>
              </a:rPr>
              <a:t>.</a:t>
            </a:r>
            <a:endParaRPr lang="en-US" sz="2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20878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solidFill>
                  <a:srgbClr val="FF0000"/>
                </a:solidFill>
                <a:latin typeface="Times New Roman" panose="02020603050405020304" pitchFamily="18" charset="0"/>
                <a:cs typeface="Times New Roman" panose="02020603050405020304" pitchFamily="18" charset="0"/>
              </a:rPr>
              <a:t>2. </a:t>
            </a:r>
            <a:r>
              <a:rPr lang="en-US" sz="2000" b="1" dirty="0" err="1">
                <a:solidFill>
                  <a:srgbClr val="FF0000"/>
                </a:solidFill>
                <a:latin typeface="Times New Roman" panose="02020603050405020304" pitchFamily="18" charset="0"/>
                <a:cs typeface="Times New Roman" panose="02020603050405020304" pitchFamily="18" charset="0"/>
              </a:rPr>
              <a:t>Membangun</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Aplikasi</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Klasifikasi</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097280" y="896203"/>
            <a:ext cx="5417820" cy="51997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Bentuk</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lain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implementasi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machine learning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klasifikasi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pengelompokan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memungkinkan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komputer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mengelompokkan</a:t>
            </a:r>
            <a:r>
              <a:rPr lang="en-US" sz="2000" dirty="0">
                <a:latin typeface="Times New Roman" panose="02020603050405020304" pitchFamily="18" charset="0"/>
                <a:cs typeface="Times New Roman" panose="02020603050405020304" pitchFamily="18" charset="0"/>
              </a:rPr>
              <a:t> data-data yang </a:t>
            </a:r>
            <a:r>
              <a:rPr lang="en-US" sz="2000" dirty="0" err="1">
                <a:latin typeface="Times New Roman" panose="02020603050405020304" pitchFamily="18" charset="0"/>
                <a:cs typeface="Times New Roman" panose="02020603050405020304" pitchFamily="18" charset="0"/>
              </a:rPr>
              <a:t>baru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kelompok</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sudah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kesempatan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belajar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bagaimana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membuat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mobile yang </a:t>
            </a:r>
            <a:r>
              <a:rPr lang="en-US" sz="2000" dirty="0" err="1">
                <a:latin typeface="Times New Roman" panose="02020603050405020304" pitchFamily="18" charset="0"/>
                <a:cs typeface="Times New Roman" panose="02020603050405020304" pitchFamily="18" charset="0"/>
              </a:rPr>
              <a:t>dilengkapi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kemampuan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mengenali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benda</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diberikan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mengelompokkan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kategori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sudah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ditentukan</a:t>
            </a:r>
            <a:r>
              <a:rPr lang="en-US" sz="2000" dirty="0">
                <a:latin typeface="Times New Roman" panose="02020603050405020304" pitchFamily="18" charset="0"/>
                <a:cs typeface="Times New Roman" panose="02020603050405020304" pitchFamily="18" charset="0"/>
              </a:rPr>
              <a:t>. Hal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library </a:t>
            </a:r>
            <a:r>
              <a:rPr lang="en-US" sz="2000" dirty="0" err="1">
                <a:latin typeface="Times New Roman" panose="02020603050405020304" pitchFamily="18" charset="0"/>
                <a:cs typeface="Times New Roman" panose="02020603050405020304" pitchFamily="18" charset="0"/>
              </a:rPr>
              <a:t>kecerdasan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buatan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dimiliki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Inventor</a:t>
            </a:r>
            <a:r>
              <a:rPr lang="en-US" sz="2000" dirty="0" smtClean="0">
                <a:latin typeface="Times New Roman" panose="02020603050405020304" pitchFamily="18" charset="0"/>
                <a:cs typeface="Times New Roman" panose="02020603050405020304" pitchFamily="18" charset="0"/>
              </a:rPr>
              <a:t>.</a:t>
            </a:r>
          </a:p>
          <a:p>
            <a:pPr algn="just"/>
            <a:endParaRPr lang="en-US" sz="2000" b="1" dirty="0">
              <a:solidFill>
                <a:srgbClr val="FF0000"/>
              </a:solidFill>
              <a:latin typeface="Times New Roman" panose="02020603050405020304" pitchFamily="18" charset="0"/>
              <a:cs typeface="Times New Roman" panose="02020603050405020304" pitchFamily="18" charset="0"/>
            </a:endParaRPr>
          </a:p>
          <a:p>
            <a:pPr algn="just"/>
            <a:r>
              <a:rPr lang="en-US" sz="2000" dirty="0" err="1"/>
              <a:t>Buatlah</a:t>
            </a:r>
            <a:r>
              <a:rPr lang="en-US" sz="2000" dirty="0"/>
              <a:t> </a:t>
            </a:r>
            <a:r>
              <a:rPr lang="en-US" sz="2000" dirty="0" err="1"/>
              <a:t>sebuah</a:t>
            </a:r>
            <a:r>
              <a:rPr lang="en-US" sz="2000" dirty="0"/>
              <a:t> </a:t>
            </a:r>
            <a:r>
              <a:rPr lang="en-US" sz="2000" dirty="0" err="1"/>
              <a:t>proyek</a:t>
            </a:r>
            <a:r>
              <a:rPr lang="en-US" sz="2000" dirty="0"/>
              <a:t> </a:t>
            </a:r>
            <a:r>
              <a:rPr lang="en-US" sz="2000" dirty="0" err="1"/>
              <a:t>baru</a:t>
            </a:r>
            <a:r>
              <a:rPr lang="en-US" sz="2000" dirty="0"/>
              <a:t>, </a:t>
            </a:r>
            <a:r>
              <a:rPr lang="en-US" sz="2000" dirty="0" err="1"/>
              <a:t>dan</a:t>
            </a:r>
            <a:r>
              <a:rPr lang="en-US" sz="2000" dirty="0"/>
              <a:t> </a:t>
            </a:r>
            <a:r>
              <a:rPr lang="en-US" sz="2000" dirty="0" err="1"/>
              <a:t>beri</a:t>
            </a:r>
            <a:r>
              <a:rPr lang="en-US" sz="2000" dirty="0"/>
              <a:t> </a:t>
            </a:r>
            <a:r>
              <a:rPr lang="en-US" sz="2000" dirty="0" err="1"/>
              <a:t>nama</a:t>
            </a:r>
            <a:r>
              <a:rPr lang="en-US" sz="2000" dirty="0"/>
              <a:t> </a:t>
            </a:r>
            <a:r>
              <a:rPr lang="en-US" sz="2000" dirty="0" err="1"/>
              <a:t>proyek</a:t>
            </a:r>
            <a:r>
              <a:rPr lang="en-US" sz="2000" dirty="0"/>
              <a:t> </a:t>
            </a:r>
            <a:r>
              <a:rPr lang="en-US" sz="2000" dirty="0" err="1"/>
              <a:t>KlasifikasiGambar</a:t>
            </a:r>
            <a:r>
              <a:rPr lang="en-US" sz="2000" dirty="0"/>
              <a:t>.</a:t>
            </a:r>
            <a:endParaRPr lang="en-US" sz="2000" b="1" dirty="0">
              <a:solidFill>
                <a:srgbClr val="FF000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05637" y="4481512"/>
            <a:ext cx="3751263" cy="1476375"/>
          </a:xfrm>
          <a:prstGeom prst="rect">
            <a:avLst/>
          </a:prstGeom>
        </p:spPr>
      </p:pic>
    </p:spTree>
    <p:extLst>
      <p:ext uri="{BB962C8B-B14F-4D97-AF65-F5344CB8AC3E}">
        <p14:creationId xmlns:p14="http://schemas.microsoft.com/office/powerpoint/2010/main" val="21676018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0780" y="1886803"/>
            <a:ext cx="6383020" cy="4259997"/>
          </a:xfrm>
        </p:spPr>
        <p:txBody>
          <a:bodyPr>
            <a:normAutofit/>
          </a:bodyPr>
          <a:lstStyle/>
          <a:p>
            <a:r>
              <a:rPr lang="nl-NL" sz="2000" dirty="0">
                <a:latin typeface="Times New Roman" panose="02020603050405020304" pitchFamily="18" charset="0"/>
                <a:cs typeface="Times New Roman" panose="02020603050405020304" pitchFamily="18" charset="0"/>
              </a:rPr>
              <a:t>Untuk menambahkan komponen Look, download komponen Look dari </a:t>
            </a:r>
            <a:r>
              <a:rPr lang="nl-NL" sz="2000" dirty="0">
                <a:latin typeface="Times New Roman" panose="02020603050405020304" pitchFamily="18" charset="0"/>
                <a:cs typeface="Times New Roman" panose="02020603050405020304" pitchFamily="18" charset="0"/>
                <a:hlinkClick r:id="rId2"/>
              </a:rPr>
              <a:t>http://mit-cml.github.io/extensions</a:t>
            </a:r>
            <a:r>
              <a:rPr lang="nl-NL" sz="2000" dirty="0" smtClean="0">
                <a:latin typeface="Times New Roman" panose="02020603050405020304" pitchFamily="18" charset="0"/>
                <a:cs typeface="Times New Roman" panose="02020603050405020304" pitchFamily="18" charset="0"/>
                <a:hlinkClick r:id="rId2"/>
              </a:rPr>
              <a:t>/</a:t>
            </a:r>
            <a:r>
              <a:rPr lang="nl-NL" sz="2000" dirty="0" smtClean="0">
                <a:latin typeface="Times New Roman" panose="02020603050405020304" pitchFamily="18" charset="0"/>
                <a:cs typeface="Times New Roman" panose="02020603050405020304" pitchFamily="18" charset="0"/>
              </a:rPr>
              <a:t>. </a:t>
            </a:r>
            <a:br>
              <a:rPr lang="nl-NL" sz="2000" dirty="0" smtClean="0">
                <a:latin typeface="Times New Roman" panose="02020603050405020304" pitchFamily="18" charset="0"/>
                <a:cs typeface="Times New Roman" panose="02020603050405020304" pitchFamily="18" charset="0"/>
              </a:rPr>
            </a:br>
            <a:r>
              <a:rPr lang="nl-NL" sz="2000" dirty="0">
                <a:latin typeface="Times New Roman" panose="02020603050405020304" pitchFamily="18" charset="0"/>
                <a:cs typeface="Times New Roman" panose="02020603050405020304" pitchFamily="18" charset="0"/>
              </a:rPr>
              <a:t/>
            </a:r>
            <a:br>
              <a:rPr lang="nl-NL" sz="2000" dirty="0">
                <a:latin typeface="Times New Roman" panose="02020603050405020304" pitchFamily="18" charset="0"/>
                <a:cs typeface="Times New Roman" panose="02020603050405020304" pitchFamily="18" charset="0"/>
              </a:rPr>
            </a:br>
            <a:r>
              <a:rPr lang="nl-NL" sz="2000" dirty="0" smtClean="0">
                <a:latin typeface="Times New Roman" panose="02020603050405020304" pitchFamily="18" charset="0"/>
                <a:cs typeface="Times New Roman" panose="02020603050405020304" pitchFamily="18" charset="0"/>
              </a:rPr>
              <a:t>(3) </a:t>
            </a:r>
            <a:r>
              <a:rPr lang="en-US" sz="2000" dirty="0" err="1" smtClean="0">
                <a:latin typeface="Times New Roman" panose="02020603050405020304" pitchFamily="18" charset="0"/>
                <a:cs typeface="Times New Roman" panose="02020603050405020304" pitchFamily="18" charset="0"/>
              </a:rPr>
              <a:t>Setelah</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men-download file </a:t>
            </a:r>
            <a:r>
              <a:rPr lang="en-US" sz="2000" dirty="0" err="1">
                <a:latin typeface="Times New Roman" panose="02020603050405020304" pitchFamily="18" charset="0"/>
                <a:cs typeface="Times New Roman" panose="02020603050405020304" pitchFamily="18" charset="0"/>
              </a:rPr>
              <a:t>komponen</a:t>
            </a:r>
            <a:r>
              <a:rPr lang="en-US" sz="2000" dirty="0">
                <a:latin typeface="Times New Roman" panose="02020603050405020304" pitchFamily="18" charset="0"/>
                <a:cs typeface="Times New Roman" panose="02020603050405020304" pitchFamily="18" charset="0"/>
              </a:rPr>
              <a:t> Look, </a:t>
            </a:r>
            <a:r>
              <a:rPr lang="en-US" sz="2000" dirty="0" err="1">
                <a:latin typeface="Times New Roman" panose="02020603050405020304" pitchFamily="18" charset="0"/>
                <a:cs typeface="Times New Roman" panose="02020603050405020304" pitchFamily="18" charset="0"/>
              </a:rPr>
              <a:t>maka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komponen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perlu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ditambahkan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Inventor.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itu</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bagian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Pallette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klik</a:t>
            </a:r>
            <a:r>
              <a:rPr lang="en-US" sz="2000" dirty="0">
                <a:latin typeface="Times New Roman" panose="02020603050405020304" pitchFamily="18" charset="0"/>
                <a:cs typeface="Times New Roman" panose="02020603050405020304" pitchFamily="18" charset="0"/>
              </a:rPr>
              <a:t> menu Extension. Menu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mengimpor</a:t>
            </a:r>
            <a:r>
              <a:rPr lang="en-US" sz="2000" dirty="0">
                <a:latin typeface="Times New Roman" panose="02020603050405020304" pitchFamily="18" charset="0"/>
                <a:cs typeface="Times New Roman" panose="02020603050405020304" pitchFamily="18" charset="0"/>
              </a:rPr>
              <a:t> extension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ditampilkan</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4) </a:t>
            </a:r>
            <a:r>
              <a:rPr lang="en-US" sz="2000" dirty="0" err="1">
                <a:latin typeface="Times New Roman" panose="02020603050405020304" pitchFamily="18" charset="0"/>
                <a:cs typeface="Times New Roman" panose="02020603050405020304" pitchFamily="18" charset="0"/>
              </a:rPr>
              <a:t>Klik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perintah</a:t>
            </a:r>
            <a:r>
              <a:rPr lang="en-US" sz="2000" dirty="0">
                <a:latin typeface="Times New Roman" panose="02020603050405020304" pitchFamily="18" charset="0"/>
                <a:cs typeface="Times New Roman" panose="02020603050405020304" pitchFamily="18" charset="0"/>
              </a:rPr>
              <a:t> Import extension. Kotak dialog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mengimpor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ekstensi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baru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ditampilkan</a:t>
            </a: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(5) </a:t>
            </a:r>
            <a:r>
              <a:rPr lang="en-US" sz="2000" dirty="0" err="1" smtClean="0">
                <a:latin typeface="Times New Roman" panose="02020603050405020304" pitchFamily="18" charset="0"/>
                <a:cs typeface="Times New Roman" panose="02020603050405020304" pitchFamily="18" charset="0"/>
              </a:rPr>
              <a:t>Klik</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tombol</a:t>
            </a:r>
            <a:r>
              <a:rPr lang="en-US" sz="2000" dirty="0">
                <a:latin typeface="Times New Roman" panose="02020603050405020304" pitchFamily="18" charset="0"/>
                <a:cs typeface="Times New Roman" panose="02020603050405020304" pitchFamily="18" charset="0"/>
              </a:rPr>
              <a:t> Choose File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kemudian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pilihlah</a:t>
            </a:r>
            <a:r>
              <a:rPr lang="en-US" sz="2000" dirty="0">
                <a:latin typeface="Times New Roman" panose="02020603050405020304" pitchFamily="18" charset="0"/>
                <a:cs typeface="Times New Roman" panose="02020603050405020304" pitchFamily="18" charset="0"/>
              </a:rPr>
              <a:t> file </a:t>
            </a:r>
            <a:r>
              <a:rPr lang="en-US" sz="2000" dirty="0" err="1">
                <a:latin typeface="Times New Roman" panose="02020603050405020304" pitchFamily="18" charset="0"/>
                <a:cs typeface="Times New Roman" panose="02020603050405020304" pitchFamily="18" charset="0"/>
              </a:rPr>
              <a:t>ekstensi</a:t>
            </a:r>
            <a:r>
              <a:rPr lang="en-US" sz="2000" dirty="0">
                <a:latin typeface="Times New Roman" panose="02020603050405020304" pitchFamily="18" charset="0"/>
                <a:cs typeface="Times New Roman" panose="02020603050405020304" pitchFamily="18" charset="0"/>
              </a:rPr>
              <a:t> Look yang </a:t>
            </a:r>
            <a:r>
              <a:rPr lang="en-US" sz="2000" dirty="0" err="1">
                <a:latin typeface="Times New Roman" panose="02020603050405020304" pitchFamily="18" charset="0"/>
                <a:cs typeface="Times New Roman" panose="02020603050405020304" pitchFamily="18" charset="0"/>
              </a:rPr>
              <a:t>telah</a:t>
            </a:r>
            <a:r>
              <a:rPr lang="en-US" sz="2000" dirty="0">
                <a:latin typeface="Times New Roman" panose="02020603050405020304" pitchFamily="18" charset="0"/>
                <a:cs typeface="Times New Roman" panose="02020603050405020304" pitchFamily="18" charset="0"/>
              </a:rPr>
              <a:t> di-download</a:t>
            </a:r>
            <a:r>
              <a:rPr lang="en-US" sz="2000" dirty="0" smtClean="0">
                <a:latin typeface="Times New Roman" panose="02020603050405020304" pitchFamily="18" charset="0"/>
                <a:cs typeface="Times New Roman" panose="02020603050405020304" pitchFamily="18" charset="0"/>
              </a:rPr>
              <a:t>.</a:t>
            </a:r>
            <a:br>
              <a:rPr lang="en-US" sz="2000"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6) </a:t>
            </a:r>
            <a:r>
              <a:rPr lang="en-US" sz="2000" dirty="0" err="1">
                <a:latin typeface="Times New Roman" panose="02020603050405020304" pitchFamily="18" charset="0"/>
                <a:cs typeface="Times New Roman" panose="02020603050405020304" pitchFamily="18" charset="0"/>
              </a:rPr>
              <a:t>Klik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tombol</a:t>
            </a:r>
            <a:r>
              <a:rPr lang="en-US" sz="2000" dirty="0">
                <a:latin typeface="Times New Roman" panose="02020603050405020304" pitchFamily="18" charset="0"/>
                <a:cs typeface="Times New Roman" panose="02020603050405020304" pitchFamily="18" charset="0"/>
              </a:rPr>
              <a:t> Import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menambahkan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komponen</a:t>
            </a:r>
            <a:r>
              <a:rPr lang="en-US" sz="2000" dirty="0">
                <a:latin typeface="Times New Roman" panose="02020603050405020304" pitchFamily="18" charset="0"/>
                <a:cs typeface="Times New Roman" panose="02020603050405020304" pitchFamily="18" charset="0"/>
              </a:rPr>
              <a:t> Look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Inventor</a:t>
            </a:r>
            <a:r>
              <a:rPr lang="en-US" sz="2000" dirty="0" smtClean="0">
                <a:latin typeface="Times New Roman" panose="02020603050405020304" pitchFamily="18" charset="0"/>
                <a:cs typeface="Times New Roman" panose="02020603050405020304" pitchFamily="18" charset="0"/>
              </a:rPr>
              <a:t>.</a:t>
            </a:r>
            <a:br>
              <a:rPr lang="en-US" sz="2000"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7) </a:t>
            </a:r>
            <a:r>
              <a:rPr lang="en-US" sz="2000" dirty="0" err="1">
                <a:latin typeface="Times New Roman" panose="02020603050405020304" pitchFamily="18" charset="0"/>
                <a:cs typeface="Times New Roman" panose="02020603050405020304" pitchFamily="18" charset="0"/>
              </a:rPr>
              <a:t>Tambahkan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komponen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HorizontalArragement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layar</a:t>
            </a:r>
            <a:r>
              <a:rPr lang="en-US" sz="2000" dirty="0">
                <a:latin typeface="Times New Roman" panose="02020603050405020304" pitchFamily="18" charset="0"/>
                <a:cs typeface="Times New Roman" panose="02020603050405020304" pitchFamily="18" charset="0"/>
              </a:rPr>
              <a:t> (8) </a:t>
            </a:r>
            <a:r>
              <a:rPr lang="en-US" sz="2000" dirty="0" err="1">
                <a:latin typeface="Times New Roman" panose="02020603050405020304" pitchFamily="18" charset="0"/>
                <a:cs typeface="Times New Roman" panose="02020603050405020304" pitchFamily="18" charset="0"/>
              </a:rPr>
              <a:t>Atur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properti</a:t>
            </a:r>
            <a:r>
              <a:rPr lang="en-US" sz="2000" dirty="0">
                <a:latin typeface="Times New Roman" panose="02020603050405020304" pitchFamily="18" charset="0"/>
                <a:cs typeface="Times New Roman" panose="02020603050405020304" pitchFamily="18" charset="0"/>
              </a:rPr>
              <a:t> Height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8%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properti</a:t>
            </a:r>
            <a:r>
              <a:rPr lang="en-US" sz="2000" dirty="0">
                <a:latin typeface="Times New Roman" panose="02020603050405020304" pitchFamily="18" charset="0"/>
                <a:cs typeface="Times New Roman" panose="02020603050405020304" pitchFamily="18" charset="0"/>
              </a:rPr>
              <a:t> Width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Fill Parent</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04137" y="1709737"/>
            <a:ext cx="3438525" cy="2200275"/>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85087" y="3910012"/>
            <a:ext cx="3457575" cy="2401888"/>
          </a:xfrm>
          <a:prstGeom prst="rect">
            <a:avLst/>
          </a:prstGeom>
        </p:spPr>
      </p:pic>
    </p:spTree>
    <p:extLst>
      <p:ext uri="{BB962C8B-B14F-4D97-AF65-F5344CB8AC3E}">
        <p14:creationId xmlns:p14="http://schemas.microsoft.com/office/powerpoint/2010/main" val="33802165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1880" y="767615"/>
            <a:ext cx="6230620" cy="4120297"/>
          </a:xfrm>
        </p:spPr>
        <p:txBody>
          <a:bodyPr>
            <a:normAutofit/>
          </a:bodyPr>
          <a:lstStyle/>
          <a:p>
            <a:r>
              <a:rPr lang="en-US" sz="2000" dirty="0" smtClean="0"/>
              <a:t>(10) </a:t>
            </a:r>
            <a:r>
              <a:rPr lang="en-US" sz="2000" dirty="0" err="1" smtClean="0"/>
              <a:t>Tambahkan</a:t>
            </a:r>
            <a:r>
              <a:rPr lang="en-US" sz="2000" dirty="0" smtClean="0"/>
              <a:t> </a:t>
            </a:r>
            <a:r>
              <a:rPr lang="en-US" sz="2000" dirty="0" err="1"/>
              <a:t>WebViewer</a:t>
            </a:r>
            <a:r>
              <a:rPr lang="en-US" sz="2000" dirty="0"/>
              <a:t> </a:t>
            </a:r>
            <a:r>
              <a:rPr lang="en-US" sz="2000" dirty="0" err="1"/>
              <a:t>ke</a:t>
            </a:r>
            <a:r>
              <a:rPr lang="en-US" sz="2000" dirty="0"/>
              <a:t> </a:t>
            </a:r>
            <a:r>
              <a:rPr lang="en-US" sz="2000" dirty="0" err="1"/>
              <a:t>layar</a:t>
            </a:r>
            <a:r>
              <a:rPr lang="en-US" sz="2000" dirty="0" smtClean="0"/>
              <a:t>.</a:t>
            </a:r>
            <a:br>
              <a:rPr lang="en-US" sz="2000" dirty="0" smtClean="0"/>
            </a:br>
            <a:r>
              <a:rPr lang="en-US" sz="2000" dirty="0" smtClean="0"/>
              <a:t>(</a:t>
            </a:r>
            <a:r>
              <a:rPr lang="en-US" sz="2000" dirty="0"/>
              <a:t>11) </a:t>
            </a:r>
            <a:r>
              <a:rPr lang="en-US" sz="2000" dirty="0" err="1"/>
              <a:t>Tambahkan</a:t>
            </a:r>
            <a:r>
              <a:rPr lang="en-US" sz="2000" dirty="0"/>
              <a:t> </a:t>
            </a:r>
            <a:r>
              <a:rPr lang="en-US" sz="2000" dirty="0" err="1"/>
              <a:t>komponen</a:t>
            </a:r>
            <a:r>
              <a:rPr lang="en-US" sz="2000" dirty="0"/>
              <a:t> </a:t>
            </a:r>
            <a:r>
              <a:rPr lang="en-US" sz="2000" dirty="0" err="1"/>
              <a:t>HorizontalArragement</a:t>
            </a:r>
            <a:r>
              <a:rPr lang="en-US" sz="2000" dirty="0"/>
              <a:t> </a:t>
            </a:r>
            <a:r>
              <a:rPr lang="en-US" sz="2000" dirty="0" err="1"/>
              <a:t>ke</a:t>
            </a:r>
            <a:r>
              <a:rPr lang="en-US" sz="2000" dirty="0"/>
              <a:t> </a:t>
            </a:r>
            <a:r>
              <a:rPr lang="en-US" sz="2000" dirty="0" err="1"/>
              <a:t>layar</a:t>
            </a:r>
            <a:r>
              <a:rPr lang="en-US" sz="2000" dirty="0"/>
              <a:t>. </a:t>
            </a:r>
            <a:r>
              <a:rPr lang="en-US" sz="2000" dirty="0" err="1"/>
              <a:t>Komponen</a:t>
            </a:r>
            <a:r>
              <a:rPr lang="en-US" sz="2000" dirty="0"/>
              <a:t> </a:t>
            </a:r>
            <a:r>
              <a:rPr lang="en-US" sz="2000" dirty="0" err="1"/>
              <a:t>akan</a:t>
            </a:r>
            <a:r>
              <a:rPr lang="en-US" sz="2000" dirty="0"/>
              <a:t> </a:t>
            </a:r>
            <a:r>
              <a:rPr lang="en-US" sz="2000" dirty="0" err="1"/>
              <a:t>diberi</a:t>
            </a:r>
            <a:r>
              <a:rPr lang="en-US" sz="2000" dirty="0"/>
              <a:t> </a:t>
            </a:r>
            <a:r>
              <a:rPr lang="en-US" sz="2000" dirty="0" err="1"/>
              <a:t>nama</a:t>
            </a:r>
            <a:r>
              <a:rPr lang="en-US" sz="2000" dirty="0"/>
              <a:t> HorizontalArragement2</a:t>
            </a:r>
            <a:r>
              <a:rPr lang="en-US" sz="2000" dirty="0" smtClean="0"/>
              <a:t>.</a:t>
            </a:r>
            <a:br>
              <a:rPr lang="en-US" sz="2000" dirty="0" smtClean="0"/>
            </a:br>
            <a:r>
              <a:rPr lang="en-US" sz="2000" dirty="0" smtClean="0"/>
              <a:t>(</a:t>
            </a:r>
            <a:r>
              <a:rPr lang="en-US" sz="2000" dirty="0"/>
              <a:t>12) </a:t>
            </a:r>
            <a:r>
              <a:rPr lang="en-US" sz="2000" dirty="0" err="1"/>
              <a:t>Atur</a:t>
            </a:r>
            <a:r>
              <a:rPr lang="en-US" sz="2000" dirty="0"/>
              <a:t> </a:t>
            </a:r>
            <a:r>
              <a:rPr lang="en-US" sz="2000" dirty="0" err="1"/>
              <a:t>properti</a:t>
            </a:r>
            <a:r>
              <a:rPr lang="en-US" sz="2000" dirty="0"/>
              <a:t> Height </a:t>
            </a:r>
            <a:r>
              <a:rPr lang="en-US" sz="2000" dirty="0" err="1"/>
              <a:t>menjadi</a:t>
            </a:r>
            <a:r>
              <a:rPr lang="en-US" sz="2000" dirty="0"/>
              <a:t> 8% </a:t>
            </a:r>
            <a:r>
              <a:rPr lang="en-US" sz="2000" dirty="0" err="1"/>
              <a:t>dan</a:t>
            </a:r>
            <a:r>
              <a:rPr lang="en-US" sz="2000" dirty="0"/>
              <a:t> </a:t>
            </a:r>
            <a:r>
              <a:rPr lang="en-US" sz="2000" dirty="0" err="1"/>
              <a:t>properti</a:t>
            </a:r>
            <a:r>
              <a:rPr lang="en-US" sz="2000" dirty="0"/>
              <a:t> Width </a:t>
            </a:r>
            <a:r>
              <a:rPr lang="en-US" sz="2000" dirty="0" err="1"/>
              <a:t>menjadi</a:t>
            </a:r>
            <a:r>
              <a:rPr lang="en-US" sz="2000" dirty="0"/>
              <a:t> Fill Parent</a:t>
            </a:r>
            <a:r>
              <a:rPr lang="en-US" sz="2000" dirty="0" smtClean="0"/>
              <a:t>.</a:t>
            </a:r>
            <a:br>
              <a:rPr lang="en-US" sz="2000" dirty="0" smtClean="0"/>
            </a:br>
            <a:r>
              <a:rPr lang="en-US" sz="2000" dirty="0" smtClean="0"/>
              <a:t>(</a:t>
            </a:r>
            <a:r>
              <a:rPr lang="en-US" sz="2000" dirty="0"/>
              <a:t>13) </a:t>
            </a:r>
            <a:r>
              <a:rPr lang="en-US" sz="2000" dirty="0" err="1"/>
              <a:t>Tambahkan</a:t>
            </a:r>
            <a:r>
              <a:rPr lang="en-US" sz="2000" dirty="0"/>
              <a:t> </a:t>
            </a:r>
            <a:r>
              <a:rPr lang="en-US" sz="2000" dirty="0" err="1"/>
              <a:t>dua</a:t>
            </a:r>
            <a:r>
              <a:rPr lang="en-US" sz="2000" dirty="0"/>
              <a:t> </a:t>
            </a:r>
            <a:r>
              <a:rPr lang="en-US" sz="2000" dirty="0" err="1"/>
              <a:t>buah</a:t>
            </a:r>
            <a:r>
              <a:rPr lang="en-US" sz="2000" dirty="0"/>
              <a:t> </a:t>
            </a:r>
            <a:r>
              <a:rPr lang="en-US" sz="2000" dirty="0" err="1"/>
              <a:t>komponen</a:t>
            </a:r>
            <a:r>
              <a:rPr lang="en-US" sz="2000" dirty="0"/>
              <a:t> Button </a:t>
            </a:r>
            <a:r>
              <a:rPr lang="en-US" sz="2000" dirty="0" err="1"/>
              <a:t>ke</a:t>
            </a:r>
            <a:r>
              <a:rPr lang="en-US" sz="2000" dirty="0"/>
              <a:t> </a:t>
            </a:r>
            <a:r>
              <a:rPr lang="en-US" sz="2000" dirty="0" err="1"/>
              <a:t>komponen</a:t>
            </a:r>
            <a:r>
              <a:rPr lang="en-US" sz="2000" dirty="0"/>
              <a:t> HorizontalArrangement2. </a:t>
            </a:r>
            <a:r>
              <a:rPr lang="en-US" sz="2000" dirty="0" smtClean="0"/>
              <a:t/>
            </a:r>
            <a:br>
              <a:rPr lang="en-US" sz="2000" dirty="0" smtClean="0"/>
            </a:br>
            <a:r>
              <a:rPr lang="en-US" sz="2000" dirty="0" smtClean="0"/>
              <a:t>(</a:t>
            </a:r>
            <a:r>
              <a:rPr lang="en-US" sz="2000" dirty="0"/>
              <a:t>14) </a:t>
            </a:r>
            <a:r>
              <a:rPr lang="en-US" sz="2000" dirty="0" err="1"/>
              <a:t>Ganti</a:t>
            </a:r>
            <a:r>
              <a:rPr lang="en-US" sz="2000" dirty="0"/>
              <a:t> </a:t>
            </a:r>
            <a:r>
              <a:rPr lang="en-US" sz="2000" dirty="0" err="1"/>
              <a:t>properti</a:t>
            </a:r>
            <a:r>
              <a:rPr lang="en-US" sz="2000" dirty="0"/>
              <a:t> Button1 </a:t>
            </a:r>
            <a:r>
              <a:rPr lang="en-US" sz="2000" dirty="0" err="1"/>
              <a:t>menjadi</a:t>
            </a:r>
            <a:r>
              <a:rPr lang="en-US" sz="2000" dirty="0"/>
              <a:t> </a:t>
            </a:r>
            <a:r>
              <a:rPr lang="en-US" sz="2000" dirty="0" err="1"/>
              <a:t>sebagai</a:t>
            </a:r>
            <a:r>
              <a:rPr lang="en-US" sz="2000" dirty="0"/>
              <a:t> </a:t>
            </a:r>
            <a:r>
              <a:rPr lang="en-US" sz="2000" dirty="0" err="1" smtClean="0"/>
              <a:t>berikut</a:t>
            </a:r>
            <a:r>
              <a:rPr lang="en-US" sz="2000" dirty="0"/>
              <a:t/>
            </a:r>
            <a:br>
              <a:rPr lang="en-US" sz="2000" dirty="0"/>
            </a:br>
            <a:r>
              <a:rPr lang="en-US" sz="2000" dirty="0" smtClean="0"/>
              <a:t>(15) </a:t>
            </a:r>
            <a:r>
              <a:rPr lang="en-US" sz="2000" dirty="0" err="1" smtClean="0"/>
              <a:t>Tambahkan</a:t>
            </a:r>
            <a:r>
              <a:rPr lang="en-US" sz="2000" dirty="0" smtClean="0"/>
              <a:t> </a:t>
            </a:r>
            <a:r>
              <a:rPr lang="en-US" sz="2000" dirty="0" err="1"/>
              <a:t>komponen</a:t>
            </a:r>
            <a:r>
              <a:rPr lang="en-US" sz="2000" dirty="0"/>
              <a:t> Look </a:t>
            </a:r>
            <a:r>
              <a:rPr lang="en-US" sz="2000" dirty="0" err="1"/>
              <a:t>ke</a:t>
            </a:r>
            <a:r>
              <a:rPr lang="en-US" sz="2000" dirty="0"/>
              <a:t> </a:t>
            </a:r>
            <a:r>
              <a:rPr lang="en-US" sz="2000" dirty="0" err="1"/>
              <a:t>layar</a:t>
            </a:r>
            <a:r>
              <a:rPr lang="en-US" sz="2000" dirty="0"/>
              <a:t>. </a:t>
            </a:r>
            <a:r>
              <a:rPr lang="en-US" sz="2000" dirty="0" err="1"/>
              <a:t>Komponen</a:t>
            </a:r>
            <a:r>
              <a:rPr lang="en-US" sz="2000" dirty="0"/>
              <a:t> Look </a:t>
            </a:r>
            <a:r>
              <a:rPr lang="en-US" sz="2000" dirty="0" err="1"/>
              <a:t>akan</a:t>
            </a:r>
            <a:r>
              <a:rPr lang="en-US" sz="2000" dirty="0"/>
              <a:t> </a:t>
            </a:r>
            <a:r>
              <a:rPr lang="en-US" sz="2000" dirty="0" err="1"/>
              <a:t>diberi</a:t>
            </a:r>
            <a:r>
              <a:rPr lang="en-US" sz="2000" dirty="0"/>
              <a:t> </a:t>
            </a:r>
            <a:r>
              <a:rPr lang="en-US" sz="2000" dirty="0" err="1"/>
              <a:t>nama</a:t>
            </a:r>
            <a:r>
              <a:rPr lang="en-US" sz="2000" dirty="0"/>
              <a:t> Look1. </a:t>
            </a:r>
            <a:r>
              <a:rPr lang="en-US" sz="2000" dirty="0" err="1"/>
              <a:t>Komponen</a:t>
            </a:r>
            <a:r>
              <a:rPr lang="en-US" sz="2000" dirty="0"/>
              <a:t> </a:t>
            </a:r>
            <a:r>
              <a:rPr lang="en-US" sz="2000" dirty="0" err="1"/>
              <a:t>ini</a:t>
            </a:r>
            <a:r>
              <a:rPr lang="en-US" sz="2000" dirty="0"/>
              <a:t> </a:t>
            </a:r>
            <a:r>
              <a:rPr lang="en-US" sz="2000" dirty="0" err="1"/>
              <a:t>tidak</a:t>
            </a:r>
            <a:r>
              <a:rPr lang="en-US" sz="2000" dirty="0"/>
              <a:t> </a:t>
            </a:r>
            <a:r>
              <a:rPr lang="en-US" sz="2000" dirty="0" err="1"/>
              <a:t>akan</a:t>
            </a:r>
            <a:r>
              <a:rPr lang="en-US" sz="2000" dirty="0"/>
              <a:t> </a:t>
            </a:r>
            <a:r>
              <a:rPr lang="en-US" sz="2000" dirty="0" err="1"/>
              <a:t>kelihatan</a:t>
            </a:r>
            <a:r>
              <a:rPr lang="en-US" sz="2000" dirty="0"/>
              <a:t> di </a:t>
            </a:r>
            <a:r>
              <a:rPr lang="en-US" sz="2000" dirty="0" err="1"/>
              <a:t>layar</a:t>
            </a:r>
            <a:r>
              <a:rPr lang="en-US" sz="2000" dirty="0"/>
              <a:t> </a:t>
            </a:r>
            <a:r>
              <a:rPr lang="en-US" sz="2000" dirty="0" err="1"/>
              <a:t>tetapi</a:t>
            </a:r>
            <a:r>
              <a:rPr lang="en-US" sz="2000" dirty="0"/>
              <a:t> </a:t>
            </a:r>
            <a:r>
              <a:rPr lang="en-US" sz="2000" dirty="0" err="1"/>
              <a:t>akan</a:t>
            </a:r>
            <a:r>
              <a:rPr lang="en-US" sz="2000" dirty="0"/>
              <a:t> </a:t>
            </a:r>
            <a:r>
              <a:rPr lang="en-US" sz="2000" dirty="0" err="1"/>
              <a:t>kelihatan</a:t>
            </a:r>
            <a:r>
              <a:rPr lang="en-US" sz="2000" dirty="0"/>
              <a:t> di </a:t>
            </a:r>
            <a:r>
              <a:rPr lang="en-US" sz="2000" dirty="0" err="1"/>
              <a:t>daftar</a:t>
            </a:r>
            <a:r>
              <a:rPr lang="en-US" sz="2000" dirty="0"/>
              <a:t> </a:t>
            </a:r>
            <a:r>
              <a:rPr lang="en-US" sz="2000" dirty="0" err="1"/>
              <a:t>kompone</a:t>
            </a:r>
            <a:endParaRPr lang="en-US" sz="20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66012" y="1937603"/>
            <a:ext cx="3686175" cy="141922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42587" y="3730624"/>
            <a:ext cx="1219200" cy="231457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66012" y="3878261"/>
            <a:ext cx="2867025" cy="2019300"/>
          </a:xfrm>
          <a:prstGeom prst="rect">
            <a:avLst/>
          </a:prstGeom>
        </p:spPr>
      </p:pic>
    </p:spTree>
    <p:extLst>
      <p:ext uri="{BB962C8B-B14F-4D97-AF65-F5344CB8AC3E}">
        <p14:creationId xmlns:p14="http://schemas.microsoft.com/office/powerpoint/2010/main" val="23249687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solidFill>
                  <a:srgbClr val="00B0F0"/>
                </a:solidFill>
                <a:latin typeface="Times New Roman" panose="02020603050405020304" pitchFamily="18" charset="0"/>
                <a:cs typeface="Times New Roman" panose="02020603050405020304" pitchFamily="18" charset="0"/>
              </a:rPr>
              <a:t>3. </a:t>
            </a:r>
            <a:r>
              <a:rPr lang="en-US" sz="2000" b="1" dirty="0" err="1">
                <a:solidFill>
                  <a:srgbClr val="00B0F0"/>
                </a:solidFill>
                <a:latin typeface="Times New Roman" panose="02020603050405020304" pitchFamily="18" charset="0"/>
                <a:cs typeface="Times New Roman" panose="02020603050405020304" pitchFamily="18" charset="0"/>
              </a:rPr>
              <a:t>Aplikasi</a:t>
            </a:r>
            <a:r>
              <a:rPr lang="en-US" sz="2000" b="1" dirty="0">
                <a:solidFill>
                  <a:srgbClr val="00B0F0"/>
                </a:solidFill>
                <a:latin typeface="Times New Roman" panose="02020603050405020304" pitchFamily="18" charset="0"/>
                <a:cs typeface="Times New Roman" panose="02020603050405020304" pitchFamily="18" charset="0"/>
              </a:rPr>
              <a:t> Smart Assistant</a:t>
            </a:r>
          </a:p>
        </p:txBody>
      </p:sp>
      <p:sp>
        <p:nvSpPr>
          <p:cNvPr id="4" name="Title 1"/>
          <p:cNvSpPr txBox="1">
            <a:spLocks/>
          </p:cNvSpPr>
          <p:nvPr/>
        </p:nvSpPr>
        <p:spPr>
          <a:xfrm>
            <a:off x="1097280" y="413603"/>
            <a:ext cx="10058400" cy="46282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Bentuk</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lain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kecerdasan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buatan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text to speech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speech to text.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text to speech, </a:t>
            </a:r>
            <a:r>
              <a:rPr lang="en-US" sz="2000" dirty="0" err="1">
                <a:latin typeface="Times New Roman" panose="02020603050405020304" pitchFamily="18" charset="0"/>
                <a:cs typeface="Times New Roman" panose="02020603050405020304" pitchFamily="18" charset="0"/>
              </a:rPr>
              <a:t>memungkinkan</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teks</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ada</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komputer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diubah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pesan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suara</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didengar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Sebaliknya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speech to text </a:t>
            </a:r>
            <a:r>
              <a:rPr lang="en-US" sz="2000" dirty="0" err="1">
                <a:latin typeface="Times New Roman" panose="02020603050405020304" pitchFamily="18" charset="0"/>
                <a:cs typeface="Times New Roman" panose="02020603050405020304" pitchFamily="18" charset="0"/>
              </a:rPr>
              <a:t>memungkinkan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komputer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menangkap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pesan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kemudian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mengubah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pesan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menyimpannya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basis data. </a:t>
            </a:r>
            <a:r>
              <a:rPr lang="en-US" sz="2000" dirty="0" err="1">
                <a:latin typeface="Times New Roman" panose="02020603050405020304" pitchFamily="18" charset="0"/>
                <a:cs typeface="Times New Roman" panose="02020603050405020304" pitchFamily="18" charset="0"/>
              </a:rPr>
              <a:t>Kedua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banyak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diterapkan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seperti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tuna </a:t>
            </a:r>
            <a:r>
              <a:rPr lang="en-US" sz="2000" dirty="0" err="1">
                <a:latin typeface="Times New Roman" panose="02020603050405020304" pitchFamily="18" charset="0"/>
                <a:cs typeface="Times New Roman" panose="02020603050405020304" pitchFamily="18" charset="0"/>
              </a:rPr>
              <a:t>netra</a:t>
            </a:r>
            <a:r>
              <a:rPr lang="en-US" sz="2000" dirty="0">
                <a:latin typeface="Times New Roman" panose="02020603050405020304" pitchFamily="18" charset="0"/>
                <a:cs typeface="Times New Roman" panose="02020603050405020304" pitchFamily="18" charset="0"/>
              </a:rPr>
              <a:t>, map,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membaca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mempunyai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fitur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perintah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sebagainya</a:t>
            </a:r>
            <a:r>
              <a:rPr lang="en-US" sz="2000" dirty="0" smtClean="0">
                <a:latin typeface="Times New Roman" panose="02020603050405020304" pitchFamily="18" charset="0"/>
                <a:cs typeface="Times New Roman" panose="02020603050405020304" pitchFamily="18" charset="0"/>
              </a:rPr>
              <a:t>.</a:t>
            </a:r>
          </a:p>
          <a:p>
            <a:pPr algn="just"/>
            <a:r>
              <a:rPr lang="en-US" sz="2000" b="1" dirty="0" smtClean="0">
                <a:solidFill>
                  <a:srgbClr val="00B0F0"/>
                </a:solidFill>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Smart Assistant </a:t>
            </a:r>
            <a:r>
              <a:rPr lang="en-US" sz="2000" dirty="0" err="1">
                <a:latin typeface="Times New Roman" panose="02020603050405020304" pitchFamily="18" charset="0"/>
                <a:cs typeface="Times New Roman" panose="02020603050405020304" pitchFamily="18" charset="0"/>
              </a:rPr>
              <a:t>dibangun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dua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komponen</a:t>
            </a:r>
            <a:r>
              <a:rPr lang="en-US" sz="2000" dirty="0">
                <a:latin typeface="Times New Roman" panose="02020603050405020304" pitchFamily="18" charset="0"/>
                <a:cs typeface="Times New Roman" panose="02020603050405020304" pitchFamily="18" charset="0"/>
              </a:rPr>
              <a:t> yang paling </a:t>
            </a:r>
            <a:r>
              <a:rPr lang="en-US" sz="2000" dirty="0" err="1">
                <a:latin typeface="Times New Roman" panose="02020603050405020304" pitchFamily="18" charset="0"/>
                <a:cs typeface="Times New Roman" panose="02020603050405020304" pitchFamily="18" charset="0"/>
              </a:rPr>
              <a:t>penting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yaitu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komponen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SpeechRecognizer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menangkap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memahami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pesan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komponen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TexttoSpeech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mengubah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pesan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suara</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disampaikan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Membangun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Smart Assistant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langkah-langkah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berikut</a:t>
            </a:r>
            <a:r>
              <a:rPr lang="en-US" sz="2000" dirty="0">
                <a:latin typeface="Times New Roman" panose="02020603050405020304" pitchFamily="18" charset="0"/>
                <a:cs typeface="Times New Roman" panose="02020603050405020304" pitchFamily="18" charset="0"/>
              </a:rPr>
              <a:t>:</a:t>
            </a:r>
            <a:endParaRPr lang="en-US" sz="2000" b="1" dirty="0">
              <a:solidFill>
                <a:srgbClr val="00B0F0"/>
              </a:solidFill>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1097280" y="4172803"/>
            <a:ext cx="10058400" cy="145075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457200" indent="-457200">
              <a:buAutoNum type="alphaLcPeriod"/>
            </a:pPr>
            <a:r>
              <a:rPr lang="en-US" sz="2000" b="1" dirty="0" err="1" smtClean="0">
                <a:latin typeface="Times New Roman" panose="02020603050405020304" pitchFamily="18" charset="0"/>
                <a:cs typeface="Times New Roman" panose="02020603050405020304" pitchFamily="18" charset="0"/>
              </a:rPr>
              <a:t>Mendesain</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Tampilan</a:t>
            </a:r>
            <a:endParaRPr lang="en-US" sz="2000" b="1" dirty="0" smtClean="0">
              <a:latin typeface="Times New Roman" panose="02020603050405020304" pitchFamily="18" charset="0"/>
              <a:cs typeface="Times New Roman" panose="02020603050405020304" pitchFamily="18" charset="0"/>
            </a:endParaRPr>
          </a:p>
          <a:p>
            <a:r>
              <a:rPr lang="en-US" sz="2000" dirty="0" err="1">
                <a:latin typeface="Times New Roman" panose="02020603050405020304" pitchFamily="18" charset="0"/>
                <a:cs typeface="Times New Roman" panose="02020603050405020304" pitchFamily="18" charset="0"/>
              </a:rPr>
              <a:t>Buatlah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Proyek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baru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nama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proyek</a:t>
            </a:r>
            <a:r>
              <a:rPr lang="en-US" sz="2000" dirty="0">
                <a:latin typeface="Times New Roman" panose="02020603050405020304" pitchFamily="18" charset="0"/>
                <a:cs typeface="Times New Roman" panose="02020603050405020304" pitchFamily="18" charset="0"/>
              </a:rPr>
              <a:t> Smart Assistant</a:t>
            </a:r>
            <a:endParaRPr lang="en-US" sz="2000" b="1" dirty="0">
              <a:solidFill>
                <a:srgbClr val="00B0F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354434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6180" y="3169503"/>
            <a:ext cx="7805420" cy="3078897"/>
          </a:xfrm>
        </p:spPr>
        <p:txBody>
          <a:bodyPr>
            <a:noAutofit/>
          </a:bodyPr>
          <a:lstStyle/>
          <a:p>
            <a:pPr algn="just"/>
            <a:r>
              <a:rPr lang="en-US" sz="2000" dirty="0" smtClean="0">
                <a:latin typeface="Times New Roman" panose="02020603050405020304" pitchFamily="18" charset="0"/>
                <a:cs typeface="Times New Roman" panose="02020603050405020304" pitchFamily="18" charset="0"/>
              </a:rPr>
              <a:t>(1) </a:t>
            </a:r>
            <a:r>
              <a:rPr lang="en-US" sz="2000" dirty="0" err="1" smtClean="0">
                <a:latin typeface="Times New Roman" panose="02020603050405020304" pitchFamily="18" charset="0"/>
                <a:cs typeface="Times New Roman" panose="02020603050405020304" pitchFamily="18" charset="0"/>
              </a:rPr>
              <a:t>Tambahkan</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komponen</a:t>
            </a:r>
            <a:r>
              <a:rPr lang="en-US" sz="2000" dirty="0">
                <a:latin typeface="Times New Roman" panose="02020603050405020304" pitchFamily="18" charset="0"/>
                <a:cs typeface="Times New Roman" panose="02020603050405020304" pitchFamily="18" charset="0"/>
              </a:rPr>
              <a:t> Label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layar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Kemudian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ganti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namanya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lblJudul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Komponen</a:t>
            </a:r>
            <a:r>
              <a:rPr lang="en-US" sz="2000" dirty="0">
                <a:latin typeface="Times New Roman" panose="02020603050405020304" pitchFamily="18" charset="0"/>
                <a:cs typeface="Times New Roman" panose="02020603050405020304" pitchFamily="18" charset="0"/>
              </a:rPr>
              <a:t> label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judul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Karena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ganti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properti</a:t>
            </a:r>
            <a:r>
              <a:rPr lang="en-US" sz="2000" dirty="0">
                <a:latin typeface="Times New Roman" panose="02020603050405020304" pitchFamily="18" charset="0"/>
                <a:cs typeface="Times New Roman" panose="02020603050405020304" pitchFamily="18" charset="0"/>
              </a:rPr>
              <a:t> lain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berikut</a:t>
            </a:r>
            <a:r>
              <a:rPr lang="en-US" sz="2000" dirty="0">
                <a:latin typeface="Times New Roman" panose="02020603050405020304" pitchFamily="18" charset="0"/>
                <a:cs typeface="Times New Roman" panose="02020603050405020304" pitchFamily="18" charset="0"/>
              </a:rPr>
              <a:t>: Font Bold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True, </a:t>
            </a:r>
            <a:r>
              <a:rPr lang="en-US" sz="2000" dirty="0" err="1">
                <a:latin typeface="Times New Roman" panose="02020603050405020304" pitchFamily="18" charset="0"/>
                <a:cs typeface="Times New Roman" panose="02020603050405020304" pitchFamily="18" charset="0"/>
              </a:rPr>
              <a:t>FontSize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25 </a:t>
            </a:r>
            <a:r>
              <a:rPr lang="en-US" sz="2000" dirty="0" err="1">
                <a:latin typeface="Times New Roman" panose="02020603050405020304" pitchFamily="18" charset="0"/>
                <a:cs typeface="Times New Roman" panose="02020603050405020304" pitchFamily="18" charset="0"/>
              </a:rPr>
              <a:t>pt</a:t>
            </a:r>
            <a:r>
              <a:rPr lang="en-US" sz="2000" dirty="0">
                <a:latin typeface="Times New Roman" panose="02020603050405020304" pitchFamily="18" charset="0"/>
                <a:cs typeface="Times New Roman" panose="02020603050405020304" pitchFamily="18" charset="0"/>
              </a:rPr>
              <a:t>, Text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Smart Assistant</a:t>
            </a:r>
            <a:r>
              <a:rPr lang="en-US" sz="2000" dirty="0" smtClean="0">
                <a:latin typeface="Times New Roman" panose="02020603050405020304" pitchFamily="18" charset="0"/>
                <a:cs typeface="Times New Roman" panose="02020603050405020304" pitchFamily="18" charset="0"/>
              </a:rPr>
              <a:t>.</a:t>
            </a:r>
            <a:br>
              <a:rPr lang="en-US" sz="2000"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(2) </a:t>
            </a:r>
            <a:r>
              <a:rPr lang="en-US" sz="2000" dirty="0" err="1" smtClean="0">
                <a:latin typeface="Times New Roman" panose="02020603050405020304" pitchFamily="18" charset="0"/>
                <a:cs typeface="Times New Roman" panose="02020603050405020304" pitchFamily="18" charset="0"/>
              </a:rPr>
              <a:t>Tambahkan</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komponen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HorizontalArrangement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layar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Ganti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properti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AlignHorizontal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Center, </a:t>
            </a:r>
            <a:r>
              <a:rPr lang="en-US" sz="2000" dirty="0" err="1">
                <a:latin typeface="Times New Roman" panose="02020603050405020304" pitchFamily="18" charset="0"/>
                <a:cs typeface="Times New Roman" panose="02020603050405020304" pitchFamily="18" charset="0"/>
              </a:rPr>
              <a:t>AlignVertical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Center, Height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7%;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Width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80</a:t>
            </a:r>
            <a:r>
              <a:rPr lang="en-US" sz="2000" dirty="0" smtClean="0">
                <a:latin typeface="Times New Roman" panose="02020603050405020304" pitchFamily="18" charset="0"/>
                <a:cs typeface="Times New Roman" panose="02020603050405020304" pitchFamily="18" charset="0"/>
              </a:rPr>
              <a:t>%</a:t>
            </a:r>
            <a:br>
              <a:rPr lang="en-US" sz="2000"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(3) </a:t>
            </a:r>
            <a:r>
              <a:rPr lang="en-US" sz="2000" dirty="0" err="1" smtClean="0">
                <a:latin typeface="Times New Roman" panose="02020603050405020304" pitchFamily="18" charset="0"/>
                <a:cs typeface="Times New Roman" panose="02020603050405020304" pitchFamily="18" charset="0"/>
              </a:rPr>
              <a:t>Tambahkan</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komponen</a:t>
            </a:r>
            <a:r>
              <a:rPr lang="en-US" sz="2000" dirty="0">
                <a:latin typeface="Times New Roman" panose="02020603050405020304" pitchFamily="18" charset="0"/>
                <a:cs typeface="Times New Roman" panose="02020603050405020304" pitchFamily="18" charset="0"/>
              </a:rPr>
              <a:t> label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HorizontalArrangement1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beri</a:t>
            </a:r>
            <a:r>
              <a:rPr lang="en-US" sz="2000" dirty="0">
                <a:latin typeface="Times New Roman" panose="02020603050405020304" pitchFamily="18" charset="0"/>
                <a:cs typeface="Times New Roman" panose="02020603050405020304" pitchFamily="18" charset="0"/>
              </a:rPr>
              <a:t> name </a:t>
            </a:r>
            <a:r>
              <a:rPr lang="en-US" sz="2000" dirty="0" err="1">
                <a:latin typeface="Times New Roman" panose="02020603050405020304" pitchFamily="18" charset="0"/>
                <a:cs typeface="Times New Roman" panose="02020603050405020304" pitchFamily="18" charset="0"/>
              </a:rPr>
              <a:t>lblDeveloped</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Kemudian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ganti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properti</a:t>
            </a:r>
            <a:r>
              <a:rPr lang="en-US" sz="2000" dirty="0">
                <a:latin typeface="Times New Roman" panose="02020603050405020304" pitchFamily="18" charset="0"/>
                <a:cs typeface="Times New Roman" panose="02020603050405020304" pitchFamily="18" charset="0"/>
              </a:rPr>
              <a:t> lain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berikut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FontSize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14 </a:t>
            </a:r>
            <a:r>
              <a:rPr lang="en-US" sz="2000" dirty="0" err="1">
                <a:latin typeface="Times New Roman" panose="02020603050405020304" pitchFamily="18" charset="0"/>
                <a:cs typeface="Times New Roman" panose="02020603050405020304" pitchFamily="18" charset="0"/>
              </a:rPr>
              <a:t>pt</a:t>
            </a:r>
            <a:r>
              <a:rPr lang="en-US" sz="2000" dirty="0">
                <a:latin typeface="Times New Roman" panose="02020603050405020304" pitchFamily="18" charset="0"/>
                <a:cs typeface="Times New Roman" panose="02020603050405020304" pitchFamily="18" charset="0"/>
              </a:rPr>
              <a:t>, Text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Developed by “</a:t>
            </a:r>
            <a:r>
              <a:rPr lang="en-US" sz="2000" dirty="0" err="1">
                <a:latin typeface="Times New Roman" panose="02020603050405020304" pitchFamily="18" charset="0"/>
                <a:cs typeface="Times New Roman" panose="02020603050405020304" pitchFamily="18" charset="0"/>
              </a:rPr>
              <a:t>nama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TextAlignment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Center,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aturlah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TextColor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sesuai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inginkan</a:t>
            </a: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(4) </a:t>
            </a:r>
            <a:r>
              <a:rPr lang="en-US" sz="2000" dirty="0" err="1" smtClean="0">
                <a:latin typeface="Times New Roman" panose="02020603050405020304" pitchFamily="18" charset="0"/>
                <a:cs typeface="Times New Roman" panose="02020603050405020304" pitchFamily="18" charset="0"/>
              </a:rPr>
              <a:t>Tambahkan</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komponen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VerticalArrangement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Aturlah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properti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komponen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AlignHorizontal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Center</a:t>
            </a:r>
            <a:br>
              <a:rPr lang="en-US"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(5) </a:t>
            </a:r>
            <a:r>
              <a:rPr lang="en-US" sz="2000" dirty="0" err="1" smtClean="0">
                <a:latin typeface="Times New Roman" panose="02020603050405020304" pitchFamily="18" charset="0"/>
                <a:cs typeface="Times New Roman" panose="02020603050405020304" pitchFamily="18" charset="0"/>
              </a:rPr>
              <a:t>Tambahkan</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gambar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komponen</a:t>
            </a:r>
            <a:r>
              <a:rPr lang="en-US" sz="2000" dirty="0">
                <a:latin typeface="Times New Roman" panose="02020603050405020304" pitchFamily="18" charset="0"/>
                <a:cs typeface="Times New Roman" panose="02020603050405020304" pitchFamily="18" charset="0"/>
              </a:rPr>
              <a:t> A l </a:t>
            </a:r>
            <a:r>
              <a:rPr lang="en-US" sz="2000" dirty="0" err="1">
                <a:latin typeface="Times New Roman" panose="02020603050405020304" pitchFamily="18" charset="0"/>
                <a:cs typeface="Times New Roman" panose="02020603050405020304" pitchFamily="18" charset="0"/>
              </a:rPr>
              <a:t>i</a:t>
            </a:r>
            <a:r>
              <a:rPr lang="en-US" sz="2000" dirty="0">
                <a:latin typeface="Times New Roman" panose="02020603050405020304" pitchFamily="18" charset="0"/>
                <a:cs typeface="Times New Roman" panose="02020603050405020304" pitchFamily="18" charset="0"/>
              </a:rPr>
              <a:t> g </a:t>
            </a:r>
            <a:r>
              <a:rPr lang="en-US" sz="2000" dirty="0" err="1">
                <a:latin typeface="Times New Roman" panose="02020603050405020304" pitchFamily="18" charset="0"/>
                <a:cs typeface="Times New Roman" panose="02020603050405020304" pitchFamily="18" charset="0"/>
              </a:rPr>
              <a:t>nVe</a:t>
            </a:r>
            <a:r>
              <a:rPr lang="en-US" sz="2000" dirty="0">
                <a:latin typeface="Times New Roman" panose="02020603050405020304" pitchFamily="18" charset="0"/>
                <a:cs typeface="Times New Roman" panose="02020603050405020304" pitchFamily="18" charset="0"/>
              </a:rPr>
              <a:t> r t </a:t>
            </a:r>
            <a:r>
              <a:rPr lang="en-US" sz="2000" dirty="0" err="1">
                <a:latin typeface="Times New Roman" panose="02020603050405020304" pitchFamily="18" charset="0"/>
                <a:cs typeface="Times New Roman" panose="02020603050405020304" pitchFamily="18" charset="0"/>
              </a:rPr>
              <a:t>i</a:t>
            </a:r>
            <a:r>
              <a:rPr lang="en-US" sz="2000" dirty="0">
                <a:latin typeface="Times New Roman" panose="02020603050405020304" pitchFamily="18" charset="0"/>
                <a:cs typeface="Times New Roman" panose="02020603050405020304" pitchFamily="18" charset="0"/>
              </a:rPr>
              <a:t> c a l 1 d e n g a n c a </a:t>
            </a:r>
            <a:r>
              <a:rPr lang="en-US" sz="2000" dirty="0" err="1">
                <a:latin typeface="Times New Roman" panose="02020603050405020304" pitchFamily="18" charset="0"/>
                <a:cs typeface="Times New Roman" panose="02020603050405020304" pitchFamily="18" charset="0"/>
              </a:rPr>
              <a:t>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komponen</a:t>
            </a:r>
            <a:r>
              <a:rPr lang="en-US" sz="2000" dirty="0">
                <a:latin typeface="Times New Roman" panose="02020603050405020304" pitchFamily="18" charset="0"/>
                <a:cs typeface="Times New Roman" panose="02020603050405020304" pitchFamily="18" charset="0"/>
              </a:rPr>
              <a:t> Image. </a:t>
            </a:r>
            <a:r>
              <a:rPr lang="en-US" sz="2000" dirty="0" err="1">
                <a:latin typeface="Times New Roman" panose="02020603050405020304" pitchFamily="18" charset="0"/>
                <a:cs typeface="Times New Roman" panose="02020603050405020304" pitchFamily="18" charset="0"/>
              </a:rPr>
              <a:t>Aturlah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properti</a:t>
            </a:r>
            <a:r>
              <a:rPr lang="en-US" sz="2000" dirty="0">
                <a:latin typeface="Times New Roman" panose="02020603050405020304" pitchFamily="18" charset="0"/>
                <a:cs typeface="Times New Roman" panose="02020603050405020304" pitchFamily="18" charset="0"/>
              </a:rPr>
              <a:t> Height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20%, Width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30%,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tambahkan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gambar</a:t>
            </a:r>
            <a:r>
              <a:rPr lang="en-US" sz="2000" dirty="0">
                <a:latin typeface="Times New Roman" panose="02020603050405020304" pitchFamily="18" charset="0"/>
                <a:cs typeface="Times New Roman" panose="02020603050405020304" pitchFamily="18" charset="0"/>
              </a:rPr>
              <a:t> robot.jpg di </a:t>
            </a:r>
            <a:r>
              <a:rPr lang="en-US" sz="2000" dirty="0" err="1">
                <a:latin typeface="Times New Roman" panose="02020603050405020304" pitchFamily="18" charset="0"/>
                <a:cs typeface="Times New Roman" panose="02020603050405020304" pitchFamily="18" charset="0"/>
              </a:rPr>
              <a:t>properti</a:t>
            </a:r>
            <a:r>
              <a:rPr lang="en-US" sz="2000" dirty="0">
                <a:latin typeface="Times New Roman" panose="02020603050405020304" pitchFamily="18" charset="0"/>
                <a:cs typeface="Times New Roman" panose="02020603050405020304" pitchFamily="18" charset="0"/>
              </a:rPr>
              <a:t> Picture</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90200" y="1898649"/>
            <a:ext cx="1371600" cy="306705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0825" y="3827462"/>
            <a:ext cx="1200150" cy="2276475"/>
          </a:xfrm>
          <a:prstGeom prst="rect">
            <a:avLst/>
          </a:prstGeom>
        </p:spPr>
      </p:pic>
    </p:spTree>
    <p:extLst>
      <p:ext uri="{BB962C8B-B14F-4D97-AF65-F5344CB8AC3E}">
        <p14:creationId xmlns:p14="http://schemas.microsoft.com/office/powerpoint/2010/main" val="9483988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latin typeface="Times New Roman" panose="02020603050405020304" pitchFamily="18" charset="0"/>
                <a:cs typeface="Times New Roman" panose="02020603050405020304" pitchFamily="18" charset="0"/>
              </a:rPr>
              <a:t>b. </a:t>
            </a:r>
            <a:r>
              <a:rPr lang="en-US" sz="2000" b="1" dirty="0" err="1">
                <a:latin typeface="Times New Roman" panose="02020603050405020304" pitchFamily="18" charset="0"/>
                <a:cs typeface="Times New Roman" panose="02020603050405020304" pitchFamily="18" charset="0"/>
              </a:rPr>
              <a:t>Menambahkan</a:t>
            </a:r>
            <a:r>
              <a:rPr lang="en-US" sz="2000" b="1" dirty="0">
                <a:latin typeface="Times New Roman" panose="02020603050405020304" pitchFamily="18" charset="0"/>
                <a:cs typeface="Times New Roman" panose="02020603050405020304" pitchFamily="18" charset="0"/>
              </a:rPr>
              <a:t> Blok </a:t>
            </a:r>
            <a:r>
              <a:rPr lang="en-US" sz="2000" b="1" dirty="0" err="1">
                <a:latin typeface="Times New Roman" panose="02020603050405020304" pitchFamily="18" charset="0"/>
                <a:cs typeface="Times New Roman" panose="02020603050405020304" pitchFamily="18" charset="0"/>
              </a:rPr>
              <a:t>Kode</a:t>
            </a:r>
            <a:endParaRPr lang="en-US" sz="2000" b="1" dirty="0">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097280" y="-1451819"/>
            <a:ext cx="10058400" cy="5147519"/>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Setelah</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mengatur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tampilan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langkah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selanjutnya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menambahkan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blok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kode</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dibutuhkan</a:t>
            </a:r>
            <a:r>
              <a:rPr lang="en-US" sz="2000" dirty="0">
                <a:latin typeface="Times New Roman" panose="02020603050405020304" pitchFamily="18" charset="0"/>
                <a:cs typeface="Times New Roman" panose="02020603050405020304" pitchFamily="18" charset="0"/>
              </a:rPr>
              <a:t>. Blok </a:t>
            </a:r>
            <a:r>
              <a:rPr lang="en-US" sz="2000" dirty="0" err="1">
                <a:latin typeface="Times New Roman" panose="02020603050405020304" pitchFamily="18" charset="0"/>
                <a:cs typeface="Times New Roman" panose="02020603050405020304" pitchFamily="18" charset="0"/>
              </a:rPr>
              <a:t>kode</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dibutuhkan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blok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kode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mendeklarasikan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variabel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mengatur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kondisi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awal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mulai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dijalankan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blok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kode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tombol-tombol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btnSpeech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blok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kode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menampilkan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respon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Blok </a:t>
            </a:r>
            <a:r>
              <a:rPr lang="en-US" sz="2000" dirty="0" err="1">
                <a:latin typeface="Times New Roman" panose="02020603050405020304" pitchFamily="18" charset="0"/>
                <a:cs typeface="Times New Roman" panose="02020603050405020304" pitchFamily="18" charset="0"/>
              </a:rPr>
              <a:t>kode-blok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kode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ditambahkan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langkah-langkah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berikut</a:t>
            </a:r>
            <a:r>
              <a:rPr lang="en-US" sz="2000" dirty="0" smtClean="0">
                <a:latin typeface="Times New Roman" panose="02020603050405020304" pitchFamily="18" charset="0"/>
                <a:cs typeface="Times New Roman" panose="02020603050405020304" pitchFamily="18" charset="0"/>
              </a:rPr>
              <a:t>.</a:t>
            </a:r>
          </a:p>
          <a:p>
            <a:pPr algn="just"/>
            <a:endParaRPr lang="en-US" sz="2000" dirty="0" smtClean="0">
              <a:latin typeface="Times New Roman" panose="02020603050405020304" pitchFamily="18" charset="0"/>
              <a:cs typeface="Times New Roman" panose="02020603050405020304" pitchFamily="18" charset="0"/>
            </a:endParaRPr>
          </a:p>
          <a:p>
            <a:pPr algn="just"/>
            <a:endParaRPr lang="en-US" sz="2000" b="1" dirty="0">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1097280" y="2286000"/>
            <a:ext cx="6421120" cy="3620979"/>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(1) </a:t>
            </a:r>
            <a:r>
              <a:rPr lang="en-US" sz="2000" dirty="0" err="1" smtClean="0">
                <a:latin typeface="Times New Roman" panose="02020603050405020304" pitchFamily="18" charset="0"/>
                <a:cs typeface="Times New Roman" panose="02020603050405020304" pitchFamily="18" charset="0"/>
              </a:rPr>
              <a:t>Aplikasi</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dua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variabel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yaitu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variabel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nama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pesan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deklarasikan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kedua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variabel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blok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kode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Gambar</a:t>
            </a:r>
            <a:r>
              <a:rPr lang="en-US" sz="2000" dirty="0">
                <a:latin typeface="Times New Roman" panose="02020603050405020304" pitchFamily="18" charset="0"/>
                <a:cs typeface="Times New Roman" panose="02020603050405020304" pitchFamily="18" charset="0"/>
              </a:rPr>
              <a:t> 4.45</a:t>
            </a:r>
            <a:r>
              <a:rPr lang="en-US" sz="2000" dirty="0" smtClean="0">
                <a:latin typeface="Times New Roman" panose="02020603050405020304" pitchFamily="18" charset="0"/>
                <a:cs typeface="Times New Roman" panose="02020603050405020304" pitchFamily="18" charset="0"/>
              </a:rPr>
              <a:t>.</a:t>
            </a:r>
          </a:p>
          <a:p>
            <a:pPr algn="just"/>
            <a:r>
              <a:rPr lang="en-US" sz="2000" dirty="0" smtClean="0">
                <a:latin typeface="Times New Roman" panose="02020603050405020304" pitchFamily="18" charset="0"/>
                <a:cs typeface="Times New Roman" panose="02020603050405020304" pitchFamily="18" charset="0"/>
              </a:rPr>
              <a:t>(2) </a:t>
            </a:r>
            <a:r>
              <a:rPr lang="en-US" sz="2000" dirty="0" err="1" smtClean="0">
                <a:latin typeface="Times New Roman" panose="02020603050405020304" pitchFamily="18" charset="0"/>
                <a:cs typeface="Times New Roman" panose="02020603050405020304" pitchFamily="18" charset="0"/>
              </a:rPr>
              <a:t>Selanjutnya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ketika</a:t>
            </a:r>
            <a:r>
              <a:rPr lang="en-US" sz="2000" dirty="0">
                <a:latin typeface="Times New Roman" panose="02020603050405020304" pitchFamily="18" charset="0"/>
                <a:cs typeface="Times New Roman" panose="02020603050405020304" pitchFamily="18" charset="0"/>
              </a:rPr>
              <a:t> program </a:t>
            </a:r>
            <a:r>
              <a:rPr lang="en-US" sz="2000" dirty="0" err="1">
                <a:latin typeface="Times New Roman" panose="02020603050405020304" pitchFamily="18" charset="0"/>
                <a:cs typeface="Times New Roman" panose="02020603050405020304" pitchFamily="18" charset="0"/>
              </a:rPr>
              <a:t>dijalankan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ingin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menyampaikan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berikut</a:t>
            </a:r>
            <a:r>
              <a:rPr lang="en-US" sz="2000" dirty="0">
                <a:latin typeface="Times New Roman" panose="02020603050405020304" pitchFamily="18" charset="0"/>
                <a:cs typeface="Times New Roman" panose="02020603050405020304" pitchFamily="18" charset="0"/>
              </a:rPr>
              <a:t>: “Hello Henry, I am </a:t>
            </a:r>
            <a:r>
              <a:rPr lang="en-US" sz="2000" dirty="0" err="1">
                <a:latin typeface="Times New Roman" panose="02020603050405020304" pitchFamily="18" charset="0"/>
                <a:cs typeface="Times New Roman" panose="02020603050405020304" pitchFamily="18" charset="0"/>
              </a:rPr>
              <a:t>Sinta</a:t>
            </a:r>
            <a:r>
              <a:rPr lang="en-US" sz="2000" dirty="0">
                <a:latin typeface="Times New Roman" panose="02020603050405020304" pitchFamily="18" charset="0"/>
                <a:cs typeface="Times New Roman" panose="02020603050405020304" pitchFamily="18" charset="0"/>
              </a:rPr>
              <a:t>, your smart assistant. How can I help you”.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karena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pilihlah</a:t>
            </a:r>
            <a:r>
              <a:rPr lang="en-US" sz="2000" dirty="0">
                <a:latin typeface="Times New Roman" panose="02020603050405020304" pitchFamily="18" charset="0"/>
                <a:cs typeface="Times New Roman" panose="02020603050405020304" pitchFamily="18" charset="0"/>
              </a:rPr>
              <a:t> Screen1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tambahkan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blok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kode</a:t>
            </a:r>
            <a:r>
              <a:rPr lang="en-US" sz="2000" dirty="0">
                <a:latin typeface="Times New Roman" panose="02020603050405020304" pitchFamily="18" charset="0"/>
                <a:cs typeface="Times New Roman" panose="02020603050405020304" pitchFamily="18" charset="0"/>
              </a:rPr>
              <a:t> “when Screen1.Initialize do</a:t>
            </a:r>
            <a:r>
              <a:rPr lang="en-US" sz="2000" dirty="0" smtClean="0">
                <a:latin typeface="Times New Roman" panose="02020603050405020304" pitchFamily="18" charset="0"/>
                <a:cs typeface="Times New Roman" panose="02020603050405020304" pitchFamily="18" charset="0"/>
              </a:rPr>
              <a:t>”</a:t>
            </a:r>
          </a:p>
          <a:p>
            <a:pPr algn="just"/>
            <a:r>
              <a:rPr lang="en-US" sz="2000" dirty="0" smtClean="0">
                <a:latin typeface="Times New Roman" panose="02020603050405020304" pitchFamily="18" charset="0"/>
                <a:cs typeface="Times New Roman" panose="02020603050405020304" pitchFamily="18" charset="0"/>
              </a:rPr>
              <a:t>(3) </a:t>
            </a:r>
            <a:r>
              <a:rPr lang="en-US" sz="2000" dirty="0" err="1" smtClean="0">
                <a:latin typeface="Times New Roman" panose="02020603050405020304" pitchFamily="18" charset="0"/>
                <a:cs typeface="Times New Roman" panose="02020603050405020304" pitchFamily="18" charset="0"/>
              </a:rPr>
              <a:t>Kemudian</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Variables </a:t>
            </a:r>
            <a:r>
              <a:rPr lang="en-US" sz="2000" dirty="0" err="1">
                <a:latin typeface="Times New Roman" panose="02020603050405020304" pitchFamily="18" charset="0"/>
                <a:cs typeface="Times New Roman" panose="02020603050405020304" pitchFamily="18" charset="0"/>
              </a:rPr>
              <a:t>tambahkan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blok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kode</a:t>
            </a:r>
            <a:r>
              <a:rPr lang="en-US" sz="2000" dirty="0">
                <a:latin typeface="Times New Roman" panose="02020603050405020304" pitchFamily="18" charset="0"/>
                <a:cs typeface="Times New Roman" panose="02020603050405020304" pitchFamily="18" charset="0"/>
              </a:rPr>
              <a:t> “set global </a:t>
            </a:r>
            <a:r>
              <a:rPr lang="en-US" sz="2000" dirty="0" err="1">
                <a:latin typeface="Times New Roman" panose="02020603050405020304" pitchFamily="18" charset="0"/>
                <a:cs typeface="Times New Roman" panose="02020603050405020304" pitchFamily="18" charset="0"/>
              </a:rPr>
              <a:t>Pesan</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to”</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64930" y="3153514"/>
            <a:ext cx="2190750" cy="942975"/>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8880" y="4440341"/>
            <a:ext cx="3724275" cy="1343025"/>
          </a:xfrm>
          <a:prstGeom prst="rect">
            <a:avLst/>
          </a:prstGeom>
        </p:spPr>
      </p:pic>
    </p:spTree>
    <p:extLst>
      <p:ext uri="{BB962C8B-B14F-4D97-AF65-F5344CB8AC3E}">
        <p14:creationId xmlns:p14="http://schemas.microsoft.com/office/powerpoint/2010/main" val="22162871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Bab 4</a:t>
            </a:r>
            <a:endParaRPr lang="en-US" b="1" dirty="0">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097280" y="1011981"/>
            <a:ext cx="10058400" cy="145075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3600" b="1" dirty="0" err="1">
                <a:solidFill>
                  <a:srgbClr val="00B0F0"/>
                </a:solidFill>
                <a:latin typeface="Times New Roman" panose="02020603050405020304" pitchFamily="18" charset="0"/>
                <a:cs typeface="Times New Roman" panose="02020603050405020304" pitchFamily="18" charset="0"/>
              </a:rPr>
              <a:t>Membangun</a:t>
            </a:r>
            <a:r>
              <a:rPr lang="en-US" sz="3600" b="1" dirty="0">
                <a:solidFill>
                  <a:srgbClr val="00B0F0"/>
                </a:solidFill>
                <a:latin typeface="Times New Roman" panose="02020603050405020304" pitchFamily="18" charset="0"/>
                <a:cs typeface="Times New Roman" panose="02020603050405020304" pitchFamily="18" charset="0"/>
              </a:rPr>
              <a:t> </a:t>
            </a:r>
            <a:r>
              <a:rPr lang="en-US" sz="3600" b="1" dirty="0" err="1">
                <a:solidFill>
                  <a:srgbClr val="00B0F0"/>
                </a:solidFill>
                <a:latin typeface="Times New Roman" panose="02020603050405020304" pitchFamily="18" charset="0"/>
                <a:cs typeface="Times New Roman" panose="02020603050405020304" pitchFamily="18" charset="0"/>
              </a:rPr>
              <a:t>Berbagai</a:t>
            </a:r>
            <a:r>
              <a:rPr lang="en-US" sz="3600" b="1" dirty="0">
                <a:solidFill>
                  <a:srgbClr val="00B0F0"/>
                </a:solidFill>
                <a:latin typeface="Times New Roman" panose="02020603050405020304" pitchFamily="18" charset="0"/>
                <a:cs typeface="Times New Roman" panose="02020603050405020304" pitchFamily="18" charset="0"/>
              </a:rPr>
              <a:t> </a:t>
            </a:r>
            <a:r>
              <a:rPr lang="en-US" sz="3600" b="1" dirty="0" err="1">
                <a:solidFill>
                  <a:srgbClr val="00B0F0"/>
                </a:solidFill>
                <a:latin typeface="Times New Roman" panose="02020603050405020304" pitchFamily="18" charset="0"/>
                <a:cs typeface="Times New Roman" panose="02020603050405020304" pitchFamily="18" charset="0"/>
              </a:rPr>
              <a:t>Aplikasi</a:t>
            </a:r>
            <a:r>
              <a:rPr lang="en-US" sz="3600" b="1" dirty="0">
                <a:solidFill>
                  <a:srgbClr val="00B0F0"/>
                </a:solidFill>
                <a:latin typeface="Times New Roman" panose="02020603050405020304" pitchFamily="18" charset="0"/>
                <a:cs typeface="Times New Roman" panose="02020603050405020304" pitchFamily="18" charset="0"/>
              </a:rPr>
              <a:t> Mobile</a:t>
            </a:r>
          </a:p>
        </p:txBody>
      </p:sp>
    </p:spTree>
    <p:extLst>
      <p:ext uri="{BB962C8B-B14F-4D97-AF65-F5344CB8AC3E}">
        <p14:creationId xmlns:p14="http://schemas.microsoft.com/office/powerpoint/2010/main" val="40581347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6955" y="858102"/>
            <a:ext cx="6268720" cy="3091597"/>
          </a:xfrm>
        </p:spPr>
        <p:txBody>
          <a:bodyPr>
            <a:normAutofit/>
          </a:bodyPr>
          <a:lstStyle/>
          <a:p>
            <a:pPr algn="just"/>
            <a:r>
              <a:rPr lang="en-US" sz="2000" dirty="0" err="1">
                <a:latin typeface="Times New Roman" panose="02020603050405020304" pitchFamily="18" charset="0"/>
                <a:cs typeface="Times New Roman" panose="02020603050405020304" pitchFamily="18" charset="0"/>
              </a:rPr>
              <a:t>Pilih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komponen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lblSubtitle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kemudian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tambahkan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blok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kode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lblSubtitle.Text</a:t>
            </a:r>
            <a:r>
              <a:rPr lang="en-US" sz="2000" dirty="0">
                <a:latin typeface="Times New Roman" panose="02020603050405020304" pitchFamily="18" charset="0"/>
                <a:cs typeface="Times New Roman" panose="02020603050405020304" pitchFamily="18" charset="0"/>
              </a:rPr>
              <a:t> to”. </a:t>
            </a:r>
            <a:r>
              <a:rPr lang="en-US" sz="2000" dirty="0" err="1">
                <a:latin typeface="Times New Roman" panose="02020603050405020304" pitchFamily="18" charset="0"/>
                <a:cs typeface="Times New Roman" panose="02020603050405020304" pitchFamily="18" charset="0"/>
              </a:rPr>
              <a:t>Kemudian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tambahkan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blok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kode</a:t>
            </a:r>
            <a:r>
              <a:rPr lang="en-US" sz="2000" dirty="0">
                <a:latin typeface="Times New Roman" panose="02020603050405020304" pitchFamily="18" charset="0"/>
                <a:cs typeface="Times New Roman" panose="02020603050405020304" pitchFamily="18" charset="0"/>
              </a:rPr>
              <a:t> “get </a:t>
            </a:r>
            <a:r>
              <a:rPr lang="en-US" sz="2000" dirty="0" err="1">
                <a:latin typeface="Times New Roman" panose="02020603050405020304" pitchFamily="18" charset="0"/>
                <a:cs typeface="Times New Roman" panose="02020603050405020304" pitchFamily="18" charset="0"/>
              </a:rPr>
              <a:t>Pesan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blok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kode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smtClean="0">
                <a:latin typeface="Times New Roman" panose="02020603050405020304" pitchFamily="18" charset="0"/>
                <a:cs typeface="Times New Roman" panose="02020603050405020304" pitchFamily="18" charset="0"/>
              </a:rPr>
              <a:t>.</a:t>
            </a:r>
            <a:br>
              <a:rPr lang="en-US" sz="2000" dirty="0" smtClean="0">
                <a:latin typeface="Times New Roman" panose="02020603050405020304" pitchFamily="18" charset="0"/>
                <a:cs typeface="Times New Roman" panose="02020603050405020304" pitchFamily="18" charset="0"/>
              </a:rPr>
            </a:br>
            <a:r>
              <a:rPr lang="en-US" sz="2000" dirty="0" err="1">
                <a:latin typeface="Times New Roman" panose="02020603050405020304" pitchFamily="18" charset="0"/>
                <a:cs typeface="Times New Roman" panose="02020603050405020304" pitchFamily="18" charset="0"/>
              </a:rPr>
              <a:t>elanjutnya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tambahkan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blok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kode</a:t>
            </a:r>
            <a:r>
              <a:rPr lang="en-US" sz="2000" dirty="0">
                <a:latin typeface="Times New Roman" panose="02020603050405020304" pitchFamily="18" charset="0"/>
                <a:cs typeface="Times New Roman" panose="02020603050405020304" pitchFamily="18" charset="0"/>
              </a:rPr>
              <a:t> “set global </a:t>
            </a:r>
            <a:r>
              <a:rPr lang="en-US" sz="2000" dirty="0" err="1">
                <a:latin typeface="Times New Roman" panose="02020603050405020304" pitchFamily="18" charset="0"/>
                <a:cs typeface="Times New Roman" panose="02020603050405020304" pitchFamily="18" charset="0"/>
              </a:rPr>
              <a:t>Pesan</a:t>
            </a:r>
            <a:r>
              <a:rPr lang="en-US" sz="2000" dirty="0">
                <a:latin typeface="Times New Roman" panose="02020603050405020304" pitchFamily="18" charset="0"/>
                <a:cs typeface="Times New Roman" panose="02020603050405020304" pitchFamily="18" charset="0"/>
              </a:rPr>
              <a:t> to”. </a:t>
            </a:r>
            <a:r>
              <a:rPr lang="en-US" sz="2000" dirty="0" err="1">
                <a:latin typeface="Times New Roman" panose="02020603050405020304" pitchFamily="18" charset="0"/>
                <a:cs typeface="Times New Roman" panose="02020603050405020304" pitchFamily="18" charset="0"/>
              </a:rPr>
              <a:t>Kemudian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tambahkan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blok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kode</a:t>
            </a:r>
            <a:r>
              <a:rPr lang="en-US" sz="2000" dirty="0">
                <a:latin typeface="Times New Roman" panose="02020603050405020304" pitchFamily="18" charset="0"/>
                <a:cs typeface="Times New Roman" panose="02020603050405020304" pitchFamily="18" charset="0"/>
              </a:rPr>
              <a:t> Text </a:t>
            </a:r>
            <a:r>
              <a:rPr lang="en-US" sz="2000" dirty="0" err="1">
                <a:latin typeface="Times New Roman" panose="02020603050405020304" pitchFamily="18" charset="0"/>
                <a:cs typeface="Times New Roman" panose="02020603050405020304" pitchFamily="18" charset="0"/>
              </a:rPr>
              <a:t>kosong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blok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kode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Blok </a:t>
            </a:r>
            <a:r>
              <a:rPr lang="en-US" sz="2000" dirty="0" err="1">
                <a:latin typeface="Times New Roman" panose="02020603050405020304" pitchFamily="18" charset="0"/>
                <a:cs typeface="Times New Roman" panose="02020603050405020304" pitchFamily="18" charset="0"/>
              </a:rPr>
              <a:t>kode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tampak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seperti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Gambar</a:t>
            </a:r>
            <a:r>
              <a:rPr lang="en-US" sz="2000" dirty="0">
                <a:latin typeface="Times New Roman" panose="02020603050405020304" pitchFamily="18" charset="0"/>
                <a:cs typeface="Times New Roman" panose="02020603050405020304" pitchFamily="18" charset="0"/>
              </a:rPr>
              <a:t> 4.47</a:t>
            </a: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endParaRPr lang="en-US" sz="20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0" y="2054223"/>
            <a:ext cx="3276600" cy="185737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0" y="4354512"/>
            <a:ext cx="2838450" cy="109537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47813" y="3746500"/>
            <a:ext cx="3943350" cy="2441574"/>
          </a:xfrm>
          <a:prstGeom prst="rect">
            <a:avLst/>
          </a:prstGeom>
        </p:spPr>
      </p:pic>
    </p:spTree>
    <p:extLst>
      <p:ext uri="{BB962C8B-B14F-4D97-AF65-F5344CB8AC3E}">
        <p14:creationId xmlns:p14="http://schemas.microsoft.com/office/powerpoint/2010/main" val="13515540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8080" y="0"/>
            <a:ext cx="10058400" cy="3790097"/>
          </a:xfrm>
        </p:spPr>
        <p:txBody>
          <a:bodyPr>
            <a:normAutofit/>
          </a:bodyPr>
          <a:lstStyle/>
          <a:p>
            <a:pPr algn="just"/>
            <a:r>
              <a:rPr lang="en-US" sz="2000" dirty="0" err="1"/>
              <a:t>Perkembangan</a:t>
            </a:r>
            <a:r>
              <a:rPr lang="en-US" sz="2000" dirty="0"/>
              <a:t> </a:t>
            </a:r>
            <a:r>
              <a:rPr lang="en-US" sz="2000" dirty="0" err="1"/>
              <a:t>dalam</a:t>
            </a:r>
            <a:r>
              <a:rPr lang="en-US" sz="2000" dirty="0"/>
              <a:t> </a:t>
            </a:r>
            <a:r>
              <a:rPr lang="en-US" sz="2000" dirty="0" err="1"/>
              <a:t>bidang</a:t>
            </a:r>
            <a:r>
              <a:rPr lang="en-US" sz="2000" dirty="0"/>
              <a:t> </a:t>
            </a:r>
            <a:r>
              <a:rPr lang="en-US" sz="2000" dirty="0" err="1"/>
              <a:t>pemrograman</a:t>
            </a:r>
            <a:r>
              <a:rPr lang="en-US" sz="2000" dirty="0"/>
              <a:t> </a:t>
            </a:r>
            <a:r>
              <a:rPr lang="en-US" sz="2000" dirty="0" err="1"/>
              <a:t>saat</a:t>
            </a:r>
            <a:r>
              <a:rPr lang="en-US" sz="2000" dirty="0"/>
              <a:t> </a:t>
            </a:r>
            <a:r>
              <a:rPr lang="en-US" sz="2000" dirty="0" err="1"/>
              <a:t>ini</a:t>
            </a:r>
            <a:r>
              <a:rPr lang="en-US" sz="2000" dirty="0"/>
              <a:t> </a:t>
            </a:r>
            <a:r>
              <a:rPr lang="en-US" sz="2000" dirty="0" err="1"/>
              <a:t>memungkinkan</a:t>
            </a:r>
            <a:r>
              <a:rPr lang="en-US" sz="2000" dirty="0"/>
              <a:t> </a:t>
            </a:r>
            <a:r>
              <a:rPr lang="en-US" sz="2000" dirty="0" err="1"/>
              <a:t>Anda</a:t>
            </a:r>
            <a:r>
              <a:rPr lang="en-US" sz="2000" dirty="0"/>
              <a:t> </a:t>
            </a:r>
            <a:r>
              <a:rPr lang="en-US" sz="2000" dirty="0" err="1"/>
              <a:t>membangun</a:t>
            </a:r>
            <a:r>
              <a:rPr lang="en-US" sz="2000" dirty="0"/>
              <a:t> </a:t>
            </a:r>
            <a:r>
              <a:rPr lang="en-US" sz="2000" dirty="0" err="1"/>
              <a:t>aplikasi</a:t>
            </a:r>
            <a:r>
              <a:rPr lang="en-US" sz="2000" dirty="0"/>
              <a:t> mobile </a:t>
            </a:r>
            <a:r>
              <a:rPr lang="en-US" sz="2000" dirty="0" err="1"/>
              <a:t>sendiri</a:t>
            </a:r>
            <a:r>
              <a:rPr lang="en-US" sz="2000" dirty="0"/>
              <a:t> </a:t>
            </a:r>
            <a:r>
              <a:rPr lang="en-US" sz="2000" dirty="0" err="1"/>
              <a:t>dengan</a:t>
            </a:r>
            <a:r>
              <a:rPr lang="en-US" sz="2000" dirty="0"/>
              <a:t> </a:t>
            </a:r>
            <a:r>
              <a:rPr lang="en-US" sz="2000" dirty="0" err="1"/>
              <a:t>cara</a:t>
            </a:r>
            <a:r>
              <a:rPr lang="en-US" sz="2000" dirty="0"/>
              <a:t> yang </a:t>
            </a:r>
            <a:r>
              <a:rPr lang="en-US" sz="2000" dirty="0" err="1"/>
              <a:t>mudah</a:t>
            </a:r>
            <a:r>
              <a:rPr lang="en-US" sz="2000" dirty="0"/>
              <a:t>. </a:t>
            </a:r>
            <a:r>
              <a:rPr lang="en-US" sz="2000" dirty="0" err="1"/>
              <a:t>Kemudahan</a:t>
            </a:r>
            <a:r>
              <a:rPr lang="en-US" sz="2000" dirty="0"/>
              <a:t> </a:t>
            </a:r>
            <a:r>
              <a:rPr lang="en-US" sz="2000" dirty="0" err="1"/>
              <a:t>ini</a:t>
            </a:r>
            <a:r>
              <a:rPr lang="en-US" sz="2000" dirty="0"/>
              <a:t> </a:t>
            </a:r>
            <a:r>
              <a:rPr lang="en-US" sz="2000" dirty="0" err="1"/>
              <a:t>terjadi</a:t>
            </a:r>
            <a:r>
              <a:rPr lang="en-US" sz="2000" dirty="0"/>
              <a:t> </a:t>
            </a:r>
            <a:r>
              <a:rPr lang="en-US" sz="2000" dirty="0" err="1"/>
              <a:t>berkat</a:t>
            </a:r>
            <a:r>
              <a:rPr lang="en-US" sz="2000" dirty="0"/>
              <a:t> </a:t>
            </a:r>
            <a:r>
              <a:rPr lang="en-US" sz="2000" dirty="0" err="1"/>
              <a:t>berkembangnya</a:t>
            </a:r>
            <a:r>
              <a:rPr lang="en-US" sz="2000" dirty="0"/>
              <a:t> </a:t>
            </a:r>
            <a:r>
              <a:rPr lang="en-US" sz="2000" dirty="0" err="1"/>
              <a:t>teknologi</a:t>
            </a:r>
            <a:r>
              <a:rPr lang="en-US" sz="2000" dirty="0"/>
              <a:t> </a:t>
            </a:r>
            <a:r>
              <a:rPr lang="en-US" sz="2000" dirty="0" err="1"/>
              <a:t>pemrograman</a:t>
            </a:r>
            <a:r>
              <a:rPr lang="en-US" sz="2000" dirty="0"/>
              <a:t> visual (visual programming) </a:t>
            </a:r>
            <a:r>
              <a:rPr lang="en-US" sz="2000" dirty="0" err="1"/>
              <a:t>salah</a:t>
            </a:r>
            <a:r>
              <a:rPr lang="en-US" sz="2000" dirty="0"/>
              <a:t> </a:t>
            </a:r>
            <a:r>
              <a:rPr lang="en-US" sz="2000" dirty="0" err="1"/>
              <a:t>satunya</a:t>
            </a:r>
            <a:r>
              <a:rPr lang="en-US" sz="2000" dirty="0"/>
              <a:t> </a:t>
            </a:r>
            <a:r>
              <a:rPr lang="en-US" sz="2000" dirty="0" err="1"/>
              <a:t>adalah</a:t>
            </a:r>
            <a:r>
              <a:rPr lang="en-US" sz="2000" dirty="0"/>
              <a:t> MIT Inventor. </a:t>
            </a:r>
            <a:r>
              <a:rPr lang="en-US" sz="2000" dirty="0" err="1"/>
              <a:t>Anda</a:t>
            </a:r>
            <a:r>
              <a:rPr lang="en-US" sz="2000" dirty="0"/>
              <a:t> juga </a:t>
            </a:r>
            <a:r>
              <a:rPr lang="en-US" sz="2000" dirty="0" err="1"/>
              <a:t>dapat</a:t>
            </a:r>
            <a:r>
              <a:rPr lang="en-US" sz="2000" dirty="0"/>
              <a:t> </a:t>
            </a:r>
            <a:r>
              <a:rPr lang="en-US" sz="2000" dirty="0" err="1"/>
              <a:t>menerapkan</a:t>
            </a:r>
            <a:r>
              <a:rPr lang="en-US" sz="2000" dirty="0"/>
              <a:t> </a:t>
            </a:r>
            <a:r>
              <a:rPr lang="en-US" sz="2000" dirty="0" err="1"/>
              <a:t>teknologi</a:t>
            </a:r>
            <a:r>
              <a:rPr lang="en-US" sz="2000" dirty="0"/>
              <a:t> artificial intelligence </a:t>
            </a:r>
            <a:r>
              <a:rPr lang="en-US" sz="2000" dirty="0" err="1"/>
              <a:t>pada</a:t>
            </a:r>
            <a:r>
              <a:rPr lang="en-US" sz="2000" dirty="0"/>
              <a:t> program yang </a:t>
            </a:r>
            <a:r>
              <a:rPr lang="en-US" sz="2000" dirty="0" err="1"/>
              <a:t>Anda</a:t>
            </a:r>
            <a:r>
              <a:rPr lang="en-US" sz="2000" dirty="0"/>
              <a:t> </a:t>
            </a:r>
            <a:r>
              <a:rPr lang="en-US" sz="2000" dirty="0" err="1"/>
              <a:t>buat</a:t>
            </a:r>
            <a:r>
              <a:rPr lang="en-US" sz="2000" dirty="0"/>
              <a:t>. </a:t>
            </a:r>
            <a:r>
              <a:rPr lang="en-US" sz="2000" dirty="0" err="1"/>
              <a:t>Apakah</a:t>
            </a:r>
            <a:r>
              <a:rPr lang="en-US" sz="2000" dirty="0"/>
              <a:t> </a:t>
            </a:r>
            <a:r>
              <a:rPr lang="en-US" sz="2000" dirty="0" err="1"/>
              <a:t>Anda</a:t>
            </a:r>
            <a:r>
              <a:rPr lang="en-US" sz="2000" dirty="0"/>
              <a:t> </a:t>
            </a:r>
            <a:r>
              <a:rPr lang="en-US" sz="2000" dirty="0" err="1"/>
              <a:t>sudah</a:t>
            </a:r>
            <a:r>
              <a:rPr lang="en-US" sz="2000" dirty="0"/>
              <a:t> </a:t>
            </a:r>
            <a:r>
              <a:rPr lang="en-US" sz="2000" dirty="0" err="1"/>
              <a:t>memahami</a:t>
            </a:r>
            <a:r>
              <a:rPr lang="en-US" sz="2000" dirty="0"/>
              <a:t> </a:t>
            </a:r>
            <a:r>
              <a:rPr lang="en-US" sz="2000" dirty="0" err="1"/>
              <a:t>cara</a:t>
            </a:r>
            <a:r>
              <a:rPr lang="en-US" sz="2000" dirty="0"/>
              <a:t> </a:t>
            </a:r>
            <a:r>
              <a:rPr lang="en-US" sz="2000" dirty="0" err="1"/>
              <a:t>membuat</a:t>
            </a:r>
            <a:r>
              <a:rPr lang="en-US" sz="2000" dirty="0"/>
              <a:t> </a:t>
            </a:r>
            <a:r>
              <a:rPr lang="en-US" sz="2000" dirty="0" err="1"/>
              <a:t>berbagai</a:t>
            </a:r>
            <a:r>
              <a:rPr lang="en-US" sz="2000" dirty="0"/>
              <a:t> </a:t>
            </a:r>
            <a:r>
              <a:rPr lang="en-US" sz="2000" dirty="0" err="1"/>
              <a:t>aplikasi</a:t>
            </a:r>
            <a:r>
              <a:rPr lang="en-US" sz="2000" dirty="0"/>
              <a:t> smartphone android </a:t>
            </a:r>
            <a:r>
              <a:rPr lang="en-US" sz="2000" dirty="0" err="1"/>
              <a:t>dan</a:t>
            </a:r>
            <a:r>
              <a:rPr lang="en-US" sz="2000" dirty="0"/>
              <a:t> </a:t>
            </a:r>
            <a:r>
              <a:rPr lang="en-US" sz="2000" dirty="0" err="1"/>
              <a:t>cara</a:t>
            </a:r>
            <a:r>
              <a:rPr lang="en-US" sz="2000" dirty="0"/>
              <a:t> </a:t>
            </a:r>
            <a:r>
              <a:rPr lang="en-US" sz="2000" dirty="0" err="1"/>
              <a:t>menerapkan</a:t>
            </a:r>
            <a:r>
              <a:rPr lang="en-US" sz="2000" dirty="0"/>
              <a:t> artificial intelligence </a:t>
            </a:r>
            <a:r>
              <a:rPr lang="en-US" sz="2000" dirty="0" err="1"/>
              <a:t>ke</a:t>
            </a:r>
            <a:r>
              <a:rPr lang="en-US" sz="2000" dirty="0"/>
              <a:t> </a:t>
            </a:r>
            <a:r>
              <a:rPr lang="en-US" sz="2000" dirty="0" err="1"/>
              <a:t>dalam</a:t>
            </a:r>
            <a:r>
              <a:rPr lang="en-US" sz="2000" dirty="0"/>
              <a:t> </a:t>
            </a:r>
            <a:r>
              <a:rPr lang="en-US" sz="2000" dirty="0" err="1"/>
              <a:t>aplikasi</a:t>
            </a:r>
            <a:r>
              <a:rPr lang="en-US" sz="2000" dirty="0"/>
              <a:t> </a:t>
            </a:r>
            <a:r>
              <a:rPr lang="en-US" sz="2000" dirty="0" err="1"/>
              <a:t>tersebut</a:t>
            </a:r>
            <a:r>
              <a:rPr lang="en-US" sz="2000" dirty="0"/>
              <a:t>? </a:t>
            </a:r>
            <a:r>
              <a:rPr lang="en-US" sz="2000" dirty="0" err="1"/>
              <a:t>Terkait</a:t>
            </a:r>
            <a:r>
              <a:rPr lang="en-US" sz="2000" dirty="0"/>
              <a:t> </a:t>
            </a:r>
            <a:r>
              <a:rPr lang="en-US" sz="2000" dirty="0" err="1"/>
              <a:t>hal</a:t>
            </a:r>
            <a:r>
              <a:rPr lang="en-US" sz="2000" dirty="0"/>
              <a:t> </a:t>
            </a:r>
            <a:r>
              <a:rPr lang="en-US" sz="2000" dirty="0" err="1"/>
              <a:t>tersebut</a:t>
            </a:r>
            <a:r>
              <a:rPr lang="en-US" sz="2000" dirty="0"/>
              <a:t>, </a:t>
            </a:r>
            <a:r>
              <a:rPr lang="en-US" sz="2000" dirty="0" err="1"/>
              <a:t>refleksikan</a:t>
            </a:r>
            <a:r>
              <a:rPr lang="en-US" sz="2000" dirty="0"/>
              <a:t> </a:t>
            </a:r>
            <a:r>
              <a:rPr lang="en-US" sz="2000" dirty="0" err="1"/>
              <a:t>pemahaman</a:t>
            </a:r>
            <a:r>
              <a:rPr lang="en-US" sz="2000" dirty="0"/>
              <a:t> </a:t>
            </a:r>
            <a:r>
              <a:rPr lang="en-US" sz="2000" dirty="0" err="1"/>
              <a:t>Anda</a:t>
            </a:r>
            <a:r>
              <a:rPr lang="en-US" sz="2000" dirty="0"/>
              <a:t> </a:t>
            </a:r>
            <a:r>
              <a:rPr lang="en-US" sz="2000" dirty="0" err="1"/>
              <a:t>dengan</a:t>
            </a:r>
            <a:r>
              <a:rPr lang="en-US" sz="2000" dirty="0"/>
              <a:t> </a:t>
            </a:r>
            <a:r>
              <a:rPr lang="en-US" sz="2000" dirty="0" err="1"/>
              <a:t>menjawab</a:t>
            </a:r>
            <a:r>
              <a:rPr lang="en-US" sz="2000" dirty="0"/>
              <a:t> </a:t>
            </a:r>
            <a:r>
              <a:rPr lang="en-US" sz="2000" dirty="0" err="1"/>
              <a:t>pertanyaan</a:t>
            </a:r>
            <a:r>
              <a:rPr lang="en-US" sz="2000" dirty="0"/>
              <a:t> </a:t>
            </a:r>
            <a:r>
              <a:rPr lang="en-US" sz="2000" dirty="0" err="1"/>
              <a:t>dan</a:t>
            </a:r>
            <a:r>
              <a:rPr lang="en-US" sz="2000" dirty="0"/>
              <a:t> </a:t>
            </a:r>
            <a:r>
              <a:rPr lang="en-US" sz="2000" dirty="0" err="1"/>
              <a:t>melakukan</a:t>
            </a:r>
            <a:r>
              <a:rPr lang="en-US" sz="2000" dirty="0"/>
              <a:t> </a:t>
            </a:r>
            <a:r>
              <a:rPr lang="en-US" sz="2000" dirty="0" err="1"/>
              <a:t>kegiatan</a:t>
            </a:r>
            <a:r>
              <a:rPr lang="en-US" sz="2000" dirty="0"/>
              <a:t> </a:t>
            </a:r>
            <a:r>
              <a:rPr lang="en-US" sz="2000" dirty="0" err="1"/>
              <a:t>berikut</a:t>
            </a:r>
            <a:r>
              <a:rPr lang="en-US" sz="2000" dirty="0"/>
              <a:t>.</a:t>
            </a:r>
          </a:p>
        </p:txBody>
      </p:sp>
      <p:sp>
        <p:nvSpPr>
          <p:cNvPr id="4" name="Title 1"/>
          <p:cNvSpPr txBox="1">
            <a:spLocks/>
          </p:cNvSpPr>
          <p:nvPr/>
        </p:nvSpPr>
        <p:spPr>
          <a:xfrm>
            <a:off x="1198880" y="2140803"/>
            <a:ext cx="10058400" cy="37900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a:latin typeface="Times New Roman" panose="02020603050405020304" pitchFamily="18" charset="0"/>
                <a:cs typeface="Times New Roman" panose="02020603050405020304" pitchFamily="18" charset="0"/>
              </a:rPr>
              <a:t>1. </a:t>
            </a:r>
            <a:r>
              <a:rPr lang="en-US" sz="2000" dirty="0" err="1">
                <a:latin typeface="Times New Roman" panose="02020603050405020304" pitchFamily="18" charset="0"/>
                <a:cs typeface="Times New Roman" panose="02020603050405020304" pitchFamily="18" charset="0"/>
              </a:rPr>
              <a:t>Apakah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menjelaskan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tahapan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membuat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MIT Inventor?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jelaskan</a:t>
            </a:r>
            <a:r>
              <a:rPr lang="en-US" sz="2000" dirty="0">
                <a:latin typeface="Times New Roman" panose="02020603050405020304" pitchFamily="18" charset="0"/>
                <a:cs typeface="Times New Roman" panose="02020603050405020304" pitchFamily="18" charset="0"/>
              </a:rPr>
              <a:t>. 2. </a:t>
            </a:r>
            <a:r>
              <a:rPr lang="en-US" sz="2000" dirty="0" err="1">
                <a:latin typeface="Times New Roman" panose="02020603050405020304" pitchFamily="18" charset="0"/>
                <a:cs typeface="Times New Roman" panose="02020603050405020304" pitchFamily="18" charset="0"/>
              </a:rPr>
              <a:t>Apakah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menerapkan</a:t>
            </a:r>
            <a:r>
              <a:rPr lang="en-US" sz="2000" dirty="0">
                <a:latin typeface="Times New Roman" panose="02020603050405020304" pitchFamily="18" charset="0"/>
                <a:cs typeface="Times New Roman" panose="02020603050405020304" pitchFamily="18" charset="0"/>
              </a:rPr>
              <a:t> artificial intelligence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android?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buatlah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android yang </a:t>
            </a:r>
            <a:r>
              <a:rPr lang="en-US" sz="2000" dirty="0" err="1">
                <a:latin typeface="Times New Roman" panose="02020603050405020304" pitchFamily="18" charset="0"/>
                <a:cs typeface="Times New Roman" panose="02020603050405020304" pitchFamily="18" charset="0"/>
              </a:rPr>
              <a:t>menerapkan</a:t>
            </a:r>
            <a:r>
              <a:rPr lang="en-US" sz="2000" dirty="0">
                <a:latin typeface="Times New Roman" panose="02020603050405020304" pitchFamily="18" charset="0"/>
                <a:cs typeface="Times New Roman" panose="02020603050405020304" pitchFamily="18" charset="0"/>
              </a:rPr>
              <a:t> artificial intelligence. </a:t>
            </a:r>
            <a:r>
              <a:rPr lang="en-US" sz="2000" dirty="0" err="1">
                <a:latin typeface="Times New Roman" panose="02020603050405020304" pitchFamily="18" charset="0"/>
                <a:cs typeface="Times New Roman" panose="02020603050405020304" pitchFamily="18" charset="0"/>
              </a:rPr>
              <a:t>Setelah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menjawab</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pertanyaan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mengerjakan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tugas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pindailah</a:t>
            </a:r>
            <a:r>
              <a:rPr lang="en-US" sz="2000" dirty="0">
                <a:latin typeface="Times New Roman" panose="02020603050405020304" pitchFamily="18" charset="0"/>
                <a:cs typeface="Times New Roman" panose="02020603050405020304" pitchFamily="18" charset="0"/>
              </a:rPr>
              <a:t> QR Code </a:t>
            </a:r>
            <a:r>
              <a:rPr lang="en-US" sz="2000" dirty="0" err="1">
                <a:latin typeface="Times New Roman" panose="02020603050405020304" pitchFamily="18" charset="0"/>
                <a:cs typeface="Times New Roman" panose="02020603050405020304" pitchFamily="18" charset="0"/>
              </a:rPr>
              <a:t>berikut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mengakses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soal-soal</a:t>
            </a:r>
            <a:r>
              <a:rPr lang="en-US" sz="2000" dirty="0">
                <a:latin typeface="Times New Roman" panose="02020603050405020304" pitchFamily="18" charset="0"/>
                <a:cs typeface="Times New Roman" panose="02020603050405020304" pitchFamily="18" charset="0"/>
              </a:rPr>
              <a:t> remedial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pengayaan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Pilih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kerjakanlah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Soal-Soal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Pengayaan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melihat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kembali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materi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menjawab</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pertanyaan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mengerjakan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tugas</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atas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Sebaliknya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masih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melihat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kembali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materi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pilih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kerjakan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Soal-Soal</a:t>
            </a:r>
            <a:r>
              <a:rPr lang="en-US" sz="2000" dirty="0">
                <a:latin typeface="Times New Roman" panose="02020603050405020304" pitchFamily="18" charset="0"/>
                <a:cs typeface="Times New Roman" panose="02020603050405020304" pitchFamily="18" charset="0"/>
              </a:rPr>
              <a:t> Remedial yang </a:t>
            </a:r>
            <a:r>
              <a:rPr lang="en-US" sz="2000" dirty="0" err="1">
                <a:latin typeface="Times New Roman" panose="02020603050405020304" pitchFamily="18" charset="0"/>
                <a:cs typeface="Times New Roman" panose="02020603050405020304" pitchFamily="18" charset="0"/>
              </a:rPr>
              <a:t>tersedia</a:t>
            </a:r>
            <a:r>
              <a:rPr lang="en-US" sz="2000" dirty="0">
                <a:latin typeface="Times New Roman" panose="02020603050405020304" pitchFamily="18" charset="0"/>
                <a:cs typeface="Times New Roman" panose="02020603050405020304" pitchFamily="18" charset="0"/>
              </a:rPr>
              <a:t>.</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8880" y="957262"/>
            <a:ext cx="1819275" cy="676275"/>
          </a:xfrm>
          <a:prstGeom prst="rect">
            <a:avLst/>
          </a:prstGeom>
        </p:spPr>
      </p:pic>
    </p:spTree>
    <p:extLst>
      <p:ext uri="{BB962C8B-B14F-4D97-AF65-F5344CB8AC3E}">
        <p14:creationId xmlns:p14="http://schemas.microsoft.com/office/powerpoint/2010/main" val="2372100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solidFill>
                  <a:srgbClr val="00B0F0"/>
                </a:solidFill>
                <a:latin typeface="Times New Roman" panose="02020603050405020304" pitchFamily="18" charset="0"/>
                <a:cs typeface="Times New Roman" panose="02020603050405020304" pitchFamily="18" charset="0"/>
              </a:rPr>
              <a:t>A. </a:t>
            </a:r>
            <a:r>
              <a:rPr lang="en-US" sz="2000" b="1" dirty="0" err="1">
                <a:solidFill>
                  <a:srgbClr val="00B0F0"/>
                </a:solidFill>
                <a:latin typeface="Times New Roman" panose="02020603050405020304" pitchFamily="18" charset="0"/>
                <a:cs typeface="Times New Roman" panose="02020603050405020304" pitchFamily="18" charset="0"/>
              </a:rPr>
              <a:t>Menggunakan</a:t>
            </a:r>
            <a:r>
              <a:rPr lang="en-US" sz="2000" b="1" dirty="0">
                <a:solidFill>
                  <a:srgbClr val="00B0F0"/>
                </a:solidFill>
                <a:latin typeface="Times New Roman" panose="02020603050405020304" pitchFamily="18" charset="0"/>
                <a:cs typeface="Times New Roman" panose="02020603050405020304" pitchFamily="18" charset="0"/>
              </a:rPr>
              <a:t> Inventor </a:t>
            </a:r>
            <a:r>
              <a:rPr lang="en-US" sz="2000" b="1" dirty="0" err="1">
                <a:solidFill>
                  <a:srgbClr val="00B0F0"/>
                </a:solidFill>
                <a:latin typeface="Times New Roman" panose="02020603050405020304" pitchFamily="18" charset="0"/>
                <a:cs typeface="Times New Roman" panose="02020603050405020304" pitchFamily="18" charset="0"/>
              </a:rPr>
              <a:t>untuk</a:t>
            </a:r>
            <a:r>
              <a:rPr lang="en-US" sz="2000" b="1" dirty="0">
                <a:solidFill>
                  <a:srgbClr val="00B0F0"/>
                </a:solidFill>
                <a:latin typeface="Times New Roman" panose="02020603050405020304" pitchFamily="18" charset="0"/>
                <a:cs typeface="Times New Roman" panose="02020603050405020304" pitchFamily="18" charset="0"/>
              </a:rPr>
              <a:t> </a:t>
            </a:r>
            <a:r>
              <a:rPr lang="en-US" sz="2000" b="1" dirty="0" err="1">
                <a:solidFill>
                  <a:srgbClr val="00B0F0"/>
                </a:solidFill>
                <a:latin typeface="Times New Roman" panose="02020603050405020304" pitchFamily="18" charset="0"/>
                <a:cs typeface="Times New Roman" panose="02020603050405020304" pitchFamily="18" charset="0"/>
              </a:rPr>
              <a:t>Membangun</a:t>
            </a:r>
            <a:r>
              <a:rPr lang="en-US" sz="2000" b="1" dirty="0">
                <a:solidFill>
                  <a:srgbClr val="00B0F0"/>
                </a:solidFill>
                <a:latin typeface="Times New Roman" panose="02020603050405020304" pitchFamily="18" charset="0"/>
                <a:cs typeface="Times New Roman" panose="02020603050405020304" pitchFamily="18" charset="0"/>
              </a:rPr>
              <a:t> </a:t>
            </a:r>
            <a:r>
              <a:rPr lang="en-US" sz="2000" b="1" dirty="0" err="1">
                <a:solidFill>
                  <a:srgbClr val="00B0F0"/>
                </a:solidFill>
                <a:latin typeface="Times New Roman" panose="02020603050405020304" pitchFamily="18" charset="0"/>
                <a:cs typeface="Times New Roman" panose="02020603050405020304" pitchFamily="18" charset="0"/>
              </a:rPr>
              <a:t>Aplikasi</a:t>
            </a:r>
            <a:r>
              <a:rPr lang="en-US" sz="2000" b="1" dirty="0">
                <a:solidFill>
                  <a:srgbClr val="00B0F0"/>
                </a:solidFill>
                <a:latin typeface="Times New Roman" panose="02020603050405020304" pitchFamily="18" charset="0"/>
                <a:cs typeface="Times New Roman" panose="02020603050405020304" pitchFamily="18" charset="0"/>
              </a:rPr>
              <a:t> Mobile</a:t>
            </a:r>
          </a:p>
        </p:txBody>
      </p:sp>
      <p:sp>
        <p:nvSpPr>
          <p:cNvPr id="4" name="Title 1"/>
          <p:cNvSpPr txBox="1">
            <a:spLocks/>
          </p:cNvSpPr>
          <p:nvPr/>
        </p:nvSpPr>
        <p:spPr>
          <a:xfrm>
            <a:off x="1097280" y="1011981"/>
            <a:ext cx="10058400" cy="4868119"/>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Anda</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melihat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sekitar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bagaimana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smartphone </a:t>
            </a:r>
            <a:r>
              <a:rPr lang="en-US" sz="2000" dirty="0" err="1">
                <a:latin typeface="Times New Roman" panose="02020603050405020304" pitchFamily="18" charset="0"/>
                <a:cs typeface="Times New Roman" panose="02020603050405020304" pitchFamily="18" charset="0"/>
              </a:rPr>
              <a:t>berkembang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sangat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cepat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t>
            </a:r>
            <a:r>
              <a:rPr lang="en-US" sz="2000" dirty="0">
                <a:latin typeface="Times New Roman" panose="02020603050405020304" pitchFamily="18" charset="0"/>
                <a:cs typeface="Times New Roman" panose="02020603050405020304" pitchFamily="18" charset="0"/>
              </a:rPr>
              <a:t> smartphone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terhubung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internet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aktivitas</a:t>
            </a:r>
            <a:r>
              <a:rPr lang="en-US" sz="2000" dirty="0">
                <a:latin typeface="Times New Roman" panose="02020603050405020304" pitchFamily="18" charset="0"/>
                <a:cs typeface="Times New Roman" panose="02020603050405020304" pitchFamily="18" charset="0"/>
              </a:rPr>
              <a:t> di internet, </a:t>
            </a:r>
            <a:r>
              <a:rPr lang="en-US" sz="2000" dirty="0" err="1">
                <a:latin typeface="Times New Roman" panose="02020603050405020304" pitchFamily="18" charset="0"/>
                <a:cs typeface="Times New Roman" panose="02020603050405020304" pitchFamily="18" charset="0"/>
              </a:rPr>
              <a:t>sama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seperti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komputer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Selain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t>
            </a:r>
            <a:r>
              <a:rPr lang="en-US" sz="2000" dirty="0">
                <a:latin typeface="Times New Roman" panose="02020603050405020304" pitchFamily="18" charset="0"/>
                <a:cs typeface="Times New Roman" panose="02020603050405020304" pitchFamily="18" charset="0"/>
              </a:rPr>
              <a:t> smartphone juga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mobile.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karena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heran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mobile </a:t>
            </a:r>
            <a:r>
              <a:rPr lang="en-US" sz="2000" dirty="0" err="1">
                <a:latin typeface="Times New Roman" panose="02020603050405020304" pitchFamily="18" charset="0"/>
                <a:cs typeface="Times New Roman" panose="02020603050405020304" pitchFamily="18" charset="0"/>
              </a:rPr>
              <a:t>dikembangkan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kebutuhan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bisnis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pekerjaan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kebutuhan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pribadi</a:t>
            </a:r>
            <a:r>
              <a:rPr lang="en-US" sz="2000" dirty="0">
                <a:latin typeface="Times New Roman" panose="02020603050405020304" pitchFamily="18" charset="0"/>
                <a:cs typeface="Times New Roman" panose="02020603050405020304" pitchFamily="18" charset="0"/>
              </a:rPr>
              <a:t>, media </a:t>
            </a:r>
            <a:r>
              <a:rPr lang="en-US" sz="2000" dirty="0" err="1">
                <a:latin typeface="Times New Roman" panose="02020603050405020304" pitchFamily="18" charset="0"/>
                <a:cs typeface="Times New Roman" panose="02020603050405020304" pitchFamily="18" charset="0"/>
              </a:rPr>
              <a:t>hiburan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lain </a:t>
            </a:r>
            <a:r>
              <a:rPr lang="en-US" sz="2000" dirty="0" err="1" smtClean="0">
                <a:latin typeface="Times New Roman" panose="02020603050405020304" pitchFamily="18" charset="0"/>
                <a:cs typeface="Times New Roman" panose="02020603050405020304" pitchFamily="18" charset="0"/>
              </a:rPr>
              <a:t>sebagainya</a:t>
            </a:r>
            <a:r>
              <a:rPr lang="en-US" sz="2000" dirty="0" smtClean="0">
                <a:latin typeface="Times New Roman" panose="02020603050405020304" pitchFamily="18" charset="0"/>
                <a:cs typeface="Times New Roman" panose="02020603050405020304" pitchFamily="18" charset="0"/>
              </a:rPr>
              <a:t>.</a:t>
            </a:r>
          </a:p>
          <a:p>
            <a:pPr algn="just"/>
            <a:endParaRPr lang="en-US" sz="2000" b="1" dirty="0">
              <a:solidFill>
                <a:srgbClr val="00B0F0"/>
              </a:solidFill>
              <a:latin typeface="Times New Roman" panose="02020603050405020304" pitchFamily="18" charset="0"/>
              <a:cs typeface="Times New Roman" panose="02020603050405020304" pitchFamily="18" charset="0"/>
            </a:endParaRPr>
          </a:p>
          <a:p>
            <a:pPr algn="just"/>
            <a:r>
              <a:rPr lang="en-US" sz="2000" dirty="0" err="1">
                <a:latin typeface="Times New Roman" panose="02020603050405020304" pitchFamily="18" charset="0"/>
                <a:cs typeface="Times New Roman" panose="02020603050405020304" pitchFamily="18" charset="0"/>
              </a:rPr>
              <a:t>Disisi</a:t>
            </a:r>
            <a:r>
              <a:rPr lang="en-US" sz="2000" dirty="0">
                <a:latin typeface="Times New Roman" panose="02020603050405020304" pitchFamily="18" charset="0"/>
                <a:cs typeface="Times New Roman" panose="02020603050405020304" pitchFamily="18" charset="0"/>
              </a:rPr>
              <a:t> lain, </a:t>
            </a:r>
            <a:r>
              <a:rPr lang="en-US" sz="2000" dirty="0" err="1">
                <a:latin typeface="Times New Roman" panose="02020603050405020304" pitchFamily="18" charset="0"/>
                <a:cs typeface="Times New Roman" panose="02020603050405020304" pitchFamily="18" charset="0"/>
              </a:rPr>
              <a:t>perkembangan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bidang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pemrograman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memungkinkan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membangun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mobile </a:t>
            </a:r>
            <a:r>
              <a:rPr lang="en-US" sz="2000" dirty="0" err="1">
                <a:latin typeface="Times New Roman" panose="02020603050405020304" pitchFamily="18" charset="0"/>
                <a:cs typeface="Times New Roman" panose="02020603050405020304" pitchFamily="18" charset="0"/>
              </a:rPr>
              <a:t>sendiri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cara</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mudah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Kemudahan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terjadi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berkat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berkembangnya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pemrograman</a:t>
            </a:r>
            <a:r>
              <a:rPr lang="en-US" sz="2000" dirty="0">
                <a:latin typeface="Times New Roman" panose="02020603050405020304" pitchFamily="18" charset="0"/>
                <a:cs typeface="Times New Roman" panose="02020603050405020304" pitchFamily="18" charset="0"/>
              </a:rPr>
              <a:t> visual (visual programming). </a:t>
            </a:r>
            <a:r>
              <a:rPr lang="en-US" sz="2000" dirty="0" err="1">
                <a:latin typeface="Times New Roman" panose="02020603050405020304" pitchFamily="18" charset="0"/>
                <a:cs typeface="Times New Roman" panose="02020603050405020304" pitchFamily="18" charset="0"/>
              </a:rPr>
              <a:t>Pemrograman</a:t>
            </a:r>
            <a:r>
              <a:rPr lang="en-US" sz="2000" dirty="0">
                <a:latin typeface="Times New Roman" panose="02020603050405020304" pitchFamily="18" charset="0"/>
                <a:cs typeface="Times New Roman" panose="02020603050405020304" pitchFamily="18" charset="0"/>
              </a:rPr>
              <a:t> visual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bahasa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pemrograman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memungkinkan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seorang</a:t>
            </a:r>
            <a:r>
              <a:rPr lang="en-US" sz="2000" dirty="0">
                <a:latin typeface="Times New Roman" panose="02020603050405020304" pitchFamily="18" charset="0"/>
                <a:cs typeface="Times New Roman" panose="02020603050405020304" pitchFamily="18" charset="0"/>
              </a:rPr>
              <a:t> programmer </a:t>
            </a:r>
            <a:r>
              <a:rPr lang="en-US" sz="2000" dirty="0" err="1">
                <a:latin typeface="Times New Roman" panose="02020603050405020304" pitchFamily="18" charset="0"/>
                <a:cs typeface="Times New Roman" panose="02020603050405020304" pitchFamily="18" charset="0"/>
              </a:rPr>
              <a:t>membuat</a:t>
            </a:r>
            <a:r>
              <a:rPr lang="en-US" sz="2000" dirty="0">
                <a:latin typeface="Times New Roman" panose="02020603050405020304" pitchFamily="18" charset="0"/>
                <a:cs typeface="Times New Roman" panose="02020603050405020304" pitchFamily="18" charset="0"/>
              </a:rPr>
              <a:t> program </a:t>
            </a:r>
            <a:r>
              <a:rPr lang="en-US" sz="2000" dirty="0" err="1">
                <a:latin typeface="Times New Roman" panose="02020603050405020304" pitchFamily="18" charset="0"/>
                <a:cs typeface="Times New Roman" panose="02020603050405020304" pitchFamily="18" charset="0"/>
              </a:rPr>
              <a:t>komputer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menyusun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elemenelemen</a:t>
            </a:r>
            <a:r>
              <a:rPr lang="en-US" sz="2000" dirty="0">
                <a:latin typeface="Times New Roman" panose="02020603050405020304" pitchFamily="18" charset="0"/>
                <a:cs typeface="Times New Roman" panose="02020603050405020304" pitchFamily="18" charset="0"/>
              </a:rPr>
              <a:t> program </a:t>
            </a:r>
            <a:r>
              <a:rPr lang="en-US" sz="2000" dirty="0" err="1">
                <a:latin typeface="Times New Roman" panose="02020603050405020304" pitchFamily="18" charset="0"/>
                <a:cs typeface="Times New Roman" panose="02020603050405020304" pitchFamily="18" charset="0"/>
              </a:rPr>
              <a:t>secara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grafik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perlu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menuliskan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kode</a:t>
            </a:r>
            <a:r>
              <a:rPr lang="en-US" sz="2000" dirty="0">
                <a:latin typeface="Times New Roman" panose="02020603050405020304" pitchFamily="18" charset="0"/>
                <a:cs typeface="Times New Roman" panose="02020603050405020304" pitchFamily="18" charset="0"/>
              </a:rPr>
              <a:t> program </a:t>
            </a:r>
            <a:r>
              <a:rPr lang="en-US" sz="2000" dirty="0" err="1">
                <a:latin typeface="Times New Roman" panose="02020603050405020304" pitchFamily="18" charset="0"/>
                <a:cs typeface="Times New Roman" panose="02020603050405020304" pitchFamily="18" charset="0"/>
              </a:rPr>
              <a:t>berbasis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kesempatan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belajar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bagaimana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pemrograman</a:t>
            </a:r>
            <a:r>
              <a:rPr lang="en-US" sz="2000" dirty="0">
                <a:latin typeface="Times New Roman" panose="02020603050405020304" pitchFamily="18" charset="0"/>
                <a:cs typeface="Times New Roman" panose="02020603050405020304" pitchFamily="18" charset="0"/>
              </a:rPr>
              <a:t> visual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Inventor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membangun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berbagai</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aplikasi</a:t>
            </a:r>
            <a:r>
              <a:rPr lang="en-US" sz="2000" dirty="0" smtClean="0">
                <a:latin typeface="Times New Roman" panose="02020603050405020304" pitchFamily="18" charset="0"/>
                <a:cs typeface="Times New Roman" panose="02020603050405020304" pitchFamily="18" charset="0"/>
              </a:rPr>
              <a:t> mobile. </a:t>
            </a:r>
            <a:endParaRPr lang="en-US" sz="2000" b="1" dirty="0">
              <a:solidFill>
                <a:srgbClr val="00B0F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10309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solidFill>
                  <a:srgbClr val="FF0000"/>
                </a:solidFill>
                <a:latin typeface="Times New Roman" panose="02020603050405020304" pitchFamily="18" charset="0"/>
                <a:cs typeface="Times New Roman" panose="02020603050405020304" pitchFamily="18" charset="0"/>
              </a:rPr>
              <a:t>1. </a:t>
            </a:r>
            <a:r>
              <a:rPr lang="en-US" sz="2000" b="1" dirty="0" err="1">
                <a:solidFill>
                  <a:srgbClr val="FF0000"/>
                </a:solidFill>
                <a:latin typeface="Times New Roman" panose="02020603050405020304" pitchFamily="18" charset="0"/>
                <a:cs typeface="Times New Roman" panose="02020603050405020304" pitchFamily="18" charset="0"/>
              </a:rPr>
              <a:t>Mengenal</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Aplikasi</a:t>
            </a:r>
            <a:r>
              <a:rPr lang="en-US" sz="2000" b="1" dirty="0">
                <a:solidFill>
                  <a:srgbClr val="FF0000"/>
                </a:solidFill>
                <a:latin typeface="Times New Roman" panose="02020603050405020304" pitchFamily="18" charset="0"/>
                <a:cs typeface="Times New Roman" panose="02020603050405020304" pitchFamily="18" charset="0"/>
              </a:rPr>
              <a:t> Inventor</a:t>
            </a:r>
          </a:p>
        </p:txBody>
      </p:sp>
      <p:sp>
        <p:nvSpPr>
          <p:cNvPr id="4" name="Title 1"/>
          <p:cNvSpPr txBox="1">
            <a:spLocks/>
          </p:cNvSpPr>
          <p:nvPr/>
        </p:nvSpPr>
        <p:spPr>
          <a:xfrm>
            <a:off x="1097280" y="1737360"/>
            <a:ext cx="5913120" cy="4511040"/>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MIT Inventor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awalnya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dikembangkan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Google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dikelola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Massachusetts Institute of Technology (MIT).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dijalankan</a:t>
            </a:r>
            <a:r>
              <a:rPr lang="en-US" sz="2000" dirty="0">
                <a:latin typeface="Times New Roman" panose="02020603050405020304" pitchFamily="18" charset="0"/>
                <a:cs typeface="Times New Roman" panose="02020603050405020304" pitchFamily="18" charset="0"/>
              </a:rPr>
              <a:t> di browser </a:t>
            </a:r>
            <a:r>
              <a:rPr lang="en-US" sz="2000" dirty="0" err="1">
                <a:latin typeface="Times New Roman" panose="02020603050405020304" pitchFamily="18" charset="0"/>
                <a:cs typeface="Times New Roman" panose="02020603050405020304" pitchFamily="18" charset="0"/>
              </a:rPr>
              <a:t>melalui</a:t>
            </a:r>
            <a:r>
              <a:rPr lang="en-US" sz="2000" dirty="0">
                <a:latin typeface="Times New Roman" panose="02020603050405020304" pitchFamily="18" charset="0"/>
                <a:cs typeface="Times New Roman" panose="02020603050405020304" pitchFamily="18" charset="0"/>
              </a:rPr>
              <a:t> link http://ai2.appinventor.mit.edu.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karena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dijalankan</a:t>
            </a:r>
            <a:r>
              <a:rPr lang="en-US" sz="2000" dirty="0">
                <a:latin typeface="Times New Roman" panose="02020603050405020304" pitchFamily="18" charset="0"/>
                <a:cs typeface="Times New Roman" panose="02020603050405020304" pitchFamily="18" charset="0"/>
              </a:rPr>
              <a:t> di browser,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mengakses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proyek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mana </a:t>
            </a:r>
            <a:r>
              <a:rPr lang="en-US" sz="2000" dirty="0" err="1">
                <a:latin typeface="Times New Roman" panose="02020603050405020304" pitchFamily="18" charset="0"/>
                <a:cs typeface="Times New Roman" panose="02020603050405020304" pitchFamily="18" charset="0"/>
              </a:rPr>
              <a:t>saja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melalui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perangkat</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terhubung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Internet.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akun</a:t>
            </a:r>
            <a:r>
              <a:rPr lang="en-US" sz="2000" dirty="0">
                <a:latin typeface="Times New Roman" panose="02020603050405020304" pitchFamily="18" charset="0"/>
                <a:cs typeface="Times New Roman" panose="02020603050405020304" pitchFamily="18" charset="0"/>
              </a:rPr>
              <a:t> Google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mengakses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smtClean="0">
                <a:latin typeface="Times New Roman" panose="02020603050405020304" pitchFamily="18" charset="0"/>
                <a:cs typeface="Times New Roman" panose="02020603050405020304" pitchFamily="18" charset="0"/>
              </a:rPr>
              <a:t>.</a:t>
            </a:r>
          </a:p>
          <a:p>
            <a:pPr algn="just"/>
            <a:endParaRPr lang="en-US" sz="2000" b="1" dirty="0">
              <a:solidFill>
                <a:srgbClr val="FF0000"/>
              </a:solidFill>
              <a:latin typeface="Times New Roman" panose="02020603050405020304" pitchFamily="18" charset="0"/>
              <a:cs typeface="Times New Roman" panose="02020603050405020304" pitchFamily="18" charset="0"/>
            </a:endParaRPr>
          </a:p>
          <a:p>
            <a:pPr algn="just"/>
            <a:r>
              <a:rPr lang="en-US" sz="2000" dirty="0" err="1">
                <a:latin typeface="Times New Roman" panose="02020603050405020304" pitchFamily="18" charset="0"/>
                <a:cs typeface="Times New Roman" panose="02020603050405020304" pitchFamily="18" charset="0"/>
              </a:rPr>
              <a:t>Ketika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dijalankan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membuat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proyek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baru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tampilan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jendela</a:t>
            </a:r>
            <a:r>
              <a:rPr lang="en-US" sz="2000" dirty="0">
                <a:latin typeface="Times New Roman" panose="02020603050405020304" pitchFamily="18" charset="0"/>
                <a:cs typeface="Times New Roman" panose="02020603050405020304" pitchFamily="18" charset="0"/>
              </a:rPr>
              <a:t> Inventor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tampak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seperti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ditunjukkan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Gambar</a:t>
            </a:r>
            <a:r>
              <a:rPr lang="en-US" sz="2000" dirty="0">
                <a:latin typeface="Times New Roman" panose="02020603050405020304" pitchFamily="18" charset="0"/>
                <a:cs typeface="Times New Roman" panose="02020603050405020304" pitchFamily="18" charset="0"/>
              </a:rPr>
              <a:t> 4.2. Di </a:t>
            </a:r>
            <a:r>
              <a:rPr lang="en-US" sz="2000" dirty="0" err="1">
                <a:latin typeface="Times New Roman" panose="02020603050405020304" pitchFamily="18" charset="0"/>
                <a:cs typeface="Times New Roman" panose="02020603050405020304" pitchFamily="18" charset="0"/>
              </a:rPr>
              <a:t>bagian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jendela</a:t>
            </a:r>
            <a:r>
              <a:rPr lang="en-US" sz="2000" dirty="0">
                <a:latin typeface="Times New Roman" panose="02020603050405020304" pitchFamily="18" charset="0"/>
                <a:cs typeface="Times New Roman" panose="02020603050405020304" pitchFamily="18" charset="0"/>
              </a:rPr>
              <a:t> Inventor, </a:t>
            </a:r>
            <a:r>
              <a:rPr lang="en-US" sz="2000" dirty="0" err="1">
                <a:latin typeface="Times New Roman" panose="02020603050405020304" pitchFamily="18" charset="0"/>
                <a:cs typeface="Times New Roman" panose="02020603050405020304" pitchFamily="18" charset="0"/>
              </a:rPr>
              <a:t>terdapat</a:t>
            </a:r>
            <a:r>
              <a:rPr lang="en-US" sz="2000" dirty="0">
                <a:latin typeface="Times New Roman" panose="02020603050405020304" pitchFamily="18" charset="0"/>
                <a:cs typeface="Times New Roman" panose="02020603050405020304" pitchFamily="18" charset="0"/>
              </a:rPr>
              <a:t> menu-menu </a:t>
            </a:r>
            <a:r>
              <a:rPr lang="en-US" sz="2000" dirty="0" err="1">
                <a:latin typeface="Times New Roman" panose="02020603050405020304" pitchFamily="18" charset="0"/>
                <a:cs typeface="Times New Roman" panose="02020603050405020304" pitchFamily="18" charset="0"/>
              </a:rPr>
              <a:t>perintah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Kemudian</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bawahnya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jendela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Inventor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dibagi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vertikal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empat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yaitu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Pallete</a:t>
            </a:r>
            <a:r>
              <a:rPr lang="en-US" sz="2000" dirty="0">
                <a:latin typeface="Times New Roman" panose="02020603050405020304" pitchFamily="18" charset="0"/>
                <a:cs typeface="Times New Roman" panose="02020603050405020304" pitchFamily="18" charset="0"/>
              </a:rPr>
              <a:t>, Viewer, Components,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Properties.</a:t>
            </a:r>
            <a:endParaRPr lang="en-US" sz="2000" b="1" dirty="0">
              <a:solidFill>
                <a:srgbClr val="FF0000"/>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20890" y="2351087"/>
            <a:ext cx="4194810" cy="3224213"/>
          </a:xfrm>
          <a:prstGeom prst="rect">
            <a:avLst/>
          </a:prstGeom>
        </p:spPr>
      </p:pic>
    </p:spTree>
    <p:extLst>
      <p:ext uri="{BB962C8B-B14F-4D97-AF65-F5344CB8AC3E}">
        <p14:creationId xmlns:p14="http://schemas.microsoft.com/office/powerpoint/2010/main" val="3460587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solidFill>
                  <a:srgbClr val="FF0000"/>
                </a:solidFill>
                <a:latin typeface="Times New Roman" panose="02020603050405020304" pitchFamily="18" charset="0"/>
                <a:cs typeface="Times New Roman" panose="02020603050405020304" pitchFamily="18" charset="0"/>
              </a:rPr>
              <a:t>a. </a:t>
            </a:r>
            <a:r>
              <a:rPr lang="en-US" sz="2000" b="1" dirty="0" err="1">
                <a:solidFill>
                  <a:srgbClr val="FF0000"/>
                </a:solidFill>
                <a:latin typeface="Times New Roman" panose="02020603050405020304" pitchFamily="18" charset="0"/>
                <a:cs typeface="Times New Roman" panose="02020603050405020304" pitchFamily="18" charset="0"/>
              </a:rPr>
              <a:t>Membuat</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Proyek</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Baru</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097280" y="1382554"/>
            <a:ext cx="6002020" cy="1701800"/>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Membuat</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proyek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baru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menjalankan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perintah</a:t>
            </a:r>
            <a:r>
              <a:rPr lang="en-US" sz="2000" dirty="0">
                <a:latin typeface="Times New Roman" panose="02020603050405020304" pitchFamily="18" charset="0"/>
                <a:cs typeface="Times New Roman" panose="02020603050405020304" pitchFamily="18" charset="0"/>
              </a:rPr>
              <a:t> Start a new project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menu Projects. Di </a:t>
            </a:r>
            <a:r>
              <a:rPr lang="en-US" sz="2000" dirty="0" err="1">
                <a:latin typeface="Times New Roman" panose="02020603050405020304" pitchFamily="18" charset="0"/>
                <a:cs typeface="Times New Roman" panose="02020603050405020304" pitchFamily="18" charset="0"/>
              </a:rPr>
              <a:t>kotak</a:t>
            </a:r>
            <a:r>
              <a:rPr lang="en-US" sz="2000" dirty="0">
                <a:latin typeface="Times New Roman" panose="02020603050405020304" pitchFamily="18" charset="0"/>
                <a:cs typeface="Times New Roman" panose="02020603050405020304" pitchFamily="18" charset="0"/>
              </a:rPr>
              <a:t> dialog yang </a:t>
            </a:r>
            <a:r>
              <a:rPr lang="en-US" sz="2000" dirty="0" err="1">
                <a:latin typeface="Times New Roman" panose="02020603050405020304" pitchFamily="18" charset="0"/>
                <a:cs typeface="Times New Roman" panose="02020603050405020304" pitchFamily="18" charset="0"/>
              </a:rPr>
              <a:t>muncul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berilah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nama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proyek</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baru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Kemudian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klik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tombol</a:t>
            </a:r>
            <a:r>
              <a:rPr lang="en-US" sz="2000" dirty="0">
                <a:latin typeface="Times New Roman" panose="02020603050405020304" pitchFamily="18" charset="0"/>
                <a:cs typeface="Times New Roman" panose="02020603050405020304" pitchFamily="18" charset="0"/>
              </a:rPr>
              <a:t> Ok.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proyek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baru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ditambahkan</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jendela</a:t>
            </a:r>
            <a:r>
              <a:rPr lang="en-US" sz="2000" dirty="0">
                <a:latin typeface="Times New Roman" panose="02020603050405020304" pitchFamily="18" charset="0"/>
                <a:cs typeface="Times New Roman" panose="02020603050405020304" pitchFamily="18" charset="0"/>
              </a:rPr>
              <a:t> Inventor.</a:t>
            </a:r>
            <a:endParaRPr lang="en-US" sz="2000" b="1" dirty="0">
              <a:solidFill>
                <a:srgbClr val="FF000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50430" y="1870075"/>
            <a:ext cx="3905250" cy="154305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26617" y="3797300"/>
            <a:ext cx="3952875" cy="2286000"/>
          </a:xfrm>
          <a:prstGeom prst="rect">
            <a:avLst/>
          </a:prstGeom>
        </p:spPr>
      </p:pic>
      <p:sp>
        <p:nvSpPr>
          <p:cNvPr id="7" name="Title 1"/>
          <p:cNvSpPr txBox="1">
            <a:spLocks/>
          </p:cNvSpPr>
          <p:nvPr/>
        </p:nvSpPr>
        <p:spPr>
          <a:xfrm>
            <a:off x="1121092" y="1962368"/>
            <a:ext cx="10058400" cy="145075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000" b="1" dirty="0">
                <a:solidFill>
                  <a:srgbClr val="FF0000"/>
                </a:solidFill>
                <a:latin typeface="Times New Roman" panose="02020603050405020304" pitchFamily="18" charset="0"/>
                <a:cs typeface="Times New Roman" panose="02020603050405020304" pitchFamily="18" charset="0"/>
              </a:rPr>
              <a:t>b. </a:t>
            </a:r>
            <a:r>
              <a:rPr lang="en-US" sz="2000" b="1" dirty="0" err="1">
                <a:solidFill>
                  <a:srgbClr val="FF0000"/>
                </a:solidFill>
                <a:latin typeface="Times New Roman" panose="02020603050405020304" pitchFamily="18" charset="0"/>
                <a:cs typeface="Times New Roman" panose="02020603050405020304" pitchFamily="18" charset="0"/>
              </a:rPr>
              <a:t>Menambahkan</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Komponen</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8" name="Title 1"/>
          <p:cNvSpPr txBox="1">
            <a:spLocks/>
          </p:cNvSpPr>
          <p:nvPr/>
        </p:nvSpPr>
        <p:spPr>
          <a:xfrm>
            <a:off x="1097280" y="3238500"/>
            <a:ext cx="6002020" cy="3060700"/>
          </a:xfrm>
          <a:prstGeom prst="rect">
            <a:avLst/>
          </a:prstGeom>
        </p:spPr>
        <p:txBody>
          <a:bodyPr vert="horz" lIns="91440" tIns="45720" rIns="91440" bIns="45720" rtlCol="0" anchor="b">
            <a:normAutofit lnSpcReduction="10000"/>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Menambahkan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komponen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tampilan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sedang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dibangun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memilih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komponen</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bagian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Pallete</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Pallete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komponen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dikelompokkan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berdasarkan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fungsi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sesuai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Kliklah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kelompok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komponen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diinginkan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pilihlah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komponen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sesuai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tahu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dikelompok</a:t>
            </a:r>
            <a:r>
              <a:rPr lang="en-US" sz="2000" dirty="0">
                <a:latin typeface="Times New Roman" panose="02020603050405020304" pitchFamily="18" charset="0"/>
                <a:cs typeface="Times New Roman" panose="02020603050405020304" pitchFamily="18" charset="0"/>
              </a:rPr>
              <a:t> mana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komponen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ditempatkan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fungsi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pencarian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ada</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bagian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jendela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Pallete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mengetik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nama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komponen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komponen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ditampilkan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Pilihlah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komponen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kemudian</a:t>
            </a:r>
            <a:r>
              <a:rPr lang="en-US" sz="2000" dirty="0">
                <a:latin typeface="Times New Roman" panose="02020603050405020304" pitchFamily="18" charset="0"/>
                <a:cs typeface="Times New Roman" panose="02020603050405020304" pitchFamily="18" charset="0"/>
              </a:rPr>
              <a:t> drag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jendela</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Viewer.</a:t>
            </a:r>
            <a:endParaRPr lang="en-US" sz="2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04506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solidFill>
                  <a:srgbClr val="FF0000"/>
                </a:solidFill>
                <a:latin typeface="Times New Roman" panose="02020603050405020304" pitchFamily="18" charset="0"/>
                <a:cs typeface="Times New Roman" panose="02020603050405020304" pitchFamily="18" charset="0"/>
              </a:rPr>
              <a:t>c. </a:t>
            </a:r>
            <a:r>
              <a:rPr lang="en-US" sz="2000" b="1" dirty="0" err="1">
                <a:solidFill>
                  <a:srgbClr val="FF0000"/>
                </a:solidFill>
                <a:latin typeface="Times New Roman" panose="02020603050405020304" pitchFamily="18" charset="0"/>
                <a:cs typeface="Times New Roman" panose="02020603050405020304" pitchFamily="18" charset="0"/>
              </a:rPr>
              <a:t>Mengatur</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Properti</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097280" y="168910"/>
            <a:ext cx="5595620" cy="4485640"/>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Mengatur</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properti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komponen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memilih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komponen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tampilan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memilih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komponen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jendela</a:t>
            </a:r>
            <a:r>
              <a:rPr lang="en-US" sz="2000" dirty="0">
                <a:latin typeface="Times New Roman" panose="02020603050405020304" pitchFamily="18" charset="0"/>
                <a:cs typeface="Times New Roman" panose="02020603050405020304" pitchFamily="18" charset="0"/>
              </a:rPr>
              <a:t> Components,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kemudian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mengatur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propertinya</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jendela</a:t>
            </a:r>
            <a:r>
              <a:rPr lang="en-US" sz="2000" dirty="0">
                <a:latin typeface="Times New Roman" panose="02020603050405020304" pitchFamily="18" charset="0"/>
                <a:cs typeface="Times New Roman" panose="02020603050405020304" pitchFamily="18" charset="0"/>
              </a:rPr>
              <a:t> Properties. </a:t>
            </a:r>
            <a:r>
              <a:rPr lang="en-US" sz="2000" dirty="0" err="1">
                <a:latin typeface="Times New Roman" panose="02020603050405020304" pitchFamily="18" charset="0"/>
                <a:cs typeface="Times New Roman" panose="02020603050405020304" pitchFamily="18" charset="0"/>
              </a:rPr>
              <a:t>Pengaturan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properti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komponen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satu</a:t>
            </a:r>
            <a:r>
              <a:rPr lang="en-US" sz="2000" dirty="0">
                <a:latin typeface="Times New Roman" panose="02020603050405020304" pitchFamily="18" charset="0"/>
                <a:cs typeface="Times New Roman" panose="02020603050405020304" pitchFamily="18" charset="0"/>
              </a:rPr>
              <a:t> per </a:t>
            </a:r>
            <a:r>
              <a:rPr lang="en-US" sz="2000" dirty="0" err="1">
                <a:latin typeface="Times New Roman" panose="02020603050405020304" pitchFamily="18" charset="0"/>
                <a:cs typeface="Times New Roman" panose="02020603050405020304" pitchFamily="18" charset="0"/>
              </a:rPr>
              <a:t>satu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sampai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semua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komponen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memiliki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properti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sesuai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Pengaturan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properti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mempengaruhi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tampilan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perilaku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komponen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tampilan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karena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pengaturan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seluruh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komponen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ada</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tampilan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menentukan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tampilan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a:t>
            </a:r>
            <a:endParaRPr lang="en-US" sz="2000" b="1" dirty="0">
              <a:solidFill>
                <a:srgbClr val="FF000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6600" y="1873250"/>
            <a:ext cx="3632199" cy="2781300"/>
          </a:xfrm>
          <a:prstGeom prst="rect">
            <a:avLst/>
          </a:prstGeom>
        </p:spPr>
      </p:pic>
      <p:sp>
        <p:nvSpPr>
          <p:cNvPr id="6" name="Title 1"/>
          <p:cNvSpPr txBox="1">
            <a:spLocks/>
          </p:cNvSpPr>
          <p:nvPr/>
        </p:nvSpPr>
        <p:spPr>
          <a:xfrm>
            <a:off x="1097280" y="3550503"/>
            <a:ext cx="10058400" cy="145075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000" b="1" dirty="0" smtClean="0">
                <a:solidFill>
                  <a:srgbClr val="FF0000"/>
                </a:solidFill>
                <a:latin typeface="Times New Roman" panose="02020603050405020304" pitchFamily="18" charset="0"/>
                <a:cs typeface="Times New Roman" panose="02020603050405020304" pitchFamily="18" charset="0"/>
              </a:rPr>
              <a:t>d. </a:t>
            </a:r>
            <a:r>
              <a:rPr lang="en-US" sz="2000" b="1" dirty="0" err="1" smtClean="0">
                <a:solidFill>
                  <a:srgbClr val="FF0000"/>
                </a:solidFill>
                <a:latin typeface="Times New Roman" panose="02020603050405020304" pitchFamily="18" charset="0"/>
                <a:cs typeface="Times New Roman" panose="02020603050405020304" pitchFamily="18" charset="0"/>
              </a:rPr>
              <a:t>Menambahkan</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blok</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kode</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7" name="Title 1"/>
          <p:cNvSpPr txBox="1">
            <a:spLocks/>
          </p:cNvSpPr>
          <p:nvPr/>
        </p:nvSpPr>
        <p:spPr>
          <a:xfrm>
            <a:off x="1097280" y="1407596"/>
            <a:ext cx="9880601" cy="4485640"/>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contoh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bagaimana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menambahkan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mengatur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blok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kode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misalkan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saja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menambahkan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komponen</a:t>
            </a:r>
            <a:r>
              <a:rPr lang="en-US" sz="2000" dirty="0">
                <a:latin typeface="Times New Roman" panose="02020603050405020304" pitchFamily="18" charset="0"/>
                <a:cs typeface="Times New Roman" panose="02020603050405020304" pitchFamily="18" charset="0"/>
              </a:rPr>
              <a:t> Button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Label yang </a:t>
            </a:r>
            <a:r>
              <a:rPr lang="en-US" sz="2000" dirty="0" err="1">
                <a:latin typeface="Times New Roman" panose="02020603050405020304" pitchFamily="18" charset="0"/>
                <a:cs typeface="Times New Roman" panose="02020603050405020304" pitchFamily="18" charset="0"/>
              </a:rPr>
              <a:t>ditambahkan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MyNewProject</a:t>
            </a:r>
            <a:r>
              <a:rPr lang="en-US" sz="2000" dirty="0" smtClean="0">
                <a:latin typeface="Times New Roman" panose="02020603050405020304" pitchFamily="18" charset="0"/>
                <a:cs typeface="Times New Roman" panose="02020603050405020304" pitchFamily="18" charset="0"/>
              </a:rPr>
              <a:t>. </a:t>
            </a:r>
          </a:p>
          <a:p>
            <a:pPr algn="just"/>
            <a:endParaRPr lang="en-US" sz="2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40121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2680" y="-1302059"/>
            <a:ext cx="5722620" cy="4285397"/>
          </a:xfrm>
        </p:spPr>
        <p:txBody>
          <a:bodyPr>
            <a:normAutofit/>
          </a:bodyPr>
          <a:lstStyle/>
          <a:p>
            <a:pPr algn="just"/>
            <a:r>
              <a:rPr lang="en-US" sz="2000" dirty="0">
                <a:latin typeface="Times New Roman" panose="02020603050405020304" pitchFamily="18" charset="0"/>
                <a:cs typeface="Times New Roman" panose="02020603050405020304" pitchFamily="18" charset="0"/>
              </a:rPr>
              <a:t>“</a:t>
            </a:r>
            <a:r>
              <a:rPr lang="en-US" sz="2000" dirty="0" err="1">
                <a:latin typeface="Times New Roman" panose="02020603050405020304" pitchFamily="18" charset="0"/>
                <a:cs typeface="Times New Roman" panose="02020603050405020304" pitchFamily="18" charset="0"/>
              </a:rPr>
              <a:t>Selamat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datang</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MyNewProject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mendapatkan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perilaku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perlu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menambahkan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blok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kode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langkah-langkah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berikut</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37399" y="3448476"/>
            <a:ext cx="4330701" cy="2431624"/>
          </a:xfrm>
          <a:prstGeom prst="rect">
            <a:avLst/>
          </a:prstGeom>
        </p:spPr>
      </p:pic>
      <p:sp>
        <p:nvSpPr>
          <p:cNvPr id="5" name="Title 1"/>
          <p:cNvSpPr txBox="1">
            <a:spLocks/>
          </p:cNvSpPr>
          <p:nvPr/>
        </p:nvSpPr>
        <p:spPr>
          <a:xfrm>
            <a:off x="1192531" y="1949876"/>
            <a:ext cx="5767068" cy="42853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(1) Di </a:t>
            </a:r>
            <a:r>
              <a:rPr lang="en-US" sz="2000" dirty="0" err="1">
                <a:latin typeface="Times New Roman" panose="02020603050405020304" pitchFamily="18" charset="0"/>
                <a:cs typeface="Times New Roman" panose="02020603050405020304" pitchFamily="18" charset="0"/>
              </a:rPr>
              <a:t>jendela</a:t>
            </a:r>
            <a:r>
              <a:rPr lang="en-US" sz="2000" dirty="0">
                <a:latin typeface="Times New Roman" panose="02020603050405020304" pitchFamily="18" charset="0"/>
                <a:cs typeface="Times New Roman" panose="02020603050405020304" pitchFamily="18" charset="0"/>
              </a:rPr>
              <a:t> Blocks, </a:t>
            </a:r>
            <a:r>
              <a:rPr lang="en-US" sz="2000" dirty="0" err="1">
                <a:latin typeface="Times New Roman" panose="02020603050405020304" pitchFamily="18" charset="0"/>
                <a:cs typeface="Times New Roman" panose="02020603050405020304" pitchFamily="18" charset="0"/>
              </a:rPr>
              <a:t>pilihlah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komponen</a:t>
            </a:r>
            <a:r>
              <a:rPr lang="en-US" sz="2000" dirty="0">
                <a:latin typeface="Times New Roman" panose="02020603050405020304" pitchFamily="18" charset="0"/>
                <a:cs typeface="Times New Roman" panose="02020603050405020304" pitchFamily="18" charset="0"/>
              </a:rPr>
              <a:t> Button1, </a:t>
            </a:r>
            <a:r>
              <a:rPr lang="en-US" sz="2000" dirty="0" err="1">
                <a:latin typeface="Times New Roman" panose="02020603050405020304" pitchFamily="18" charset="0"/>
                <a:cs typeface="Times New Roman" panose="02020603050405020304" pitchFamily="18" charset="0"/>
              </a:rPr>
              <a:t>berbagai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blok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kode</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berhubungan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Button1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ditampilkan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Pilihlah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komponen</a:t>
            </a:r>
            <a:r>
              <a:rPr lang="en-US" sz="2000" dirty="0">
                <a:latin typeface="Times New Roman" panose="02020603050405020304" pitchFamily="18" charset="0"/>
                <a:cs typeface="Times New Roman" panose="02020603050405020304" pitchFamily="18" charset="0"/>
              </a:rPr>
              <a:t> “when Button1.Click”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drag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jendela</a:t>
            </a:r>
            <a:r>
              <a:rPr lang="en-US" sz="2000" dirty="0">
                <a:latin typeface="Times New Roman" panose="02020603050405020304" pitchFamily="18" charset="0"/>
                <a:cs typeface="Times New Roman" panose="02020603050405020304" pitchFamily="18" charset="0"/>
              </a:rPr>
              <a:t> Viewer. </a:t>
            </a:r>
            <a:endParaRPr lang="en-US"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2) </a:t>
            </a:r>
            <a:r>
              <a:rPr lang="en-US" sz="2000" dirty="0" err="1">
                <a:latin typeface="Times New Roman" panose="02020603050405020304" pitchFamily="18" charset="0"/>
                <a:cs typeface="Times New Roman" panose="02020603050405020304" pitchFamily="18" charset="0"/>
              </a:rPr>
              <a:t>Kemudian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pilihlah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komponen</a:t>
            </a:r>
            <a:r>
              <a:rPr lang="en-US" sz="2000" dirty="0">
                <a:latin typeface="Times New Roman" panose="02020603050405020304" pitchFamily="18" charset="0"/>
                <a:cs typeface="Times New Roman" panose="02020603050405020304" pitchFamily="18" charset="0"/>
              </a:rPr>
              <a:t> Label1, </a:t>
            </a:r>
            <a:r>
              <a:rPr lang="en-US" sz="2000" dirty="0" err="1">
                <a:latin typeface="Times New Roman" panose="02020603050405020304" pitchFamily="18" charset="0"/>
                <a:cs typeface="Times New Roman" panose="02020603050405020304" pitchFamily="18" charset="0"/>
              </a:rPr>
              <a:t>berbagai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blok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kode</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berhubungan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Label1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ditampilkan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Pilihlah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blok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kode</a:t>
            </a:r>
            <a:r>
              <a:rPr lang="en-US" sz="2000" dirty="0">
                <a:latin typeface="Times New Roman" panose="02020603050405020304" pitchFamily="18" charset="0"/>
                <a:cs typeface="Times New Roman" panose="02020603050405020304" pitchFamily="18" charset="0"/>
              </a:rPr>
              <a:t> “set Label1.Text to”. </a:t>
            </a:r>
            <a:endParaRPr lang="en-US"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3) </a:t>
            </a:r>
            <a:r>
              <a:rPr lang="en-US" sz="2000" dirty="0" err="1">
                <a:latin typeface="Times New Roman" panose="02020603050405020304" pitchFamily="18" charset="0"/>
                <a:cs typeface="Times New Roman" panose="02020603050405020304" pitchFamily="18" charset="0"/>
              </a:rPr>
              <a:t>Pilihlah</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bagian</a:t>
            </a:r>
            <a:r>
              <a:rPr lang="en-US" sz="2000" dirty="0">
                <a:latin typeface="Times New Roman" panose="02020603050405020304" pitchFamily="18" charset="0"/>
                <a:cs typeface="Times New Roman" panose="02020603050405020304" pitchFamily="18" charset="0"/>
              </a:rPr>
              <a:t> Text, </a:t>
            </a:r>
            <a:r>
              <a:rPr lang="en-US" sz="2000" dirty="0" err="1">
                <a:latin typeface="Times New Roman" panose="02020603050405020304" pitchFamily="18" charset="0"/>
                <a:cs typeface="Times New Roman" panose="02020603050405020304" pitchFamily="18" charset="0"/>
              </a:rPr>
              <a:t>blok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kode</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berhubungan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Text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ditampilkan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Pilihlah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blok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kode</a:t>
            </a:r>
            <a:r>
              <a:rPr lang="en-US" sz="2000" dirty="0">
                <a:latin typeface="Times New Roman" panose="02020603050405020304" pitchFamily="18" charset="0"/>
                <a:cs typeface="Times New Roman" panose="02020603050405020304" pitchFamily="18" charset="0"/>
              </a:rPr>
              <a:t> “a text string”. </a:t>
            </a:r>
            <a:endParaRPr lang="en-US"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4) Di </a:t>
            </a:r>
            <a:r>
              <a:rPr lang="en-US" sz="2000" dirty="0" err="1">
                <a:latin typeface="Times New Roman" panose="02020603050405020304" pitchFamily="18" charset="0"/>
                <a:cs typeface="Times New Roman" panose="02020603050405020304" pitchFamily="18" charset="0"/>
              </a:rPr>
              <a:t>blok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kode</a:t>
            </a:r>
            <a:r>
              <a:rPr lang="en-US" sz="2000" dirty="0">
                <a:latin typeface="Times New Roman" panose="02020603050405020304" pitchFamily="18" charset="0"/>
                <a:cs typeface="Times New Roman" panose="02020603050405020304" pitchFamily="18" charset="0"/>
              </a:rPr>
              <a:t> “a text string”, </a:t>
            </a:r>
            <a:r>
              <a:rPr lang="en-US" sz="2000" dirty="0" err="1">
                <a:latin typeface="Times New Roman" panose="02020603050405020304" pitchFamily="18" charset="0"/>
                <a:cs typeface="Times New Roman" panose="02020603050405020304" pitchFamily="18" charset="0"/>
              </a:rPr>
              <a:t>tambahkan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Selamat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datang</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MyNewProject</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51103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solidFill>
                  <a:srgbClr val="FF0000"/>
                </a:solidFill>
                <a:latin typeface="Times New Roman" panose="02020603050405020304" pitchFamily="18" charset="0"/>
                <a:cs typeface="Times New Roman" panose="02020603050405020304" pitchFamily="18" charset="0"/>
              </a:rPr>
              <a:t>e. </a:t>
            </a:r>
            <a:r>
              <a:rPr lang="en-US" sz="2000" b="1" dirty="0" err="1">
                <a:solidFill>
                  <a:srgbClr val="FF0000"/>
                </a:solidFill>
                <a:latin typeface="Times New Roman" panose="02020603050405020304" pitchFamily="18" charset="0"/>
                <a:cs typeface="Times New Roman" panose="02020603050405020304" pitchFamily="18" charset="0"/>
              </a:rPr>
              <a:t>Menguji</a:t>
            </a:r>
            <a:r>
              <a:rPr lang="en-US" sz="2000" b="1" dirty="0">
                <a:solidFill>
                  <a:srgbClr val="FF0000"/>
                </a:solidFill>
                <a:latin typeface="Times New Roman" panose="02020603050405020304" pitchFamily="18" charset="0"/>
                <a:cs typeface="Times New Roman" panose="02020603050405020304" pitchFamily="18" charset="0"/>
              </a:rPr>
              <a:t> Program </a:t>
            </a:r>
          </a:p>
        </p:txBody>
      </p:sp>
      <p:sp>
        <p:nvSpPr>
          <p:cNvPr id="4" name="Title 1"/>
          <p:cNvSpPr txBox="1">
            <a:spLocks/>
          </p:cNvSpPr>
          <p:nvPr/>
        </p:nvSpPr>
        <p:spPr>
          <a:xfrm>
            <a:off x="1097280" y="1480403"/>
            <a:ext cx="5633720" cy="47298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Setelah</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mengatur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tampilan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blok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kode</a:t>
            </a:r>
            <a:r>
              <a:rPr lang="en-US" sz="2000" dirty="0">
                <a:latin typeface="Times New Roman" panose="02020603050405020304" pitchFamily="18" charset="0"/>
                <a:cs typeface="Times New Roman" panose="02020603050405020304" pitchFamily="18" charset="0"/>
              </a:rPr>
              <a:t> program, </a:t>
            </a:r>
            <a:r>
              <a:rPr lang="en-US" sz="2000" dirty="0" err="1">
                <a:latin typeface="Times New Roman" panose="02020603050405020304" pitchFamily="18" charset="0"/>
                <a:cs typeface="Times New Roman" panose="02020603050405020304" pitchFamily="18" charset="0"/>
              </a:rPr>
              <a:t>maka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langkah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selanjutnya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menguji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sudah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dibangun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apakah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bekerja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seperti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diinginkan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masih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memiliki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kesalahan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perlu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diperbaiki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pengujian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MIT App Inventor Companion, Emulator, Chromebooks (</a:t>
            </a:r>
            <a:r>
              <a:rPr lang="en-US" sz="2000" dirty="0" err="1">
                <a:latin typeface="Times New Roman" panose="02020603050405020304" pitchFamily="18" charset="0"/>
                <a:cs typeface="Times New Roman" panose="02020603050405020304" pitchFamily="18" charset="0"/>
              </a:rPr>
              <a:t>appinventor.mit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edu</a:t>
            </a:r>
            <a:r>
              <a:rPr lang="en-US" sz="2000" dirty="0">
                <a:latin typeface="Times New Roman" panose="02020603050405020304" pitchFamily="18" charset="0"/>
                <a:cs typeface="Times New Roman" panose="02020603050405020304" pitchFamily="18" charset="0"/>
              </a:rPr>
              <a:t>/support/</a:t>
            </a:r>
            <a:r>
              <a:rPr lang="en-US" sz="2000" dirty="0" err="1">
                <a:latin typeface="Times New Roman" panose="02020603050405020304" pitchFamily="18" charset="0"/>
                <a:cs typeface="Times New Roman" panose="02020603050405020304" pitchFamily="18" charset="0"/>
              </a:rPr>
              <a:t>chromebooks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smartphone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koneksi</a:t>
            </a:r>
            <a:r>
              <a:rPr lang="en-US" sz="2000" dirty="0">
                <a:latin typeface="Times New Roman" panose="02020603050405020304" pitchFamily="18" charset="0"/>
                <a:cs typeface="Times New Roman" panose="02020603050405020304" pitchFamily="18" charset="0"/>
              </a:rPr>
              <a:t> USB (appinventor.mit.edu/explore/ai2/setup-device-</a:t>
            </a:r>
            <a:r>
              <a:rPr lang="en-US" sz="2000" dirty="0" err="1">
                <a:latin typeface="Times New Roman" panose="02020603050405020304" pitchFamily="18" charset="0"/>
                <a:cs typeface="Times New Roman" panose="02020603050405020304" pitchFamily="18" charset="0"/>
              </a:rPr>
              <a:t>usb</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buku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dijelaskan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dua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hal</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pertama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sedangkan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dua</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terakhir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dilihat</a:t>
            </a:r>
            <a:r>
              <a:rPr lang="en-US" sz="2000" dirty="0">
                <a:latin typeface="Times New Roman" panose="02020603050405020304" pitchFamily="18" charset="0"/>
                <a:cs typeface="Times New Roman" panose="02020603050405020304" pitchFamily="18" charset="0"/>
              </a:rPr>
              <a:t> di link yang </a:t>
            </a:r>
            <a:r>
              <a:rPr lang="en-US" sz="2000" dirty="0" err="1" smtClean="0">
                <a:latin typeface="Times New Roman" panose="02020603050405020304" pitchFamily="18" charset="0"/>
                <a:cs typeface="Times New Roman" panose="02020603050405020304" pitchFamily="18" charset="0"/>
              </a:rPr>
              <a:t>diberikan</a:t>
            </a:r>
            <a:endParaRPr lang="en-US" sz="2000" dirty="0" smtClean="0">
              <a:latin typeface="Times New Roman" panose="02020603050405020304" pitchFamily="18" charset="0"/>
              <a:cs typeface="Times New Roman" panose="02020603050405020304" pitchFamily="18" charset="0"/>
            </a:endParaRPr>
          </a:p>
          <a:p>
            <a:pPr algn="just"/>
            <a:endParaRPr lang="en-US" sz="2000" b="1" dirty="0">
              <a:solidFill>
                <a:srgbClr val="FF0000"/>
              </a:solidFill>
              <a:latin typeface="Times New Roman" panose="02020603050405020304" pitchFamily="18" charset="0"/>
              <a:cs typeface="Times New Roman" panose="02020603050405020304" pitchFamily="18" charset="0"/>
            </a:endParaRPr>
          </a:p>
          <a:p>
            <a:pPr algn="just"/>
            <a:r>
              <a:rPr lang="en-US" sz="2000" dirty="0" smtClean="0"/>
              <a:t>• </a:t>
            </a:r>
            <a:r>
              <a:rPr lang="en-US" sz="2000" dirty="0" err="1"/>
              <a:t>Menggunakan</a:t>
            </a:r>
            <a:r>
              <a:rPr lang="en-US" sz="2000" dirty="0"/>
              <a:t> MIT App Inventor </a:t>
            </a:r>
            <a:r>
              <a:rPr lang="en-US" sz="2000" dirty="0" smtClean="0"/>
              <a:t>Companion</a:t>
            </a:r>
          </a:p>
          <a:p>
            <a:pPr algn="just"/>
            <a:r>
              <a:rPr lang="en-US" sz="2000" dirty="0"/>
              <a:t>• </a:t>
            </a:r>
            <a:r>
              <a:rPr lang="en-US" sz="2000" dirty="0" err="1"/>
              <a:t>Menggunakan</a:t>
            </a:r>
            <a:r>
              <a:rPr lang="en-US" sz="2000" dirty="0"/>
              <a:t> Emulator</a:t>
            </a:r>
            <a:endParaRPr lang="en-US" sz="2000" b="1" dirty="0">
              <a:solidFill>
                <a:srgbClr val="FF000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91537" y="1958131"/>
            <a:ext cx="2143125" cy="180975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9425" y="4047281"/>
            <a:ext cx="3943350" cy="1828800"/>
          </a:xfrm>
          <a:prstGeom prst="rect">
            <a:avLst/>
          </a:prstGeom>
        </p:spPr>
      </p:pic>
    </p:spTree>
    <p:extLst>
      <p:ext uri="{BB962C8B-B14F-4D97-AF65-F5344CB8AC3E}">
        <p14:creationId xmlns:p14="http://schemas.microsoft.com/office/powerpoint/2010/main" val="654857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solidFill>
                  <a:srgbClr val="FF0000"/>
                </a:solidFill>
                <a:latin typeface="Times New Roman" panose="02020603050405020304" pitchFamily="18" charset="0"/>
                <a:cs typeface="Times New Roman" panose="02020603050405020304" pitchFamily="18" charset="0"/>
              </a:rPr>
              <a:t>f. </a:t>
            </a:r>
            <a:r>
              <a:rPr lang="en-US" sz="2000" b="1" dirty="0" err="1">
                <a:solidFill>
                  <a:srgbClr val="FF0000"/>
                </a:solidFill>
                <a:latin typeface="Times New Roman" panose="02020603050405020304" pitchFamily="18" charset="0"/>
                <a:cs typeface="Times New Roman" panose="02020603050405020304" pitchFamily="18" charset="0"/>
              </a:rPr>
              <a:t>Membuat</a:t>
            </a:r>
            <a:r>
              <a:rPr lang="en-US" sz="2000" b="1" dirty="0">
                <a:solidFill>
                  <a:srgbClr val="FF0000"/>
                </a:solidFill>
                <a:latin typeface="Times New Roman" panose="02020603050405020304" pitchFamily="18" charset="0"/>
                <a:cs typeface="Times New Roman" panose="02020603050405020304" pitchFamily="18" charset="0"/>
              </a:rPr>
              <a:t> Installer </a:t>
            </a:r>
            <a:r>
              <a:rPr lang="en-US" sz="2000" b="1" dirty="0" err="1">
                <a:solidFill>
                  <a:srgbClr val="FF0000"/>
                </a:solidFill>
                <a:latin typeface="Times New Roman" panose="02020603050405020304" pitchFamily="18" charset="0"/>
                <a:cs typeface="Times New Roman" panose="02020603050405020304" pitchFamily="18" charset="0"/>
              </a:rPr>
              <a:t>Aplikasi</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097280" y="2013803"/>
            <a:ext cx="5748020" cy="40948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a:latin typeface="Times New Roman" panose="02020603050405020304" pitchFamily="18" charset="0"/>
                <a:cs typeface="Times New Roman" panose="02020603050405020304" pitchFamily="18" charset="0"/>
              </a:rPr>
              <a:t>Di </a:t>
            </a:r>
            <a:r>
              <a:rPr lang="en-US" sz="2000" dirty="0" err="1">
                <a:latin typeface="Times New Roman" panose="02020603050405020304" pitchFamily="18" charset="0"/>
                <a:cs typeface="Times New Roman" panose="02020603050405020304" pitchFamily="18" charset="0"/>
              </a:rPr>
              <a:t>jendela</a:t>
            </a:r>
            <a:r>
              <a:rPr lang="en-US" sz="2000" dirty="0">
                <a:latin typeface="Times New Roman" panose="02020603050405020304" pitchFamily="18" charset="0"/>
                <a:cs typeface="Times New Roman" panose="02020603050405020304" pitchFamily="18" charset="0"/>
              </a:rPr>
              <a:t> Inventor, </a:t>
            </a:r>
            <a:r>
              <a:rPr lang="en-US" sz="2000" dirty="0" err="1">
                <a:latin typeface="Times New Roman" panose="02020603050405020304" pitchFamily="18" charset="0"/>
                <a:cs typeface="Times New Roman" panose="02020603050405020304" pitchFamily="18" charset="0"/>
              </a:rPr>
              <a:t>klik</a:t>
            </a:r>
            <a:r>
              <a:rPr lang="en-US" sz="2000" dirty="0">
                <a:latin typeface="Times New Roman" panose="02020603050405020304" pitchFamily="18" charset="0"/>
                <a:cs typeface="Times New Roman" panose="02020603050405020304" pitchFamily="18" charset="0"/>
              </a:rPr>
              <a:t> menu Build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pilih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perintah</a:t>
            </a:r>
            <a:r>
              <a:rPr lang="en-US" sz="2000" dirty="0">
                <a:latin typeface="Times New Roman" panose="02020603050405020304" pitchFamily="18" charset="0"/>
                <a:cs typeface="Times New Roman" panose="02020603050405020304" pitchFamily="18" charset="0"/>
              </a:rPr>
              <a:t> Android App (.</a:t>
            </a:r>
            <a:r>
              <a:rPr lang="en-US" sz="2000" dirty="0" err="1">
                <a:latin typeface="Times New Roman" panose="02020603050405020304" pitchFamily="18" charset="0"/>
                <a:cs typeface="Times New Roman" panose="02020603050405020304" pitchFamily="18" charset="0"/>
              </a:rPr>
              <a:t>apk</a:t>
            </a:r>
            <a:r>
              <a:rPr lang="en-US" sz="2000" dirty="0">
                <a:latin typeface="Times New Roman" panose="02020603050405020304" pitchFamily="18" charset="0"/>
                <a:cs typeface="Times New Roman" panose="02020603050405020304" pitchFamily="18" charset="0"/>
              </a:rPr>
              <a:t>). Installer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mulai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dibuat</a:t>
            </a:r>
            <a:r>
              <a:rPr lang="en-US" sz="2000" dirty="0" smtClean="0">
                <a:latin typeface="Times New Roman" panose="02020603050405020304" pitchFamily="18" charset="0"/>
                <a:cs typeface="Times New Roman" panose="02020603050405020304" pitchFamily="18" charset="0"/>
              </a:rPr>
              <a:t>.</a:t>
            </a:r>
          </a:p>
          <a:p>
            <a:pPr algn="just"/>
            <a:r>
              <a:rPr lang="en-US" sz="2000" dirty="0" err="1">
                <a:latin typeface="Times New Roman" panose="02020603050405020304" pitchFamily="18" charset="0"/>
                <a:cs typeface="Times New Roman" panose="02020603050405020304" pitchFamily="18" charset="0"/>
              </a:rPr>
              <a:t>Tunggu</a:t>
            </a:r>
            <a:r>
              <a:rPr lang="en-US" sz="2000" dirty="0">
                <a:latin typeface="Times New Roman" panose="02020603050405020304" pitchFamily="18" charset="0"/>
                <a:cs typeface="Times New Roman" panose="02020603050405020304" pitchFamily="18" charset="0"/>
              </a:rPr>
              <a:t> proses di </a:t>
            </a:r>
            <a:r>
              <a:rPr lang="en-US" sz="2000" dirty="0" err="1">
                <a:latin typeface="Times New Roman" panose="02020603050405020304" pitchFamily="18" charset="0"/>
                <a:cs typeface="Times New Roman" panose="02020603050405020304" pitchFamily="18" charset="0"/>
              </a:rPr>
              <a:t>atas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sampai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selesai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selesai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tombol</a:t>
            </a:r>
            <a:r>
              <a:rPr lang="en-US" sz="2000" dirty="0">
                <a:latin typeface="Times New Roman" panose="02020603050405020304" pitchFamily="18" charset="0"/>
                <a:cs typeface="Times New Roman" panose="02020603050405020304" pitchFamily="18" charset="0"/>
              </a:rPr>
              <a:t> link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QR Code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men-</a:t>
            </a:r>
            <a:r>
              <a:rPr lang="en-US" sz="2000" dirty="0" err="1">
                <a:latin typeface="Times New Roman" panose="02020603050405020304" pitchFamily="18" charset="0"/>
                <a:cs typeface="Times New Roman" panose="02020603050405020304" pitchFamily="18" charset="0"/>
              </a:rPr>
              <a:t>dowload</a:t>
            </a:r>
            <a:r>
              <a:rPr lang="en-US" sz="2000" dirty="0">
                <a:latin typeface="Times New Roman" panose="02020603050405020304" pitchFamily="18" charset="0"/>
                <a:cs typeface="Times New Roman" panose="02020603050405020304" pitchFamily="18" charset="0"/>
              </a:rPr>
              <a:t> installer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ditampilkan</a:t>
            </a:r>
            <a:r>
              <a:rPr lang="en-US" sz="2000" dirty="0" smtClean="0">
                <a:latin typeface="Times New Roman" panose="02020603050405020304" pitchFamily="18" charset="0"/>
                <a:cs typeface="Times New Roman" panose="02020603050405020304" pitchFamily="18" charset="0"/>
              </a:rPr>
              <a:t>.</a:t>
            </a:r>
          </a:p>
          <a:p>
            <a:pPr algn="just"/>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tombol</a:t>
            </a:r>
            <a:r>
              <a:rPr lang="en-US" sz="2000" dirty="0">
                <a:latin typeface="Times New Roman" panose="02020603050405020304" pitchFamily="18" charset="0"/>
                <a:cs typeface="Times New Roman" panose="02020603050405020304" pitchFamily="18" charset="0"/>
              </a:rPr>
              <a:t> Download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memindai</a:t>
            </a:r>
            <a:r>
              <a:rPr lang="en-US" sz="2000" dirty="0">
                <a:latin typeface="Times New Roman" panose="02020603050405020304" pitchFamily="18" charset="0"/>
                <a:cs typeface="Times New Roman" panose="02020603050405020304" pitchFamily="18" charset="0"/>
              </a:rPr>
              <a:t> QR Code di </a:t>
            </a:r>
            <a:r>
              <a:rPr lang="en-US" sz="2000" dirty="0" err="1">
                <a:latin typeface="Times New Roman" panose="02020603050405020304" pitchFamily="18" charset="0"/>
                <a:cs typeface="Times New Roman" panose="02020603050405020304" pitchFamily="18" charset="0"/>
              </a:rPr>
              <a:t>samping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mendownload</a:t>
            </a:r>
            <a:r>
              <a:rPr lang="en-US" sz="2000" dirty="0">
                <a:latin typeface="Times New Roman" panose="02020603050405020304" pitchFamily="18" charset="0"/>
                <a:cs typeface="Times New Roman" panose="02020603050405020304" pitchFamily="18" charset="0"/>
              </a:rPr>
              <a:t> installer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atas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menginstalnya</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telepon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genggam</a:t>
            </a:r>
            <a:r>
              <a:rPr lang="en-US" sz="2000" dirty="0">
                <a:latin typeface="Times New Roman" panose="02020603050405020304" pitchFamily="18" charset="0"/>
                <a:cs typeface="Times New Roman" panose="02020603050405020304" pitchFamily="18" charset="0"/>
              </a:rPr>
              <a:t> Android </a:t>
            </a:r>
            <a:r>
              <a:rPr lang="en-US" sz="2000" dirty="0" err="1" smtClean="0">
                <a:latin typeface="Times New Roman" panose="02020603050405020304" pitchFamily="18" charset="0"/>
                <a:cs typeface="Times New Roman" panose="02020603050405020304" pitchFamily="18" charset="0"/>
              </a:rPr>
              <a:t>Anda</a:t>
            </a:r>
            <a:endParaRPr lang="en-US" sz="2000" dirty="0" smtClean="0">
              <a:latin typeface="Times New Roman" panose="02020603050405020304" pitchFamily="18" charset="0"/>
              <a:cs typeface="Times New Roman" panose="02020603050405020304" pitchFamily="18" charset="0"/>
            </a:endParaRPr>
          </a:p>
          <a:p>
            <a:pPr algn="just"/>
            <a:r>
              <a:rPr lang="pt-BR" sz="2000" dirty="0">
                <a:latin typeface="Times New Roman" panose="02020603050405020304" pitchFamily="18" charset="0"/>
                <a:cs typeface="Times New Roman" panose="02020603050405020304" pitchFamily="18" charset="0"/>
              </a:rPr>
              <a:t>I n s t a l a h a p l i k a s i tersebut dan cobalah di smartphone Anda, apakah bekerja sebagaimana mestinya.</a:t>
            </a:r>
            <a:endParaRPr lang="en-US" sz="2000" b="1" dirty="0">
              <a:solidFill>
                <a:srgbClr val="FF000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0300" y="2547937"/>
            <a:ext cx="3675380" cy="847725"/>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8340" y="3702050"/>
            <a:ext cx="2019300" cy="1866900"/>
          </a:xfrm>
          <a:prstGeom prst="rect">
            <a:avLst/>
          </a:prstGeom>
        </p:spPr>
      </p:pic>
    </p:spTree>
    <p:extLst>
      <p:ext uri="{BB962C8B-B14F-4D97-AF65-F5344CB8AC3E}">
        <p14:creationId xmlns:p14="http://schemas.microsoft.com/office/powerpoint/2010/main" val="3000723012"/>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185</TotalTime>
  <Words>845</Words>
  <Application>Microsoft Office PowerPoint</Application>
  <PresentationFormat>Widescreen</PresentationFormat>
  <Paragraphs>72</Paragraphs>
  <Slides>21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Calibri</vt:lpstr>
      <vt:lpstr>Calibri Light</vt:lpstr>
      <vt:lpstr>Times New Roman</vt:lpstr>
      <vt:lpstr>Retrospect</vt:lpstr>
      <vt:lpstr>MEDIA MENGAJAR  INFORMATIKA</vt:lpstr>
      <vt:lpstr>Bab 4</vt:lpstr>
      <vt:lpstr>A. Menggunakan Inventor untuk Membangun Aplikasi Mobile</vt:lpstr>
      <vt:lpstr>1. Mengenal Aplikasi Inventor</vt:lpstr>
      <vt:lpstr>a. Membuat Proyek Baru</vt:lpstr>
      <vt:lpstr>c. Mengatur Properti</vt:lpstr>
      <vt:lpstr>“Selamat datang di MyNewProject”. Untuk mendapatkan perilaku aplikasi tersebut, maka kita perlu menambahkan blok kode dengan langkah-langkah sebagai berikut:</vt:lpstr>
      <vt:lpstr>e. Menguji Program </vt:lpstr>
      <vt:lpstr>f. Membuat Installer Aplikasi</vt:lpstr>
      <vt:lpstr>B. Membangun Aplikasi Kecerdasan Buatan</vt:lpstr>
      <vt:lpstr>a. Neural Network</vt:lpstr>
      <vt:lpstr>c. Robotika</vt:lpstr>
      <vt:lpstr>e. Sistem Pakar (Expert System)</vt:lpstr>
      <vt:lpstr>2. Membangun Aplikasi Klasifikasi</vt:lpstr>
      <vt:lpstr>Untuk menambahkan komponen Look, download komponen Look dari http://mit-cml.github.io/extensions/.   (3) Setelah men-download file komponen Look, maka komponen tersebut perlu ditambahkan ke aplikasi Inventor. Untuk itu, di bagian Pallette, klik menu Extension. Menu untuk mengimpor extension akan ditampilkan.  (4) Klik perintah Import extension. Kotak dialog untuk mengimpor ekstensi baru akan ditampilkan (5) Klik tombol Choose File dan kemudian cari dan pilihlah file ekstensi Look yang telah di-download. (6) Klik tombol Import untuk menambahkan komponen Look ke aplikasi Inventor. (7) Tambahkan komponen HorizontalArragement ke layar (8) Atur properti Height menjadi 8% dan properti Width menjadi Fill Parent</vt:lpstr>
      <vt:lpstr>(10) Tambahkan WebViewer ke layar. (11) Tambahkan komponen HorizontalArragement ke layar. Komponen akan diberi nama HorizontalArragement2. (12) Atur properti Height menjadi 8% dan properti Width menjadi Fill Parent. (13) Tambahkan dua buah komponen Button ke komponen HorizontalArrangement2.  (14) Ganti properti Button1 menjadi sebagai berikut (15) Tambahkan komponen Look ke layar. Komponen Look akan diberi nama Look1. Komponen ini tidak akan kelihatan di layar tetapi akan kelihatan di daftar kompone</vt:lpstr>
      <vt:lpstr>3. Aplikasi Smart Assistant</vt:lpstr>
      <vt:lpstr>(1) Tambahkan sebuah komponen Label ke layar. Kemudian ganti namanya menjadi lblJudul. Komponen label tersebut akan digunakan sebagai judul aplikasi. Karena itu, ganti properti lain menjadi sebagai berikut: Font Bold menjadi True, FontSize menjadi 25 pt, Text menjadi Smart Assistant. (2) Tambahkan komponen HorizontalArrangement ke layar. Ganti properti AlignHorizontal menjadi Center, AlignVertical menjadi Center, Height menjadi 7%; dan Width menjadi 80% (3) Tambahkan komponen label ke HorizontalArrangement1 dan beri name lblDeveloped. Kemudian ganti properti lain menjadi sebagai berikut: FontSize menjadi 14 pt, Text menjadi Developed by “nama Anda“, TextAlignment menjadi Center, dan aturlah TextColor sesuai dengan yang Anda inginkan (4) Tambahkan komponen VerticalArrangement. Aturlah properti komponen tersebut menjadi AlignHorizontal menjadi Center (5) Tambahkan gambar ke komponen A l i g nVe r t i c a l 1 d e n g a n c a ra menggunakan sebuah komponen Image. Aturlah properti Height menjadi 20%, Width menjadi 30%, dan tambahkan gambar robot.jpg di properti Picture</vt:lpstr>
      <vt:lpstr>b. Menambahkan Blok Kode</vt:lpstr>
      <vt:lpstr>Pilih komponen lblSubtitle dan kemudian tambahkan blok kode “lblSubtitle.Text to”. Kemudian, tambahkan blok kode “get Pesan” ke blok kode tersebut. elanjutnya, tambahkan blok kode “set global Pesan to”. Kemudian tambahkan blok kode Text kosong ke blok kode tersebut. Blok kode akan tampak seperti Gambar 4.47 </vt:lpstr>
      <vt:lpstr>Perkembangan dalam bidang pemrograman saat ini memungkinkan Anda membangun aplikasi mobile sendiri dengan cara yang mudah. Kemudahan ini terjadi berkat berkembangnya teknologi pemrograman visual (visual programming) salah satunya adalah MIT Inventor. Anda juga dapat menerapkan teknologi artificial intelligence pada program yang Anda buat. Apakah Anda sudah memahami cara membuat berbagai aplikasi smartphone android dan cara menerapkan artificial intelligence ke dalam aplikasi tersebut? Terkait hal tersebut, refleksikan pemahaman Anda dengan menjawab pertanyaan dan melakukan kegiatan berikut.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MEDIA MENGAJAR  INFORMATIKA</dc:title>
  <dc:creator>DATSUN</dc:creator>
  <cp:lastModifiedBy>DATSUN</cp:lastModifiedBy>
  <cp:revision>14</cp:revision>
  <dcterms:created xsi:type="dcterms:W3CDTF">2023-06-01T05:13:28Z</dcterms:created>
  <dcterms:modified xsi:type="dcterms:W3CDTF">2023-06-01T14:45:43Z</dcterms:modified>
</cp:coreProperties>
</file>