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8" r:id="rId3"/>
    <p:sldId id="283" r:id="rId4"/>
    <p:sldId id="302" r:id="rId5"/>
    <p:sldId id="303" r:id="rId6"/>
    <p:sldId id="304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305" r:id="rId15"/>
    <p:sldId id="306" r:id="rId16"/>
    <p:sldId id="296" r:id="rId17"/>
    <p:sldId id="297" r:id="rId18"/>
    <p:sldId id="298" r:id="rId19"/>
    <p:sldId id="307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A353C"/>
    <a:srgbClr val="F05120"/>
    <a:srgbClr val="005C4A"/>
    <a:srgbClr val="EFCACA"/>
    <a:srgbClr val="579488"/>
    <a:srgbClr val="9DD526"/>
    <a:srgbClr val="FB3803"/>
    <a:srgbClr val="EF536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56" autoAdjust="0"/>
  </p:normalViewPr>
  <p:slideViewPr>
    <p:cSldViewPr>
      <p:cViewPr varScale="1">
        <p:scale>
          <a:sx n="83" d="100"/>
          <a:sy n="83" d="100"/>
        </p:scale>
        <p:origin x="-99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B6CB9-FC61-42C7-AB0E-E239B60C3C5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EA237-A359-4CC0-951A-F3A14D13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“MTK” </a:t>
            </a:r>
            <a:r>
              <a:rPr lang="en-US" dirty="0" err="1" smtClean="0"/>
              <a:t>diubah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sesuai</a:t>
            </a:r>
            <a:r>
              <a:rPr lang="en-US" baseline="0" dirty="0" smtClean="0"/>
              <a:t> cover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kelas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EA237-A359-4CC0-951A-F3A14D13D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3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99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8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96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20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F550FB-E1D1-6EED-9D3A-55FAAE9A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2AD586-039C-FC44-049A-AE5503A86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3E39AD4-9347-F66A-1F0E-9C8EBD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213A-4ED7-47A6-A565-1B82D2F9D783}" type="datetimeFigureOut">
              <a:rPr lang="en-ID" smtClean="0"/>
              <a:t>7/12/2022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79D4DF8-1FCE-A408-1E82-DC3C4444C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41B17C-D084-9901-5B62-1AC9FEFE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877-703A-458F-8A92-9E00601063F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71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789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780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729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8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7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6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81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0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310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39.tmp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8.png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61.pn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5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9"/>
          <p:cNvCxnSpPr/>
          <p:nvPr/>
        </p:nvCxnSpPr>
        <p:spPr>
          <a:xfrm>
            <a:off x="3810025" y="2876550"/>
            <a:ext cx="4495775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headEnd type="oval"/>
            <a:tailEnd type="oval"/>
          </a:ln>
          <a:effectLst/>
        </p:spPr>
      </p:cxnSp>
      <p:sp>
        <p:nvSpPr>
          <p:cNvPr id="10" name="タイトル 1"/>
          <p:cNvSpPr txBox="1">
            <a:spLocks/>
          </p:cNvSpPr>
          <p:nvPr/>
        </p:nvSpPr>
        <p:spPr>
          <a:xfrm>
            <a:off x="3520978" y="1194343"/>
            <a:ext cx="5073868" cy="469019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632713">
              <a:defRPr/>
            </a:pPr>
            <a:r>
              <a:rPr kumimoji="1" lang="en-US" altLang="ja-JP" sz="3200" b="1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3200" b="1" spc="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5416" y="2977351"/>
            <a:ext cx="2324995" cy="31547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UNTUK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SMA/MA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KELAS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endParaRPr lang="id-ID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テキスト プレースホルダー 11"/>
          <p:cNvSpPr txBox="1">
            <a:spLocks/>
          </p:cNvSpPr>
          <p:nvPr/>
        </p:nvSpPr>
        <p:spPr>
          <a:xfrm>
            <a:off x="3657600" y="1876747"/>
            <a:ext cx="4495775" cy="718215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b="1" dirty="0" smtClean="0">
                <a:solidFill>
                  <a:srgbClr val="CA353C"/>
                </a:solidFill>
                <a:cs typeface="Arial" pitchFamily="34" charset="0"/>
              </a:rPr>
              <a:t>MATEMATIKA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51549" y="895351"/>
            <a:ext cx="2269429" cy="2971800"/>
            <a:chOff x="1251549" y="895351"/>
            <a:chExt cx="2269429" cy="2971800"/>
          </a:xfrm>
        </p:grpSpPr>
        <p:sp>
          <p:nvSpPr>
            <p:cNvPr id="13" name="Cube 12"/>
            <p:cNvSpPr/>
            <p:nvPr/>
          </p:nvSpPr>
          <p:spPr>
            <a:xfrm>
              <a:off x="1251549" y="895351"/>
              <a:ext cx="2269429" cy="2971800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707" y="1047750"/>
              <a:ext cx="2085663" cy="2819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27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877" y="1739451"/>
            <a:ext cx="3220952" cy="2632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id="{E67306DC-9FF0-4550-39B9-A9D66566018B}"/>
                  </a:ext>
                </a:extLst>
              </p:cNvPr>
              <p:cNvSpPr/>
              <p:nvPr/>
            </p:nvSpPr>
            <p:spPr>
              <a:xfrm>
                <a:off x="150125" y="204716"/>
                <a:ext cx="4421875" cy="88710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Perhatikan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berikut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ID" sz="160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60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D" sz="1600" i="1" smtClean="0">
                                  <a:solidFill>
                                    <a:srgbClr val="231F2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ID" sz="1600" b="0" i="1" smtClean="0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D" sz="1600" b="0" i="1" smtClean="0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D" sz="1600" b="0" i="1" smtClean="0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67306DC-9FF0-4550-39B9-A9D6656601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5" y="204716"/>
                <a:ext cx="4421875" cy="887105"/>
              </a:xfrm>
              <a:prstGeom prst="rect">
                <a:avLst/>
              </a:prstGeom>
              <a:blipFill>
                <a:blip r:embed="rId3"/>
                <a:stretch>
                  <a:fillRect l="-828" t="-20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id="{95FCD948-9D3C-FB5E-8B41-8B74B65CFEEB}"/>
                  </a:ext>
                </a:extLst>
              </p:cNvPr>
              <p:cNvSpPr txBox="1"/>
              <p:nvPr/>
            </p:nvSpPr>
            <p:spPr>
              <a:xfrm>
                <a:off x="304800" y="2233386"/>
                <a:ext cx="6537278" cy="884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menggunakan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atas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ID" sz="1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ID" sz="1600" dirty="0"/>
              </a:p>
              <a:p>
                <a:r>
                  <a:rPr lang="en-ID" sz="1600" b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  <a:endPara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FCD948-9D3C-FB5E-8B41-8B74B65CF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233386"/>
                <a:ext cx="6537278" cy="884794"/>
              </a:xfrm>
              <a:prstGeom prst="rect">
                <a:avLst/>
              </a:prstGeom>
              <a:blipFill>
                <a:blip r:embed="rId4"/>
                <a:stretch>
                  <a:fillRect l="-466" t="-2055" b="-7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17B3E490-F564-BC84-DA43-5B3E6B4EBB0C}"/>
                  </a:ext>
                </a:extLst>
              </p:cNvPr>
              <p:cNvSpPr txBox="1"/>
              <p:nvPr/>
            </p:nvSpPr>
            <p:spPr>
              <a:xfrm>
                <a:off x="4697533" y="702821"/>
                <a:ext cx="4692129" cy="346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D" sz="165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5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ID" sz="165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165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ID" sz="165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D" sz="165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5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ID" sz="16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16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𝑎𝑐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𝑎𝑑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𝑏𝑐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ID" sz="1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𝑏𝑑</m:t>
                      </m:r>
                    </m:oMath>
                  </m:oMathPara>
                </a14:m>
                <a:endParaRPr lang="en-ID" sz="16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B3E490-F564-BC84-DA43-5B3E6B4EB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533" y="702821"/>
                <a:ext cx="4692129" cy="3462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Curved Down 5">
            <a:extLst>
              <a:ext uri="{FF2B5EF4-FFF2-40B4-BE49-F238E27FC236}">
                <a16:creationId xmlns="" xmlns:a16="http://schemas.microsoft.com/office/drawing/2014/main" id="{CCFBACED-9C28-A1EB-BDE6-CC9A7DD02557}"/>
              </a:ext>
            </a:extLst>
          </p:cNvPr>
          <p:cNvSpPr/>
          <p:nvPr/>
        </p:nvSpPr>
        <p:spPr>
          <a:xfrm>
            <a:off x="5428849" y="355471"/>
            <a:ext cx="820689" cy="349981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sz="16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Curved Up 6">
            <a:extLst>
              <a:ext uri="{FF2B5EF4-FFF2-40B4-BE49-F238E27FC236}">
                <a16:creationId xmlns="" xmlns:a16="http://schemas.microsoft.com/office/drawing/2014/main" id="{A2CB0B46-ACB0-C03D-F83E-CD2F80B0C3C0}"/>
              </a:ext>
            </a:extLst>
          </p:cNvPr>
          <p:cNvSpPr/>
          <p:nvPr/>
        </p:nvSpPr>
        <p:spPr>
          <a:xfrm>
            <a:off x="5840898" y="1036506"/>
            <a:ext cx="518961" cy="16705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sz="16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Curved Down 7">
            <a:extLst>
              <a:ext uri="{FF2B5EF4-FFF2-40B4-BE49-F238E27FC236}">
                <a16:creationId xmlns="" xmlns:a16="http://schemas.microsoft.com/office/drawing/2014/main" id="{D74E358B-26FE-799A-1D61-D9C50C77675F}"/>
              </a:ext>
            </a:extLst>
          </p:cNvPr>
          <p:cNvSpPr/>
          <p:nvPr/>
        </p:nvSpPr>
        <p:spPr>
          <a:xfrm>
            <a:off x="5438375" y="204716"/>
            <a:ext cx="1272225" cy="523859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sz="16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Curved Up 8">
            <a:extLst>
              <a:ext uri="{FF2B5EF4-FFF2-40B4-BE49-F238E27FC236}">
                <a16:creationId xmlns="" xmlns:a16="http://schemas.microsoft.com/office/drawing/2014/main" id="{E8344AF5-4309-BD26-3744-185218691834}"/>
              </a:ext>
            </a:extLst>
          </p:cNvPr>
          <p:cNvSpPr/>
          <p:nvPr/>
        </p:nvSpPr>
        <p:spPr>
          <a:xfrm>
            <a:off x="5801093" y="971939"/>
            <a:ext cx="896889" cy="320495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sz="16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DDF020CF-653B-7396-8AFB-DA0BA1D3E6DC}"/>
              </a:ext>
            </a:extLst>
          </p:cNvPr>
          <p:cNvCxnSpPr/>
          <p:nvPr/>
        </p:nvCxnSpPr>
        <p:spPr>
          <a:xfrm>
            <a:off x="4697533" y="702821"/>
            <a:ext cx="52956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778CEDC6-C9AC-A044-D141-7AC1C73FB247}"/>
                  </a:ext>
                </a:extLst>
              </p:cNvPr>
              <p:cNvSpPr txBox="1"/>
              <p:nvPr/>
            </p:nvSpPr>
            <p:spPr>
              <a:xfrm>
                <a:off x="-228600" y="3321420"/>
                <a:ext cx="7635835" cy="672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ID" sz="1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ad>
                            <m:radPr>
                              <m:degHide m:val="on"/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ad>
                            <m:radPr>
                              <m:degHide m:val="on"/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ID" sz="1600" dirty="0"/>
              </a:p>
              <a:p>
                <a:pPr marL="2327275"/>
                <a:r>
                  <a:rPr lang="en-ID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sz="16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e>
                    </m:rad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−3+</m:t>
                    </m:r>
                    <m:rad>
                      <m:radPr>
                        <m:degHide m:val="on"/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</m:rad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endParaRPr lang="en-ID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78CEDC6-C9AC-A044-D141-7AC1C73F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600" y="3321420"/>
                <a:ext cx="7635835" cy="6726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311870" y="1689905"/>
            <a:ext cx="1428605" cy="481122"/>
            <a:chOff x="400195" y="2319228"/>
            <a:chExt cx="1428605" cy="48112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4369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 animBg="1"/>
      <p:bldP spid="7" grpId="0" animBg="1"/>
      <p:bldP spid="8" grpId="0" animBg="1"/>
      <p:bldP spid="9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C3F4AF6-AB8A-5678-423B-93FF360D386E}"/>
                  </a:ext>
                </a:extLst>
              </p:cNvPr>
              <p:cNvSpPr txBox="1"/>
              <p:nvPr/>
            </p:nvSpPr>
            <p:spPr>
              <a:xfrm>
                <a:off x="228600" y="2064524"/>
                <a:ext cx="4724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 </a:t>
                </a:r>
                <a:r>
                  <a:rPr lang="en-ID" sz="16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merasionalkan</a:t>
                </a:r>
                <a:r>
                  <a:rPr lang="en-ID" sz="16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akar</a:t>
                </a:r>
                <a:r>
                  <a:rPr lang="en-ID" sz="16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seperti</a:t>
                </a:r>
                <a:r>
                  <a:rPr lang="en-ID" sz="16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berikut</a:t>
                </a:r>
                <a:r>
                  <a:rPr lang="en-ID" sz="16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Misalkan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 bilangan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bulat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3F4AF6-AB8A-5678-423B-93FF360D3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064524"/>
                <a:ext cx="4724400" cy="830997"/>
              </a:xfrm>
              <a:prstGeom prst="rect">
                <a:avLst/>
              </a:prstGeom>
              <a:blipFill>
                <a:blip r:embed="rId2"/>
                <a:stretch>
                  <a:fillRect l="-774" t="-220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peech Bubble: Oval 7">
            <a:extLst>
              <a:ext uri="{FF2B5EF4-FFF2-40B4-BE49-F238E27FC236}">
                <a16:creationId xmlns="" xmlns:a16="http://schemas.microsoft.com/office/drawing/2014/main" id="{1CCB38DA-25E9-6C60-7715-A0A7D2C1BEA9}"/>
              </a:ext>
            </a:extLst>
          </p:cNvPr>
          <p:cNvSpPr/>
          <p:nvPr/>
        </p:nvSpPr>
        <p:spPr>
          <a:xfrm>
            <a:off x="4543963" y="2065800"/>
            <a:ext cx="4111993" cy="1367904"/>
          </a:xfrm>
          <a:prstGeom prst="wedgeEllipseCallout">
            <a:avLst>
              <a:gd name="adj1" fmla="val -93206"/>
              <a:gd name="adj2" fmla="val 729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Kalikan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akar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penyebutnya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soal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diselesaikan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mengalikan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akar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sekawannya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28600" y="0"/>
            <a:ext cx="3974675" cy="666750"/>
            <a:chOff x="228600" y="0"/>
            <a:chExt cx="2649783" cy="666750"/>
          </a:xfrm>
        </p:grpSpPr>
        <p:sp>
          <p:nvSpPr>
            <p:cNvPr id="11" name="Round Same Side Corner Rectangle 10"/>
            <p:cNvSpPr/>
            <p:nvPr/>
          </p:nvSpPr>
          <p:spPr>
            <a:xfrm flipV="1">
              <a:off x="228600" y="0"/>
              <a:ext cx="2649412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279771" y="182816"/>
              <a:ext cx="259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Merasionalkan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Penyebut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Pecahan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828918"/>
                <a:ext cx="8458200" cy="1030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rad>
                      </m:den>
                    </m:f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pecahan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penyebutnya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merupakan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akar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seringkali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dapat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dinyatakan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mudah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pendekatan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desimal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apabila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pecahan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diubah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terlebih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dahulu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pecahan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ekuivalen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penyebutnya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rasional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828918"/>
                <a:ext cx="8458200" cy="1030218"/>
              </a:xfrm>
              <a:prstGeom prst="rect">
                <a:avLst/>
              </a:prstGeom>
              <a:blipFill>
                <a:blip r:embed="rId3"/>
                <a:stretch>
                  <a:fillRect l="-649" t="-592" b="-8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-152400" y="3713000"/>
                <a:ext cx="5706823" cy="657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445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sz="1600" b="0" i="0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1−2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1−2</m:t>
                          </m:r>
                        </m:den>
                      </m:f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ID" sz="1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ID" sz="1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2400" y="3713000"/>
                <a:ext cx="5706823" cy="6572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51460" y="2739922"/>
                <a:ext cx="2145030" cy="94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  <m:r>
                        <a:rPr lang="en-ID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num>
                        <m:den>
                          <m:r>
                            <a:rPr lang="en-ID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ID" sz="16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" y="2739922"/>
                <a:ext cx="2145030" cy="9421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F36891F5-5E25-592B-BE6B-A595FBFB5440}"/>
              </a:ext>
            </a:extLst>
          </p:cNvPr>
          <p:cNvSpPr txBox="1"/>
          <p:nvPr/>
        </p:nvSpPr>
        <p:spPr>
          <a:xfrm>
            <a:off x="2030211" y="3714750"/>
            <a:ext cx="732558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ID" sz="1600" b="1" dirty="0" smtClean="0">
              <a:solidFill>
                <a:schemeClr val="tx1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  <a:p>
            <a:endParaRPr lang="en-ID" sz="1600" b="1" dirty="0">
              <a:solidFill>
                <a:schemeClr val="tx1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86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4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050" y="1701808"/>
            <a:ext cx="3220952" cy="2632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A3E92E7A-E020-A748-B09C-3BEB2EFD181B}"/>
                  </a:ext>
                </a:extLst>
              </p:cNvPr>
              <p:cNvSpPr/>
              <p:nvPr/>
            </p:nvSpPr>
            <p:spPr>
              <a:xfrm>
                <a:off x="518696" y="1039602"/>
                <a:ext cx="5204409" cy="47567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ID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p>
                    </m:sSup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konstanta dan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&gt;0, 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≠1 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3E92E7A-E020-A748-B09C-3BEB2EFD18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96" y="1039602"/>
                <a:ext cx="5204409" cy="475678"/>
              </a:xfrm>
              <a:prstGeom prst="rect">
                <a:avLst/>
              </a:prstGeom>
              <a:blipFill>
                <a:blip r:embed="rId3"/>
                <a:stretch>
                  <a:fillRect l="-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85DB05E8-A8A9-2DB4-51EB-27EF6D0A5DF4}"/>
                  </a:ext>
                </a:extLst>
              </p:cNvPr>
              <p:cNvSpPr txBox="1"/>
              <p:nvPr/>
            </p:nvSpPr>
            <p:spPr>
              <a:xfrm>
                <a:off x="517115" y="1728009"/>
                <a:ext cx="395980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Menentukan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=27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maka</a:t>
                </a:r>
              </a:p>
              <a:p>
                <a:endParaRPr lang="en-ID" sz="16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=27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⟺</m:t>
                    </m:r>
                    <m:sSup>
                      <m:sSup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Jadi,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=3.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DB05E8-A8A9-2DB4-51EB-27EF6D0A5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15" y="1728009"/>
                <a:ext cx="3959809" cy="1077218"/>
              </a:xfrm>
              <a:prstGeom prst="rect">
                <a:avLst/>
              </a:prstGeom>
              <a:blipFill>
                <a:blip r:embed="rId4"/>
                <a:stretch>
                  <a:fillRect l="-924" t="-1695" b="-6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peech Bubble: Rectangle 9">
            <a:extLst>
              <a:ext uri="{FF2B5EF4-FFF2-40B4-BE49-F238E27FC236}">
                <a16:creationId xmlns="" xmlns:a16="http://schemas.microsoft.com/office/drawing/2014/main" id="{43EA441E-BE75-C348-563A-C2D92309987E}"/>
              </a:ext>
            </a:extLst>
          </p:cNvPr>
          <p:cNvSpPr/>
          <p:nvPr/>
        </p:nvSpPr>
        <p:spPr>
          <a:xfrm>
            <a:off x="3875997" y="2205762"/>
            <a:ext cx="3110205" cy="508000"/>
          </a:xfrm>
          <a:prstGeom prst="wedgeRectCallout">
            <a:avLst>
              <a:gd name="adj1" fmla="val -92008"/>
              <a:gd name="adj2" fmla="val -125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Tulis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bilangan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pangkat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bilangan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216157CE-B3B4-1BC3-0032-C2330C246BA3}"/>
                  </a:ext>
                </a:extLst>
              </p:cNvPr>
              <p:cNvSpPr/>
              <p:nvPr/>
            </p:nvSpPr>
            <p:spPr>
              <a:xfrm>
                <a:off x="517115" y="2936050"/>
                <a:ext cx="5204409" cy="46819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ID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&gt;0 </m:t>
                    </m:r>
                    <m:r>
                      <m:rPr>
                        <m:sty m:val="p"/>
                      </m:rPr>
                      <a:rPr lang="en-ID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≠1 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16157CE-B3B4-1BC3-0032-C2330C246B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15" y="2936050"/>
                <a:ext cx="5204409" cy="468194"/>
              </a:xfrm>
              <a:prstGeom prst="rect">
                <a:avLst/>
              </a:prstGeom>
              <a:blipFill rotWithShape="1">
                <a:blip r:embed="rId5"/>
                <a:stretch>
                  <a:fillRect l="-466" b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5BE4321B-AD11-CEE9-8F5B-AD5E1E4BFE95}"/>
                  </a:ext>
                </a:extLst>
              </p:cNvPr>
              <p:cNvSpPr txBox="1"/>
              <p:nvPr/>
            </p:nvSpPr>
            <p:spPr>
              <a:xfrm>
                <a:off x="1348057" y="3528448"/>
                <a:ext cx="5651500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Menentukan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ID" sz="1600" dirty="0"/>
                  <a:t> yang  </a:t>
                </a:r>
                <a:r>
                  <a:rPr lang="en-ID" sz="1600" dirty="0" err="1"/>
                  <a:t>memenuhi</a:t>
                </a: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ID" sz="1600" dirty="0"/>
                  <a:t> adalah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sz="1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sSup>
                        <m:sSup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ID" sz="16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ID" sz="16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ID" sz="1600" b="0" dirty="0"/>
              </a:p>
              <a:p>
                <a:r>
                  <a:rPr lang="en-ID" sz="1600" dirty="0" err="1" smtClean="0"/>
                  <a:t>Jadi</a:t>
                </a:r>
                <a:r>
                  <a:rPr lang="en-ID" sz="1600" dirty="0" smtClean="0"/>
                  <a:t>, </a:t>
                </a:r>
                <a:r>
                  <a:rPr lang="en-ID" sz="1600" dirty="0" err="1"/>
                  <a:t>nilai</a:t>
                </a: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D" sz="1600" dirty="0"/>
                  <a:t> yang </a:t>
                </a:r>
                <a:r>
                  <a:rPr lang="en-ID" sz="1600" dirty="0" err="1"/>
                  <a:t>memenuhi</a:t>
                </a:r>
                <a:r>
                  <a:rPr lang="en-ID" sz="1600" dirty="0"/>
                  <a:t> </a:t>
                </a:r>
                <a:r>
                  <a:rPr lang="en-ID" sz="1600" dirty="0" err="1"/>
                  <a:t>adalah</a:t>
                </a: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=2.</m:t>
                    </m:r>
                  </m:oMath>
                </a14:m>
                <a:endParaRPr lang="en-ID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BE4321B-AD11-CEE9-8F5B-AD5E1E4BF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057" y="3528448"/>
                <a:ext cx="5651500" cy="1077218"/>
              </a:xfrm>
              <a:prstGeom prst="rect">
                <a:avLst/>
              </a:prstGeom>
              <a:blipFill>
                <a:blip r:embed="rId6"/>
                <a:stretch>
                  <a:fillRect l="-539" t="-2260" b="-6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228601" y="0"/>
            <a:ext cx="3835400" cy="666750"/>
            <a:chOff x="228600" y="0"/>
            <a:chExt cx="2649783" cy="666750"/>
          </a:xfrm>
        </p:grpSpPr>
        <p:sp>
          <p:nvSpPr>
            <p:cNvPr id="14" name="Round Same Side Corner Rectangle 13"/>
            <p:cNvSpPr/>
            <p:nvPr/>
          </p:nvSpPr>
          <p:spPr>
            <a:xfrm flipV="1">
              <a:off x="228600" y="0"/>
              <a:ext cx="2649412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279771" y="182816"/>
              <a:ext cx="25986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Persamaan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Eksponen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Sederhana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67339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2120"/>
            <a:ext cx="4191000" cy="456803"/>
            <a:chOff x="0" y="132120"/>
            <a:chExt cx="4191000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3352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1.3 </a:t>
              </a:r>
              <a:r>
                <a:rPr lang="en-ID" sz="2200" b="1" dirty="0" err="1">
                  <a:solidFill>
                    <a:schemeClr val="bg1"/>
                  </a:solidFill>
                </a:rPr>
                <a:t>Fungsi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Eksponen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DD5015A3-D816-C6D4-1D27-D6150BEC8154}"/>
                  </a:ext>
                </a:extLst>
              </p:cNvPr>
              <p:cNvSpPr txBox="1"/>
              <p:nvPr/>
            </p:nvSpPr>
            <p:spPr>
              <a:xfrm>
                <a:off x="304800" y="742950"/>
                <a:ext cx="647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fungsi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memetakan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setiap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rasional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5015A3-D816-C6D4-1D27-D6150BEC8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742950"/>
                <a:ext cx="6477000" cy="338554"/>
              </a:xfrm>
              <a:prstGeom prst="rect">
                <a:avLst/>
              </a:prstGeom>
              <a:blipFill>
                <a:blip r:embed="rId3"/>
                <a:stretch>
                  <a:fillRect l="-470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8515" y="1112330"/>
                <a:ext cx="4572000" cy="147732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Definisi:</a:t>
                </a:r>
              </a:p>
              <a:p>
                <a:r>
                  <a:rPr lang="nn-NO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Fungsi eksponensial </a:t>
                </a:r>
                <a14:m>
                  <m:oMath xmlns:m="http://schemas.openxmlformats.org/officeDocument/2006/math"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n-NO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 bilangan pokok </a:t>
                </a:r>
                <a14:m>
                  <m:oMath xmlns:m="http://schemas.openxmlformats.org/officeDocument/2006/math"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𝑘𝑜𝑛𝑠𝑡𝑎𝑛</m:t>
                    </m:r>
                    <m:r>
                      <a:rPr lang="nn-NO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fungsi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didefinisikan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&gt;0, 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𝑑𝑎𝑛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≠1</m:t>
                      </m:r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15" y="1112330"/>
                <a:ext cx="4572000" cy="1477328"/>
              </a:xfrm>
              <a:prstGeom prst="rect">
                <a:avLst/>
              </a:prstGeom>
              <a:blipFill>
                <a:blip r:embed="rId4"/>
                <a:stretch>
                  <a:fillRect l="-1200" t="-2058" b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298515" y="2652722"/>
            <a:ext cx="3046925" cy="455377"/>
            <a:chOff x="287518" y="3026458"/>
            <a:chExt cx="3046925" cy="455377"/>
          </a:xfrm>
        </p:grpSpPr>
        <p:sp>
          <p:nvSpPr>
            <p:cNvPr id="7" name="Parallelogram 6">
              <a:extLst>
                <a:ext uri="{FF2B5EF4-FFF2-40B4-BE49-F238E27FC236}">
                  <a16:creationId xmlns="" xmlns:a16="http://schemas.microsoft.com/office/drawing/2014/main" id="{D4C05E15-0681-2132-339C-9DBBD5B002FE}"/>
                </a:ext>
              </a:extLst>
            </p:cNvPr>
            <p:cNvSpPr/>
            <p:nvPr/>
          </p:nvSpPr>
          <p:spPr>
            <a:xfrm>
              <a:off x="287518" y="3026458"/>
              <a:ext cx="3046925" cy="455377"/>
            </a:xfrm>
            <a:prstGeom prst="parallelogram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C51A437A-449E-446B-686E-03E8F208AE17}"/>
                </a:ext>
              </a:extLst>
            </p:cNvPr>
            <p:cNvSpPr txBox="1"/>
            <p:nvPr/>
          </p:nvSpPr>
          <p:spPr>
            <a:xfrm>
              <a:off x="440992" y="3061612"/>
              <a:ext cx="2893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b="1" dirty="0" err="1">
                  <a:solidFill>
                    <a:schemeClr val="accent1">
                      <a:lumMod val="75000"/>
                    </a:schemeClr>
                  </a:solidFill>
                </a:rPr>
                <a:t>Grafik</a:t>
              </a:r>
              <a:r>
                <a:rPr lang="en-ID" b="1" dirty="0">
                  <a:solidFill>
                    <a:schemeClr val="accent1">
                      <a:lumMod val="75000"/>
                    </a:schemeClr>
                  </a:solidFill>
                </a:rPr>
                <a:t> </a:t>
              </a:r>
              <a:r>
                <a:rPr lang="en-ID" b="1" dirty="0" err="1">
                  <a:solidFill>
                    <a:schemeClr val="accent1">
                      <a:lumMod val="75000"/>
                    </a:schemeClr>
                  </a:solidFill>
                </a:rPr>
                <a:t>Fungsi</a:t>
              </a:r>
              <a:r>
                <a:rPr lang="en-ID" b="1" dirty="0">
                  <a:solidFill>
                    <a:schemeClr val="accent1">
                      <a:lumMod val="75000"/>
                    </a:schemeClr>
                  </a:solidFill>
                </a:rPr>
                <a:t> </a:t>
              </a:r>
              <a:r>
                <a:rPr lang="en-ID" b="1" dirty="0" err="1">
                  <a:solidFill>
                    <a:schemeClr val="accent1">
                      <a:lumMod val="75000"/>
                    </a:schemeClr>
                  </a:solidFill>
                </a:rPr>
                <a:t>Eksponensial</a:t>
              </a:r>
              <a:endParaRPr lang="en-ID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082417" y="815179"/>
            <a:ext cx="2683042" cy="2258568"/>
            <a:chOff x="6082417" y="815179"/>
            <a:chExt cx="2683042" cy="2258568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A90BDAC1-7587-378A-4971-7AB0EBEC2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600" y="815179"/>
              <a:ext cx="2191056" cy="192431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084076E-7BDD-BAC6-E48F-4382AD0761FF}"/>
                </a:ext>
              </a:extLst>
            </p:cNvPr>
            <p:cNvSpPr txBox="1"/>
            <p:nvPr/>
          </p:nvSpPr>
          <p:spPr>
            <a:xfrm>
              <a:off x="6082417" y="2765970"/>
              <a:ext cx="268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cs typeface="Times New Roman" panose="02020603050405020304" pitchFamily="18" charset="0"/>
                </a:rPr>
                <a:t>Gambar </a:t>
              </a:r>
              <a:r>
                <a:rPr lang="en-ID" sz="1400" b="1" dirty="0" err="1">
                  <a:cs typeface="Times New Roman" panose="02020603050405020304" pitchFamily="18" charset="0"/>
                </a:rPr>
                <a:t>grafik</a:t>
              </a:r>
              <a:r>
                <a:rPr lang="en-ID" sz="1400" b="1" dirty="0">
                  <a:cs typeface="Times New Roman" panose="02020603050405020304" pitchFamily="18" charset="0"/>
                </a:rPr>
                <a:t> </a:t>
              </a:r>
              <a:r>
                <a:rPr lang="en-ID" sz="1400" b="1" dirty="0" err="1">
                  <a:cs typeface="Times New Roman" panose="02020603050405020304" pitchFamily="18" charset="0"/>
                </a:rPr>
                <a:t>eksponensial</a:t>
              </a:r>
              <a:r>
                <a:rPr lang="en-ID" sz="1400" b="1" dirty="0">
                  <a:cs typeface="Times New Roman" panose="02020603050405020304" pitchFamily="18" charset="0"/>
                </a:rPr>
                <a:t>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F11DBF57-B13D-4AA5-3FA8-535888AEC8A7}"/>
                  </a:ext>
                </a:extLst>
              </p:cNvPr>
              <p:cNvSpPr txBox="1"/>
              <p:nvPr/>
            </p:nvSpPr>
            <p:spPr>
              <a:xfrm>
                <a:off x="270279" y="3153273"/>
                <a:ext cx="57609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kurva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fungsi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Digambar pada diagram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Cartesisus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1DBF57-B13D-4AA5-3FA8-535888AEC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79" y="3153273"/>
                <a:ext cx="5760944" cy="338554"/>
              </a:xfrm>
              <a:prstGeom prst="rect">
                <a:avLst/>
              </a:prstGeom>
              <a:blipFill>
                <a:blip r:embed="rId6"/>
                <a:stretch>
                  <a:fillRect l="-529" t="-5357" r="-31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1EF9604A-8941-B404-1705-9270C8748DFF}"/>
                  </a:ext>
                </a:extLst>
              </p:cNvPr>
              <p:cNvSpPr txBox="1"/>
              <p:nvPr/>
            </p:nvSpPr>
            <p:spPr>
              <a:xfrm>
                <a:off x="271065" y="3502437"/>
                <a:ext cx="5250703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fi-FI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kurvanya akan monoton turun jika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fi-FI" sz="1600" i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F9604A-8941-B404-1705-9270C8748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65" y="3502437"/>
                <a:ext cx="5250703" cy="338554"/>
              </a:xfrm>
              <a:prstGeom prst="rect">
                <a:avLst/>
              </a:prstGeom>
              <a:blipFill>
                <a:blip r:embed="rId7"/>
                <a:stretch>
                  <a:fillRect l="-348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833CCDA6-77DF-0208-8809-106A089A4A68}"/>
                  </a:ext>
                </a:extLst>
              </p:cNvPr>
              <p:cNvSpPr txBox="1"/>
              <p:nvPr/>
            </p:nvSpPr>
            <p:spPr>
              <a:xfrm>
                <a:off x="270279" y="3851601"/>
                <a:ext cx="457835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 startAt="2"/>
                </a:pP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Kurvanya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monoton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naik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&gt;1.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3CCDA6-77DF-0208-8809-106A089A4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79" y="3851601"/>
                <a:ext cx="4578350" cy="338554"/>
              </a:xfrm>
              <a:prstGeom prst="rect">
                <a:avLst/>
              </a:prstGeom>
              <a:blipFill>
                <a:blip r:embed="rId8"/>
                <a:stretch>
                  <a:fillRect l="-399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E1AD5399-23F3-1B16-F4FE-EF728177D085}"/>
                  </a:ext>
                </a:extLst>
              </p:cNvPr>
              <p:cNvSpPr txBox="1"/>
              <p:nvPr/>
            </p:nvSpPr>
            <p:spPr>
              <a:xfrm>
                <a:off x="270279" y="4211375"/>
                <a:ext cx="457835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 startAt="3"/>
                </a:pP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Memotong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sumbu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 di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(0, 1), 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1AD5399-23F3-1B16-F4FE-EF728177D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79" y="4211375"/>
                <a:ext cx="4578350" cy="338554"/>
              </a:xfrm>
              <a:prstGeom prst="rect">
                <a:avLst/>
              </a:prstGeom>
              <a:blipFill>
                <a:blip r:embed="rId9"/>
                <a:stretch>
                  <a:fillRect l="-399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56E53460-6BC2-9335-2041-9AAD4AA564CF}"/>
                  </a:ext>
                </a:extLst>
              </p:cNvPr>
              <p:cNvSpPr txBox="1"/>
              <p:nvPr/>
            </p:nvSpPr>
            <p:spPr>
              <a:xfrm>
                <a:off x="4343400" y="4232595"/>
                <a:ext cx="457835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sumbu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asimtot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53460-6BC2-9335-2041-9AAD4AA56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4232595"/>
                <a:ext cx="4578350" cy="338554"/>
              </a:xfrm>
              <a:prstGeom prst="rect">
                <a:avLst/>
              </a:prstGeom>
              <a:blipFill>
                <a:blip r:embed="rId10"/>
                <a:stretch>
                  <a:fillRect l="-533" t="-5357" b="-214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3990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D025259-B1AC-1BEE-1E83-23E846C8C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853142"/>
            <a:ext cx="3196998" cy="177833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28600" y="0"/>
            <a:ext cx="3866162" cy="666750"/>
            <a:chOff x="228600" y="0"/>
            <a:chExt cx="2577441" cy="666750"/>
          </a:xfrm>
        </p:grpSpPr>
        <p:sp>
          <p:nvSpPr>
            <p:cNvPr id="3" name="Round Same Side Corner Rectangle 2"/>
            <p:cNvSpPr/>
            <p:nvPr/>
          </p:nvSpPr>
          <p:spPr>
            <a:xfrm flipV="1">
              <a:off x="228600" y="0"/>
              <a:ext cx="23368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330523" y="165574"/>
              <a:ext cx="24755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Pertumbuhan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dan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Peluruhan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28600" y="731258"/>
            <a:ext cx="1472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b="1" u="sng" dirty="0" err="1">
                <a:solidFill>
                  <a:srgbClr val="C00000"/>
                </a:solidFill>
              </a:rPr>
              <a:t>Contoh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Kasus</a:t>
            </a:r>
            <a:endParaRPr lang="en-ID" b="1" u="sng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8600" y="1036302"/>
                <a:ext cx="5486400" cy="13185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D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600" i="0" dirty="0">
                        <a:latin typeface="Cambria Math" panose="02040503050406030204" pitchFamily="18" charset="0"/>
                      </a:rPr>
                      <m:t>gram</m:t>
                    </m:r>
                    <m:r>
                      <a:rPr lang="en-ID" sz="1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radioaktif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mengalami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penyusutan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tahun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ditentukan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oleh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D" sz="1600" i="1" dirty="0">
                        <a:latin typeface="Cambria Math" panose="02040503050406030204" pitchFamily="18" charset="0"/>
                      </a:rPr>
                      <m:t>=10</m:t>
                    </m:r>
                    <m:sSup>
                      <m:sSupPr>
                        <m:ctrlPr>
                          <a:rPr lang="en-ID" sz="1600" i="1" dirty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i="1" dirty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D" sz="1600" i="1" dirty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D" sz="16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 sz="16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ID" sz="1600" i="1" dirty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sz="16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ID" sz="1600" i="1" dirty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den>
                        </m:f>
                      </m:sup>
                    </m:sSup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+mj-lt"/>
                  <a:buAutoNum type="alphaLcParenR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Berapakah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mula-mula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apabila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342900" indent="-342900">
                  <a:buFont typeface="+mj-lt"/>
                  <a:buAutoNum type="alphaLcParenR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Berapakah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setelah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80 </m:t>
                    </m:r>
                  </m:oMath>
                </a14:m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tahun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36302"/>
                <a:ext cx="5486400" cy="1318502"/>
              </a:xfrm>
              <a:prstGeom prst="rect">
                <a:avLst/>
              </a:prstGeom>
              <a:blipFill rotWithShape="1">
                <a:blip r:embed="rId3"/>
                <a:stretch>
                  <a:fillRect l="-667" t="-1389" b="-5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710949C-E30A-D814-6AA1-12EC5E8E42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5165">
            <a:off x="5790635" y="529350"/>
            <a:ext cx="3058942" cy="1720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3FAAD9D9-56B4-998E-A3C7-2EC8CCB2E3DD}"/>
                  </a:ext>
                </a:extLst>
              </p:cNvPr>
              <p:cNvSpPr txBox="1"/>
              <p:nvPr/>
            </p:nvSpPr>
            <p:spPr>
              <a:xfrm>
                <a:off x="4571235" y="2356145"/>
                <a:ext cx="4763008" cy="534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Grafik </a:t>
                </a:r>
                <a:r>
                  <a:rPr lang="en-ID" sz="1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fungsi</a:t>
                </a:r>
                <a:r>
                  <a:rPr lang="en-ID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ID" sz="1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D" sz="1400" b="1" i="1" dirty="0" smtClean="0">
                        <a:latin typeface="Cambria Math" panose="02040503050406030204" pitchFamily="18" charset="0"/>
                      </a:rPr>
                      <m:t>𝟏𝟎</m:t>
                    </m:r>
                    <m:sSup>
                      <m:sSupPr>
                        <m:ctrlPr>
                          <a:rPr lang="en-ID" sz="1400" b="1" i="1" dirty="0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400" b="1" i="1" dirty="0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D" sz="1400" b="1" i="1" dirty="0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D" sz="1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ID" sz="1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ID" sz="1400" b="1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sz="14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num>
                          <m:den>
                            <m:r>
                              <a:rPr lang="en-ID" sz="1400" b="1" i="1" dirty="0" smtClean="0">
                                <a:latin typeface="Cambria Math" panose="02040503050406030204" pitchFamily="18" charset="0"/>
                              </a:rPr>
                              <m:t>𝟐𝟓</m:t>
                            </m:r>
                          </m:den>
                        </m:f>
                      </m:sup>
                    </m:sSup>
                  </m:oMath>
                </a14:m>
                <a:r>
                  <a:rPr lang="en-ID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</a:t>
                </a:r>
                <a:r>
                  <a:rPr lang="en-ID" sz="1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</a:t>
                </a:r>
                <a:r>
                  <a:rPr lang="en-ID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</a:t>
                </a:r>
                <a:endParaRPr lang="en-ID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AAD9D9-56B4-998E-A3C7-2EC8CCB2E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235" y="2356145"/>
                <a:ext cx="4763008" cy="534826"/>
              </a:xfrm>
              <a:prstGeom prst="rect">
                <a:avLst/>
              </a:prstGeom>
              <a:blipFill>
                <a:blip r:embed="rId5"/>
                <a:stretch>
                  <a:fillRect l="-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85800" y="2521956"/>
                <a:ext cx="4572000" cy="22097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42900" indent="-342900">
                  <a:buFont typeface="+mj-lt"/>
                  <a:buAutoNum type="alphaLcParenR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 </a:t>
                </a:r>
                <a14:m>
                  <m:oMath xmlns:m="http://schemas.openxmlformats.org/officeDocument/2006/math"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ID" sz="1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sz="1600" i="1" dirty="0">
                          <a:latin typeface="Cambria Math" panose="02040503050406030204" pitchFamily="18" charset="0"/>
                        </a:rPr>
                        <m:t>=10</m:t>
                      </m:r>
                      <m:sSup>
                        <m:sSupPr>
                          <m:ctrlPr>
                            <a:rPr lang="en-ID" sz="1600" i="1" dirty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D" sz="1600" i="1" dirty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D" sz="1600" i="1" dirty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16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ID" sz="1600" i="1" dirty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ID" sz="1600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>
                                <a:rPr lang="en-ID" sz="1600" i="1" dirty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=10</m:t>
                      </m:r>
                      <m:d>
                        <m:d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ID" sz="1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=10</m:t>
                      </m:r>
                      <m:r>
                        <a:rPr lang="en-ID" sz="16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D" sz="16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gram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 </a:t>
                </a:r>
                <a:r>
                  <a:rPr lang="en-ID" sz="1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80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maka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massanya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i="1" dirty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sz="1600" i="1" dirty="0">
                          <a:latin typeface="Cambria Math" panose="02040503050406030204" pitchFamily="18" charset="0"/>
                        </a:rPr>
                        <m:t>=10</m:t>
                      </m:r>
                      <m:sSup>
                        <m:sSupPr>
                          <m:ctrlPr>
                            <a:rPr lang="en-ID" sz="1600" i="1" dirty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D" sz="1600" i="1" dirty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D" sz="1600" i="1" dirty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16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ID" sz="1600" i="1" dirty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ID" sz="1600" i="1" dirty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num>
                            <m:den>
                              <m:r>
                                <a:rPr lang="en-ID" sz="1600" i="1" dirty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</m:sup>
                      </m:sSup>
                      <m:r>
                        <a:rPr lang="en-ID" sz="1600" i="1" dirty="0">
                          <a:latin typeface="Cambria Math" panose="02040503050406030204" pitchFamily="18" charset="0"/>
                        </a:rPr>
                        <m:t>=100</m:t>
                      </m:r>
                      <m:sSup>
                        <m:sSupPr>
                          <m:ctrlPr>
                            <a:rPr lang="en-ID" sz="1600" i="1" dirty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D" sz="1600" i="1" dirty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ID" sz="1600" i="1" dirty="0">
                                  <a:latin typeface="Cambria Math" panose="02040503050406030204" pitchFamily="18" charset="0"/>
                                </a:rPr>
                                <m:t>0,5</m:t>
                              </m:r>
                            </m:e>
                          </m:d>
                        </m:e>
                        <m:sup>
                          <m:r>
                            <a:rPr lang="en-ID" sz="1600" i="1" dirty="0">
                              <a:latin typeface="Cambria Math" panose="02040503050406030204" pitchFamily="18" charset="0"/>
                            </a:rPr>
                            <m:t>3,2</m:t>
                          </m:r>
                        </m:sup>
                      </m:sSup>
                      <m:r>
                        <a:rPr lang="en-ID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≈1,088 </m:t>
                      </m:r>
                      <m:r>
                        <m:rPr>
                          <m:sty m:val="p"/>
                        </m:rPr>
                        <a:rPr lang="en-ID" sz="16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gram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521956"/>
                <a:ext cx="4572000" cy="2209707"/>
              </a:xfrm>
              <a:prstGeom prst="rect">
                <a:avLst/>
              </a:prstGeom>
              <a:blipFill rotWithShape="1">
                <a:blip r:embed="rId7"/>
                <a:stretch>
                  <a:fillRect l="-533" t="-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5046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624" y="360521"/>
            <a:ext cx="2294351" cy="198243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01F44F3A-B065-336C-7FFD-EBFA3D619093}"/>
                  </a:ext>
                </a:extLst>
              </p:cNvPr>
              <p:cNvSpPr/>
              <p:nvPr/>
            </p:nvSpPr>
            <p:spPr>
              <a:xfrm>
                <a:off x="735141" y="2914886"/>
                <a:ext cx="3074859" cy="1283679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ID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16</m:t>
                              </m:r>
                            </m:e>
                          </m:func>
                        </m:e>
                      </m:sPre>
                      <m:r>
                        <a:rPr lang="en-ID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16</m:t>
                              </m:r>
                            </m:e>
                          </m:func>
                        </m:e>
                      </m:sPre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D" b="0" dirty="0">
                  <a:solidFill>
                    <a:schemeClr val="tx1"/>
                  </a:solidFill>
                </a:endParaRPr>
              </a:p>
              <a:p>
                <a:pPr marL="170180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ID" b="0" dirty="0">
                  <a:solidFill>
                    <a:schemeClr val="tx1"/>
                  </a:solidFill>
                </a:endParaRPr>
              </a:p>
              <a:p>
                <a:pPr marL="170180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ID" dirty="0">
                  <a:solidFill>
                    <a:schemeClr val="tx1"/>
                  </a:solidFill>
                </a:endParaRPr>
              </a:p>
              <a:p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Jadi,</a:t>
                </a:r>
                <a14:m>
                  <m:oMath xmlns:m="http://schemas.openxmlformats.org/officeDocument/2006/math">
                    <m:r>
                      <a:rPr lang="en-ID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=4.</m:t>
                    </m:r>
                  </m:oMath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1F44F3A-B065-336C-7FFD-EBFA3D6190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41" y="2914886"/>
                <a:ext cx="3074859" cy="128367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3FDECAEA-B137-F2FD-E36A-EC2C5696F92C}"/>
                  </a:ext>
                </a:extLst>
              </p:cNvPr>
              <p:cNvSpPr/>
              <p:nvPr/>
            </p:nvSpPr>
            <p:spPr>
              <a:xfrm>
                <a:off x="4419600" y="2914886"/>
                <a:ext cx="3251200" cy="1283679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243</m:t>
                              </m:r>
                            </m:e>
                          </m:func>
                        </m:e>
                      </m:sPre>
                      <m:r>
                        <a:rPr lang="en-ID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⇔</m:t>
                      </m:r>
                      <m:sPre>
                        <m:sPrePr>
                          <m:ctrlPr>
                            <a:rPr lang="en-ID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243</m:t>
                              </m:r>
                            </m:e>
                          </m:func>
                        </m:e>
                      </m:sPre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en-ID" b="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=243</m:t>
                      </m:r>
                    </m:oMath>
                  </m:oMathPara>
                </a14:m>
                <a:endParaRPr lang="en-ID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Jadi, </a:t>
                </a:r>
                <a:r>
                  <a:rPr lang="en-ID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D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=5.</m:t>
                    </m:r>
                  </m:oMath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FDECAEA-B137-F2FD-E36A-EC2C5696F9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2914886"/>
                <a:ext cx="3251200" cy="128367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0" y="132120"/>
            <a:ext cx="3581400" cy="462895"/>
            <a:chOff x="0" y="132120"/>
            <a:chExt cx="3581400" cy="46289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429000" cy="45680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solidFill>
                    <a:schemeClr val="bg1"/>
                  </a:solidFill>
                </a:rPr>
                <a:t>1.4 </a:t>
              </a:r>
              <a:r>
                <a:rPr lang="en-ID" sz="2400" b="1" dirty="0" err="1">
                  <a:solidFill>
                    <a:schemeClr val="bg1"/>
                  </a:solidFill>
                </a:rPr>
                <a:t>Logaritma</a:t>
              </a:r>
              <a:endParaRPr lang="en-ID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609600" y="2383709"/>
            <a:ext cx="9556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2000" b="1" u="sng" dirty="0" err="1">
                <a:solidFill>
                  <a:srgbClr val="C00000"/>
                </a:solidFill>
              </a:rPr>
              <a:t>Contoh</a:t>
            </a:r>
            <a:endParaRPr lang="en-ID" sz="2000" b="1" u="sng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09600" y="775130"/>
                <a:ext cx="6781800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Definisi:</a:t>
                </a:r>
              </a:p>
              <a:p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&gt;0 </m:t>
                    </m:r>
                    <m:r>
                      <m:rPr>
                        <m:sty m:val="p"/>
                      </m:rPr>
                      <a:rPr lang="en-ID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≠1</m:t>
                    </m:r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  <m:t>𝑎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sPre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⟺</m:t>
                      </m:r>
                      <m:sSup>
                        <m:sSup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notasi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logaritma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pokok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disebut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basis.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Logaritma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pokok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disebut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logaritma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basis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775130"/>
                <a:ext cx="6781800" cy="1754326"/>
              </a:xfrm>
              <a:prstGeom prst="rect">
                <a:avLst/>
              </a:prstGeom>
              <a:blipFill rotWithShape="1">
                <a:blip r:embed="rId6"/>
                <a:stretch>
                  <a:fillRect l="-719" t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656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06BC1C81-F679-76EF-4EFF-C55263AAAFC4}"/>
                  </a:ext>
                </a:extLst>
              </p:cNvPr>
              <p:cNvSpPr txBox="1"/>
              <p:nvPr/>
            </p:nvSpPr>
            <p:spPr>
              <a:xfrm>
                <a:off x="609600" y="3239221"/>
                <a:ext cx="6553200" cy="1349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Sederhanakanlah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b>
                        <m:func>
                          <m:funcPr>
                            <m:ctrlPr>
                              <a:rPr lang="en-ID" sz="160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 sz="16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b>
                        <m:func>
                          <m:func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func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sz="16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1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func>
                        </m:e>
                      </m:sPre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Pre>
                        <m:sPre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sz="16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1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func>
                        </m:e>
                      </m:sPre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Pre>
                        <m:sPre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sz="16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</m:func>
                        </m:e>
                      </m:sPre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</a:endParaRPr>
              </a:p>
              <a:p>
                <a:pPr marL="1166813">
                  <a:tabLst>
                    <a:tab pos="1071563" algn="l"/>
                  </a:tabLst>
                </a:pPr>
                <a:r>
                  <a:rPr lang="en-ID" sz="1600" b="0" dirty="0" smtClean="0"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Pre>
                      <m:sPre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US" sz="1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  <m:e>
                        <m:func>
                          <m:funcPr>
                            <m:ctrlPr>
                              <a:rPr lang="en-US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32</m:t>
                            </m:r>
                          </m:e>
                        </m:func>
                      </m:e>
                    </m:sPre>
                  </m:oMath>
                </a14:m>
                <a:endParaRPr lang="en-US" sz="1600" i="1" dirty="0" smtClean="0">
                  <a:latin typeface="Cambria Math"/>
                  <a:cs typeface="Times New Roman" panose="02020603050405020304" pitchFamily="18" charset="0"/>
                </a:endParaRPr>
              </a:p>
              <a:p>
                <a:pPr marL="1166813">
                  <a:tabLst>
                    <a:tab pos="1071563" algn="l"/>
                  </a:tabLst>
                </a:pPr>
                <a:r>
                  <a:rPr lang="en-ID" sz="1600" b="0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(Karena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=32)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6BC1C81-F679-76EF-4EFF-C55263AAA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239221"/>
                <a:ext cx="6553200" cy="1349472"/>
              </a:xfrm>
              <a:prstGeom prst="rect">
                <a:avLst/>
              </a:prstGeom>
              <a:blipFill rotWithShape="1">
                <a:blip r:embed="rId2"/>
                <a:stretch>
                  <a:fillRect l="-465" t="-1351" b="-4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228600" y="0"/>
            <a:ext cx="3866162" cy="666750"/>
            <a:chOff x="228600" y="0"/>
            <a:chExt cx="2577441" cy="666750"/>
          </a:xfrm>
        </p:grpSpPr>
        <p:sp>
          <p:nvSpPr>
            <p:cNvPr id="9" name="Round Same Side Corner Rectangle 8"/>
            <p:cNvSpPr/>
            <p:nvPr/>
          </p:nvSpPr>
          <p:spPr>
            <a:xfrm flipV="1">
              <a:off x="228600" y="0"/>
              <a:ext cx="16764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330523" y="165574"/>
              <a:ext cx="24755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smtClean="0">
                  <a:solidFill>
                    <a:schemeClr val="bg1"/>
                  </a:solidFill>
                </a:rPr>
                <a:t>Sifat-Sifat </a:t>
              </a:r>
              <a:r>
                <a:rPr lang="en-ID" sz="2000" b="1" dirty="0">
                  <a:solidFill>
                    <a:schemeClr val="bg1"/>
                  </a:solidFill>
                </a:rPr>
                <a:t>Logaritma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28600" y="832324"/>
                <a:ext cx="8829288" cy="19990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real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positif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real, di mana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ID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≠1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func>
                      </m:sub>
                    </m:sSub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⋯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(Sifat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perkalian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ID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den>
                            </m:f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func>
                      </m:sub>
                    </m:sSub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⋯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(Sifat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pembagian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	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sup>
                            </m:sSup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func>
                      </m:sub>
                    </m:sSub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⋯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(Sifat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perpangkatan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func>
                          <m:func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func>
                      </m:sub>
                    </m:sSub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832324"/>
                <a:ext cx="8829288" cy="1999009"/>
              </a:xfrm>
              <a:prstGeom prst="rect">
                <a:avLst/>
              </a:prstGeom>
              <a:blipFill rotWithShape="1">
                <a:blip r:embed="rId3"/>
                <a:stretch>
                  <a:fillRect l="-622" t="-1529" b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609600" y="2850611"/>
            <a:ext cx="150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b="1" u="sng" dirty="0" err="1">
                <a:solidFill>
                  <a:srgbClr val="C00000"/>
                </a:solidFill>
              </a:rPr>
              <a:t>Contoh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sifat</a:t>
            </a:r>
            <a:r>
              <a:rPr lang="en-ID" b="1" u="sng" dirty="0">
                <a:solidFill>
                  <a:srgbClr val="C00000"/>
                </a:solidFill>
              </a:rPr>
              <a:t> 1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266948"/>
            <a:ext cx="2897756" cy="236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51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174095"/>
            <a:ext cx="2971800" cy="24286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F4AF0581-11E4-6FD7-D9F8-C58F4F7EECAD}"/>
                  </a:ext>
                </a:extLst>
              </p:cNvPr>
              <p:cNvSpPr txBox="1"/>
              <p:nvPr/>
            </p:nvSpPr>
            <p:spPr>
              <a:xfrm>
                <a:off x="372450" y="742950"/>
                <a:ext cx="8161949" cy="13870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  <m:e>
                        <m:func>
                          <m:funcPr>
                            <m:ctrlP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1.000</m:t>
                            </m:r>
                          </m:e>
                        </m:func>
                      </m:e>
                    </m:sPre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Pre>
                      <m:sPre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  <m:e>
                        <m:func>
                          <m:funcPr>
                            <m:ctrlP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8</m:t>
                            </m:r>
                          </m:e>
                        </m:func>
                      </m:e>
                    </m:sPre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1.000</m:t>
                              </m:r>
                            </m:e>
                          </m:func>
                        </m:e>
                      </m:sPre>
                      <m:r>
                        <a:rPr lang="en-US" i="1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func>
                        </m:e>
                      </m:sPre>
                      <m:r>
                        <a:rPr lang="en-ID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D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  <m:sub>
                          <m:func>
                            <m:funcPr>
                              <m:ctrlPr>
                                <a:rPr lang="en-ID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ID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1.000</m:t>
                                  </m:r>
                                </m:num>
                                <m:den>
                                  <m:r>
                                    <a:rPr lang="en-ID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func>
                        </m:sub>
                      </m:sSub>
                    </m:oMath>
                  </m:oMathPara>
                </a14:m>
                <a:endParaRPr lang="en-US" b="0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:r>
                  <a:rPr lang="en-ID" b="0" dirty="0" smtClean="0"/>
                  <a:t>		</a:t>
                </a:r>
                <a14:m>
                  <m:oMath xmlns:m="http://schemas.openxmlformats.org/officeDocument/2006/math">
                    <m:r>
                      <a:rPr lang="en-ID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D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b>
                        <m:func>
                          <m:funcPr>
                            <m:ctrlPr>
                              <a:rPr lang="en-ID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125</m:t>
                            </m:r>
                          </m:e>
                        </m:func>
                      </m:sub>
                    </m:sSub>
                    <m:r>
                      <a:rPr lang="en-ID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( Karena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ID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ID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=125 )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AF0581-11E4-6FD7-D9F8-C58F4F7EE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50" y="742950"/>
                <a:ext cx="8161949" cy="1387046"/>
              </a:xfrm>
              <a:prstGeom prst="rect">
                <a:avLst/>
              </a:prstGeom>
              <a:blipFill rotWithShape="1">
                <a:blip r:embed="rId4"/>
                <a:stretch>
                  <a:fillRect l="-597" t="-1762" b="-44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8B857C81-E721-4454-1C38-73199AC75ED1}"/>
                  </a:ext>
                </a:extLst>
              </p:cNvPr>
              <p:cNvSpPr txBox="1"/>
              <p:nvPr/>
            </p:nvSpPr>
            <p:spPr>
              <a:xfrm>
                <a:off x="400703" y="2527620"/>
                <a:ext cx="607629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10</m:t>
                        </m:r>
                      </m:sup>
                      <m:e>
                        <m:func>
                          <m:funcPr>
                            <m:ctrlP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sup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.</m:t>
                            </m:r>
                          </m:e>
                        </m:func>
                      </m:e>
                    </m:sPre>
                  </m:oMath>
                </a14:m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ID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  <m:t>10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ID" i="1">
                                      <a:latin typeface="Cambria Math" panose="02040503050406030204" pitchFamily="18" charset="0"/>
                                    </a:rPr>
                                    <m:t>28</m:t>
                                  </m:r>
                                </m:e>
                                <m:sup>
                                  <m:r>
                                    <a:rPr lang="en-ID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p>
                              </m:sSup>
                            </m:e>
                          </m:func>
                        </m:e>
                      </m:sPre>
                      <m:r>
                        <a:rPr lang="en-ID" b="0" i="1" smtClean="0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en-I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10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func>
                        </m:e>
                      </m:sPre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B857C81-E721-4454-1C38-73199AC75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03" y="2527620"/>
                <a:ext cx="6076297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903" t="-3311" b="-52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70094" y="208366"/>
            <a:ext cx="150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b="1" u="sng" dirty="0" err="1">
                <a:solidFill>
                  <a:srgbClr val="C00000"/>
                </a:solidFill>
              </a:rPr>
              <a:t>Contoh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sifat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smtClean="0">
                <a:solidFill>
                  <a:srgbClr val="C00000"/>
                </a:solidFill>
              </a:rPr>
              <a:t>2</a:t>
            </a:r>
            <a:endParaRPr lang="en-ID" b="1" u="sng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0703" y="2124240"/>
            <a:ext cx="150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b="1" u="sng" dirty="0" err="1">
                <a:solidFill>
                  <a:srgbClr val="C00000"/>
                </a:solidFill>
              </a:rPr>
              <a:t>Contoh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sifat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smtClean="0">
                <a:solidFill>
                  <a:srgbClr val="C00000"/>
                </a:solidFill>
              </a:rPr>
              <a:t>3</a:t>
            </a:r>
            <a:endParaRPr lang="en-ID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449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0"/>
            <a:ext cx="4648199" cy="666750"/>
            <a:chOff x="228600" y="0"/>
            <a:chExt cx="3098799" cy="666750"/>
          </a:xfrm>
        </p:grpSpPr>
        <p:sp>
          <p:nvSpPr>
            <p:cNvPr id="3" name="Round Same Side Corner Rectangle 2"/>
            <p:cNvSpPr/>
            <p:nvPr/>
          </p:nvSpPr>
          <p:spPr>
            <a:xfrm flipV="1">
              <a:off x="228600" y="0"/>
              <a:ext cx="28956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330523" y="165574"/>
              <a:ext cx="29968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>
                  <a:solidFill>
                    <a:schemeClr val="bg1"/>
                  </a:solidFill>
                </a:rPr>
                <a:t>Mengubah </a:t>
              </a:r>
              <a:r>
                <a:rPr lang="en-ID" sz="2000" b="1" dirty="0">
                  <a:solidFill>
                    <a:schemeClr val="bg1"/>
                  </a:solidFill>
                </a:rPr>
                <a:t>B</a:t>
              </a:r>
              <a:r>
                <a:rPr lang="en-ID" sz="2000" b="1" dirty="0" smtClean="0">
                  <a:solidFill>
                    <a:schemeClr val="bg1"/>
                  </a:solidFill>
                </a:rPr>
                <a:t>ilangan </a:t>
              </a:r>
              <a:r>
                <a:rPr lang="en-ID" sz="2000" b="1" dirty="0">
                  <a:solidFill>
                    <a:schemeClr val="bg1"/>
                  </a:solidFill>
                </a:rPr>
                <a:t>Pokok Logaritma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7200" y="1047750"/>
                <a:ext cx="5867400" cy="989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posistif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&gt;0, 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&gt;0, 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ID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ID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1,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func>
                            <m:func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sub>
                      </m:sSub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func>
                                <m:funcPr>
                                  <m:ctrlPr>
                                    <a:rPr lang="en-ID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ID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ID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func>
                                <m:funcPr>
                                  <m:ctrlPr>
                                    <a:rPr lang="en-ID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ID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ID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</m:func>
                            </m:sub>
                          </m:sSub>
                        </m:den>
                      </m:f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047750"/>
                <a:ext cx="5867400" cy="989053"/>
              </a:xfrm>
              <a:prstGeom prst="rect">
                <a:avLst/>
              </a:prstGeom>
              <a:blipFill>
                <a:blip r:embed="rId2"/>
                <a:stretch>
                  <a:fillRect l="-831" t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57200" y="2233137"/>
            <a:ext cx="876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b="1" u="sng" dirty="0" err="1" smtClean="0">
                <a:solidFill>
                  <a:srgbClr val="C00000"/>
                </a:solidFill>
              </a:rPr>
              <a:t>Contoh</a:t>
            </a:r>
            <a:endParaRPr lang="en-ID" b="1" u="sng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57200" y="2602469"/>
                <a:ext cx="4572000" cy="16653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/>
                <a:r>
                  <a:rPr lang="en-ID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Hasil 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  <m:e>
                        <m:func>
                          <m:funcPr>
                            <m:ctrlP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func>
                      </m:e>
                    </m:sPre>
                  </m:oMath>
                </a14:m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 . .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. 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b>
                          <m:func>
                            <m:func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func>
                        </m:sub>
                      </m:sSub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i="1" dirty="0" smtClean="0">
                  <a:latin typeface="Cambria Math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dirty="0">
                    <a:cs typeface="Times New Roman" panose="02020603050405020304" pitchFamily="18" charset="0"/>
                  </a:rPr>
                  <a:t> </a:t>
                </a:r>
                <a:r>
                  <a:rPr lang="en-ID" dirty="0" smtClean="0"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0,845</m:t>
                        </m:r>
                      </m:num>
                      <m:den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0,301</m:t>
                        </m:r>
                      </m:den>
                    </m:f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=2,807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602469"/>
                <a:ext cx="4572000" cy="1665392"/>
              </a:xfrm>
              <a:prstGeom prst="rect">
                <a:avLst/>
              </a:prstGeom>
              <a:blipFill rotWithShape="1">
                <a:blip r:embed="rId3"/>
                <a:stretch>
                  <a:fillRect l="-1067" t="-1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886200" y="2602469"/>
                <a:ext cx="4572000" cy="218931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/>
                <a:r>
                  <a:rPr lang="en-ID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Hasil 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  <m:e>
                        <m:func>
                          <m:funcPr>
                            <m:ctrlP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1.000</m:t>
                            </m:r>
                          </m:e>
                        </m:func>
                      </m:e>
                    </m:sPre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adalah . . .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  <m:t>7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1.000</m:t>
                              </m:r>
                            </m:e>
                          </m:func>
                        </m:e>
                      </m:sPre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1.000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70088" algn="just"/>
                <a:r>
                  <a:rPr lang="en-ID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0,845</m:t>
                        </m:r>
                      </m:den>
                    </m:f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=3,550</m:t>
                    </m:r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2602469"/>
                <a:ext cx="4572000" cy="2189317"/>
              </a:xfrm>
              <a:prstGeom prst="rect">
                <a:avLst/>
              </a:prstGeom>
              <a:blipFill rotWithShape="1">
                <a:blip r:embed="rId4"/>
                <a:stretch>
                  <a:fillRect l="-1200" t="-1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5943600" y="512067"/>
            <a:ext cx="3124200" cy="1929866"/>
            <a:chOff x="6172200" y="565684"/>
            <a:chExt cx="3124200" cy="192986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2200" y="565684"/>
              <a:ext cx="3124200" cy="1929866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Rectangle 9"/>
                <p:cNvSpPr/>
                <p:nvPr/>
              </p:nvSpPr>
              <p:spPr>
                <a:xfrm>
                  <a:off x="6324600" y="720367"/>
                  <a:ext cx="2971800" cy="12153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Dari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sifat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di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samping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diperoleh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sifat</a:t>
                  </a:r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func>
                            <m:funcPr>
                              <m:ctrlPr>
                                <a:rPr lang="en-ID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sz="16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sub>
                      </m:sSub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sz="1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ID" sz="1600" i="1">
                                  <a:latin typeface="Cambria Math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sz="1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</m:func>
                        </m:den>
                      </m:f>
                    </m:oMath>
                  </a14:m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func>
                            <m:funcPr>
                              <m:ctrlPr>
                                <a:rPr lang="en-ID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sz="16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</m:func>
                        </m:sub>
                      </m:sSub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func>
                            <m:funcPr>
                              <m:ctrlPr>
                                <a:rPr lang="en-ID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sz="16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sub>
                      </m:sSub>
                      <m:r>
                        <a:rPr lang="en-ID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func>
                            <m:funcPr>
                              <m:ctrlPr>
                                <a:rPr lang="en-ID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D" sz="16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sub>
                      </m:sSub>
                    </m:oMath>
                  </a14:m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4600" y="720367"/>
                  <a:ext cx="2971800" cy="121539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1025" t="-1500" b="-1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273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9"/>
          <a:stretch/>
        </p:blipFill>
        <p:spPr>
          <a:xfrm>
            <a:off x="-19997" y="-19050"/>
            <a:ext cx="9162854" cy="516255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313303" y="684081"/>
            <a:ext cx="5316097" cy="744669"/>
            <a:chOff x="1191045" y="545950"/>
            <a:chExt cx="3462226" cy="588958"/>
          </a:xfrm>
        </p:grpSpPr>
        <p:grpSp>
          <p:nvGrpSpPr>
            <p:cNvPr id="16" name="Group 15"/>
            <p:cNvGrpSpPr/>
            <p:nvPr/>
          </p:nvGrpSpPr>
          <p:grpSpPr>
            <a:xfrm>
              <a:off x="1191045" y="545950"/>
              <a:ext cx="3462226" cy="588958"/>
              <a:chOff x="1191045" y="545950"/>
              <a:chExt cx="3462226" cy="58895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Rectangle 17"/>
              <p:cNvSpPr/>
              <p:nvPr/>
            </p:nvSpPr>
            <p:spPr>
              <a:xfrm>
                <a:off x="1388494" y="545950"/>
                <a:ext cx="3066269" cy="58895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191045" y="654129"/>
                <a:ext cx="3462226" cy="413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spc="50" dirty="0">
                    <a:solidFill>
                      <a:prstClr val="black"/>
                    </a:solidFill>
                  </a:rPr>
                  <a:t>EKSPONEN DAN LOGARITMA</a:t>
                </a:r>
                <a:endParaRPr lang="en-GB" sz="2800" b="1" spc="5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4454763" y="555898"/>
              <a:ext cx="37951" cy="5790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83492" y="266213"/>
            <a:ext cx="1798411" cy="817329"/>
            <a:chOff x="55507" y="128083"/>
            <a:chExt cx="1798411" cy="817329"/>
          </a:xfrm>
        </p:grpSpPr>
        <p:sp>
          <p:nvSpPr>
            <p:cNvPr id="21" name="Rectangle 20"/>
            <p:cNvSpPr/>
            <p:nvPr/>
          </p:nvSpPr>
          <p:spPr>
            <a:xfrm>
              <a:off x="487554" y="171648"/>
              <a:ext cx="1366364" cy="386881"/>
            </a:xfrm>
            <a:prstGeom prst="rect">
              <a:avLst/>
            </a:prstGeom>
            <a:solidFill>
              <a:srgbClr val="CA3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2234" y="128083"/>
              <a:ext cx="10456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spc="50" dirty="0" smtClean="0">
                  <a:solidFill>
                    <a:schemeClr val="bg1">
                      <a:lumMod val="95000"/>
                    </a:schemeClr>
                  </a:solidFill>
                </a:rPr>
                <a:t>BAB 1 </a:t>
              </a:r>
              <a:endParaRPr lang="id-ID" sz="2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87554" y="558531"/>
              <a:ext cx="432046" cy="3868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507" y="171650"/>
              <a:ext cx="432046" cy="386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616478" y="167758"/>
            <a:ext cx="505711" cy="1260992"/>
            <a:chOff x="1388493" y="29628"/>
            <a:chExt cx="505711" cy="1260992"/>
          </a:xfrm>
        </p:grpSpPr>
        <p:sp>
          <p:nvSpPr>
            <p:cNvPr id="27" name="Rectangle 26"/>
            <p:cNvSpPr/>
            <p:nvPr/>
          </p:nvSpPr>
          <p:spPr>
            <a:xfrm>
              <a:off x="1388493" y="537122"/>
              <a:ext cx="59922" cy="75349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784876" y="104439"/>
              <a:ext cx="69041" cy="44098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7" name="Oval 36"/>
            <p:cNvSpPr/>
            <p:nvPr/>
          </p:nvSpPr>
          <p:spPr>
            <a:xfrm>
              <a:off x="1744587" y="29628"/>
              <a:ext cx="149617" cy="14961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8" name="Rectangle 37"/>
            <p:cNvSpPr/>
            <p:nvPr/>
          </p:nvSpPr>
          <p:spPr>
            <a:xfrm rot="16200000">
              <a:off x="1587369" y="340315"/>
              <a:ext cx="69041" cy="46405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800600" y="4408340"/>
            <a:ext cx="1983556" cy="22313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914400"/>
            <a:r>
              <a:rPr lang="en-US" sz="1000" dirty="0" smtClean="0">
                <a:solidFill>
                  <a:schemeClr val="bg1"/>
                </a:solidFill>
              </a:rPr>
              <a:t>Sumber gambar: Shutterstock.com</a:t>
            </a:r>
            <a:endParaRPr lang="id-ID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85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2120"/>
            <a:ext cx="3810000" cy="456803"/>
            <a:chOff x="0" y="132120"/>
            <a:chExt cx="3810000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24601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1.1 </a:t>
              </a:r>
              <a:r>
                <a:rPr lang="en-ID" sz="2200" b="1" dirty="0" err="1">
                  <a:solidFill>
                    <a:schemeClr val="bg1"/>
                  </a:solidFill>
                </a:rPr>
                <a:t>Bentuk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Pangkat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00195" y="821318"/>
                <a:ext cx="784860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Definisi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Pangkat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Bulat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Positif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bulat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positif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real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dirty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 dirty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 dirty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didefinisikan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perkalian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faktor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sv-SE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masing- masing faktornya ialah </a:t>
                </a:r>
                <a14:m>
                  <m:oMath xmlns:m="http://schemas.openxmlformats.org/officeDocument/2006/math">
                    <m:r>
                      <a:rPr lang="sv-SE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sv-SE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sv-SE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95" y="821318"/>
                <a:ext cx="7848600" cy="923330"/>
              </a:xfrm>
              <a:prstGeom prst="rect">
                <a:avLst/>
              </a:prstGeom>
              <a:blipFill>
                <a:blip r:embed="rId3"/>
                <a:stretch>
                  <a:fillRect l="-699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3674276" y="1744648"/>
            <a:ext cx="3427720" cy="715547"/>
            <a:chOff x="2290054" y="1744648"/>
            <a:chExt cx="3427720" cy="715547"/>
          </a:xfrm>
        </p:grpSpPr>
        <p:sp>
          <p:nvSpPr>
            <p:cNvPr id="6" name="Left Brace 5">
              <a:extLst>
                <a:ext uri="{FF2B5EF4-FFF2-40B4-BE49-F238E27FC236}">
                  <a16:creationId xmlns="" xmlns:a16="http://schemas.microsoft.com/office/drawing/2014/main" id="{5BECECFD-240C-D11E-74B8-D2535D28971F}"/>
                </a:ext>
              </a:extLst>
            </p:cNvPr>
            <p:cNvSpPr/>
            <p:nvPr/>
          </p:nvSpPr>
          <p:spPr>
            <a:xfrm rot="16200000">
              <a:off x="4218750" y="1414624"/>
              <a:ext cx="113407" cy="1526547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D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871F9F79-812A-4E2F-0AF8-845CDA88BBAD}"/>
                    </a:ext>
                  </a:extLst>
                </p:cNvPr>
                <p:cNvSpPr txBox="1"/>
                <p:nvPr/>
              </p:nvSpPr>
              <p:spPr>
                <a:xfrm>
                  <a:off x="3903536" y="2244751"/>
                  <a:ext cx="652294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ID" sz="1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400" i="0">
                            <a:latin typeface="Cambria Math" panose="02040503050406030204" pitchFamily="18" charset="0"/>
                          </a:rPr>
                          <m:t>faktor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71F9F79-812A-4E2F-0AF8-845CDA88BB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3536" y="2244751"/>
                  <a:ext cx="652294" cy="21544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2804" r="-5607" b="-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="" xmlns:a16="http://schemas.microsoft.com/office/drawing/2014/main" id="{DD02B466-EBB0-A116-2A5D-ADAA1EB912D6}"/>
                    </a:ext>
                  </a:extLst>
                </p:cNvPr>
                <p:cNvSpPr txBox="1"/>
                <p:nvPr/>
              </p:nvSpPr>
              <p:spPr>
                <a:xfrm>
                  <a:off x="2290054" y="1744648"/>
                  <a:ext cx="3427720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ID" sz="1600" b="1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ID" sz="16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en-ID" sz="1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 . . .  ×</m:t>
                        </m:r>
                        <m:r>
                          <a:rPr lang="en-ID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oMath>
                    </m:oMathPara>
                  </a14:m>
                  <a:endParaRPr lang="en-ID" sz="16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D02B466-EBB0-A116-2A5D-ADAA1EB912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0054" y="1744648"/>
                  <a:ext cx="3427720" cy="3385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/>
          <p:cNvGrpSpPr/>
          <p:nvPr/>
        </p:nvGrpSpPr>
        <p:grpSpPr>
          <a:xfrm>
            <a:off x="400195" y="2266950"/>
            <a:ext cx="1428605" cy="481122"/>
            <a:chOff x="400195" y="2319228"/>
            <a:chExt cx="1428605" cy="48112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00195" y="2776792"/>
                <a:ext cx="4572000" cy="139256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Nyatakan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perkalian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berulang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95" y="2776792"/>
                <a:ext cx="4572000" cy="1392561"/>
              </a:xfrm>
              <a:prstGeom prst="rect">
                <a:avLst/>
              </a:prstGeom>
              <a:blipFill rotWithShape="1">
                <a:blip r:embed="rId7"/>
                <a:stretch>
                  <a:fillRect l="-1200" t="-2193" b="-6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28D1F0EC-DE23-730A-FF24-362E9DF79CF0}"/>
                  </a:ext>
                </a:extLst>
              </p:cNvPr>
              <p:cNvSpPr txBox="1"/>
              <p:nvPr/>
            </p:nvSpPr>
            <p:spPr>
              <a:xfrm>
                <a:off x="4791345" y="2800350"/>
                <a:ext cx="2768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  <a:endParaRPr lang="en-ID" sz="1600" dirty="0"/>
              </a:p>
              <a:p>
                <a:pPr marL="342900" indent="-342900" algn="just">
                  <a:buFont typeface="+mj-lt"/>
                  <a:buAutoNum type="alphaLcParenR"/>
                </a:pP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sz="1600" b="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ID" sz="1600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ID" sz="1600" b="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ID" sz="1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×4×4</m:t>
                    </m:r>
                  </m:oMath>
                </a14:m>
                <a:endParaRPr lang="en-ID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8D1F0EC-DE23-730A-FF24-362E9DF79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345" y="2800350"/>
                <a:ext cx="2768789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1322" t="-416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A8960372-53AB-6B0C-F219-8D5D5B86D762}"/>
                  </a:ext>
                </a:extLst>
              </p:cNvPr>
              <p:cNvSpPr txBox="1"/>
              <p:nvPr/>
            </p:nvSpPr>
            <p:spPr>
              <a:xfrm>
                <a:off x="4800600" y="3434725"/>
                <a:ext cx="2195585" cy="509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/>
                  <a:t>b)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b="1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D" sz="16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D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ID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ID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ID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ID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8960372-53AB-6B0C-F219-8D5D5B86D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34725"/>
                <a:ext cx="2195585" cy="509435"/>
              </a:xfrm>
              <a:prstGeom prst="rect">
                <a:avLst/>
              </a:prstGeom>
              <a:blipFill rotWithShape="1">
                <a:blip r:embed="rId9"/>
                <a:stretch>
                  <a:fillRect l="-1667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794D7967-4EF4-018F-0B24-632397439C4B}"/>
                  </a:ext>
                </a:extLst>
              </p:cNvPr>
              <p:cNvSpPr txBox="1"/>
              <p:nvPr/>
            </p:nvSpPr>
            <p:spPr>
              <a:xfrm>
                <a:off x="4800600" y="3951780"/>
                <a:ext cx="383289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 smtClean="0"/>
                  <a:t>c) </a:t>
                </a:r>
                <a:r>
                  <a:rPr lang="en-ID" sz="16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ID" sz="1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ID" sz="1600" i="1">
                            <a:latin typeface="Cambria Math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endParaRPr lang="en-ID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94D7967-4EF4-018F-0B24-632397439C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951780"/>
                <a:ext cx="3832890" cy="338554"/>
              </a:xfrm>
              <a:prstGeom prst="rect">
                <a:avLst/>
              </a:prstGeom>
              <a:blipFill rotWithShape="1">
                <a:blip r:embed="rId10"/>
                <a:stretch>
                  <a:fillRect l="-955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816" y="1777230"/>
            <a:ext cx="2065385" cy="178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57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0195" y="285750"/>
                <a:ext cx="6705600" cy="1720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Definisi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Pangkat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Nol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92876" indent="-192876" algn="just">
                  <a:buFont typeface="+mj-lt"/>
                  <a:buAutoNum type="alphaLcParenR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Untuk 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setiap a bilangan real bukan nol, maka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192876" indent="-192876" algn="just">
                  <a:buFont typeface="+mj-lt"/>
                  <a:buAutoNum type="alphaLcParenR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Jika </a:t>
                </a:r>
                <a:r>
                  <a:rPr lang="en-ID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bilangan bulat positif dan </a:t>
                </a:r>
                <a:r>
                  <a:rPr lang="en-ID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bilangan bukan nol maka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ID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ID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ID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95" y="285750"/>
                <a:ext cx="6705600" cy="1720727"/>
              </a:xfrm>
              <a:prstGeom prst="rect">
                <a:avLst/>
              </a:prstGeom>
              <a:blipFill rotWithShape="1">
                <a:blip r:embed="rId2"/>
                <a:stretch>
                  <a:fillRect l="-818" t="-1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400195" y="1871799"/>
            <a:ext cx="1428605" cy="481122"/>
            <a:chOff x="400195" y="2319228"/>
            <a:chExt cx="1428605" cy="4811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00195" y="2386166"/>
                <a:ext cx="4572000" cy="16695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Nyatakan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pangkat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nol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negatif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192876" indent="-192876">
                  <a:buFont typeface="+mj-lt"/>
                  <a:buAutoNum type="alphaLcParenR"/>
                </a:pPr>
                <a:r>
                  <a:rPr lang="en-ID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buFont typeface="+mj-lt"/>
                  <a:buAutoNum type="alphaLcParenR"/>
                </a:pPr>
                <a:r>
                  <a:rPr lang="en-ID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>
                                <a:latin typeface="Cambria Math" panose="02040503050406030204" pitchFamily="18" charset="0"/>
                              </a:rPr>
                              <m:t>−6</m:t>
                            </m:r>
                          </m:e>
                        </m:d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buFont typeface="+mj-lt"/>
                  <a:buAutoNum type="alphaLcParenR"/>
                </a:pPr>
                <a:r>
                  <a:rPr lang="en-ID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D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buFont typeface="+mj-lt"/>
                  <a:buAutoNum type="alphaLcParenR"/>
                </a:pPr>
                <a:r>
                  <a:rPr lang="en-ID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95" y="2386166"/>
                <a:ext cx="4572000" cy="1669560"/>
              </a:xfrm>
              <a:prstGeom prst="rect">
                <a:avLst/>
              </a:prstGeom>
              <a:blipFill>
                <a:blip r:embed="rId4"/>
                <a:stretch>
                  <a:fillRect l="-1200" t="-1825" b="-5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BE78CE1B-9ABC-4E75-85A8-8D34E8C4A55F}"/>
                  </a:ext>
                </a:extLst>
              </p:cNvPr>
              <p:cNvSpPr txBox="1"/>
              <p:nvPr/>
            </p:nvSpPr>
            <p:spPr>
              <a:xfrm>
                <a:off x="5257800" y="2346010"/>
                <a:ext cx="3334460" cy="2305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Berdasarkan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lnSpc>
                    <a:spcPct val="150000"/>
                  </a:lnSpc>
                  <a:buAutoNum type="alphaLcParenR"/>
                </a:pP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sz="160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ID" sz="16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ID" sz="160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lnSpc>
                    <a:spcPct val="150000"/>
                  </a:lnSpc>
                  <a:buFont typeface="+mj-lt"/>
                  <a:buAutoNum type="alphaLcParenR"/>
                </a:pP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>
                                <a:latin typeface="Cambria Math" panose="02040503050406030204" pitchFamily="18" charset="0"/>
                              </a:rPr>
                              <m:t>−6</m:t>
                            </m:r>
                          </m:e>
                        </m:d>
                      </m:e>
                      <m:sup>
                        <m:r>
                          <a:rPr lang="en-ID" sz="16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ID" sz="160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lnSpc>
                    <a:spcPct val="150000"/>
                  </a:lnSpc>
                  <a:buFont typeface="+mj-lt"/>
                  <a:buAutoNum type="alphaLcParenR"/>
                </a:pP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D" sz="16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D" sz="16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 sz="16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ID" sz="16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ID" sz="160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92876" indent="-192876">
                  <a:lnSpc>
                    <a:spcPct val="150000"/>
                  </a:lnSpc>
                  <a:buFont typeface="+mj-lt"/>
                  <a:buAutoNum type="alphaLcParenR"/>
                </a:pP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sz="160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ID" sz="160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ID" sz="1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78CE1B-9ABC-4E75-85A8-8D34E8C4A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346010"/>
                <a:ext cx="3334460" cy="2305952"/>
              </a:xfrm>
              <a:prstGeom prst="rect">
                <a:avLst/>
              </a:prstGeom>
              <a:blipFill>
                <a:blip r:embed="rId5"/>
                <a:stretch>
                  <a:fillRect l="-1099" b="-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6781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8600" y="232212"/>
                <a:ext cx="4572000" cy="147732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07184" indent="-192876" algn="just"/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Sifat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Berpangkat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Positif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07184" indent="-192876" algn="just">
                  <a:buFont typeface="+mj-lt"/>
                  <a:buAutoNum type="arabicPeriod"/>
                </a:pPr>
                <a:r>
                  <a:rPr lang="en-ID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ID" i="1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407184" indent="-192876" algn="just">
                  <a:buFont typeface="+mj-lt"/>
                  <a:buAutoNum type="arabicPeriod"/>
                </a:pPr>
                <a:r>
                  <a:rPr lang="en-ID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∶</m:t>
                    </m:r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ID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07184" indent="-192876" algn="just">
                  <a:buFont typeface="+mj-lt"/>
                  <a:buAutoNum type="arabicPeriod"/>
                </a:pPr>
                <a:r>
                  <a:rPr lang="en-ID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=1,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ID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07184" indent="-192876" algn="just">
                  <a:buFont typeface="+mj-lt"/>
                  <a:buAutoNum type="arabicPeriod"/>
                </a:pPr>
                <a:r>
                  <a:rPr lang="en-ID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𝑛𝑚</m:t>
                        </m:r>
                      </m:sup>
                    </m:sSup>
                  </m:oMath>
                </a14:m>
                <a:endParaRPr lang="en-ID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32212"/>
                <a:ext cx="4572000" cy="1477328"/>
              </a:xfrm>
              <a:prstGeom prst="rect">
                <a:avLst/>
              </a:prstGeom>
              <a:blipFill rotWithShape="1">
                <a:blip r:embed="rId2"/>
                <a:stretch>
                  <a:fillRect t="-2066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400195" y="1871799"/>
            <a:ext cx="1428605" cy="481122"/>
            <a:chOff x="400195" y="2319228"/>
            <a:chExt cx="1428605" cy="4811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00195" y="2351054"/>
                <a:ext cx="4572000" cy="191533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192876" indent="-192876"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menjadi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satu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berpangkat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52714" indent="-145550" defTabSz="407184">
                  <a:buFont typeface="+mj-lt"/>
                  <a:buAutoNum type="alphaLcParenR"/>
                </a:pPr>
                <a:r>
                  <a:rPr lang="en-ID" dirty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ID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</a:t>
                </a:r>
              </a:p>
              <a:p>
                <a:pPr marL="550064" indent="-342900" defTabSz="407184">
                  <a:buFont typeface="+mj-lt"/>
                  <a:buAutoNum type="alphaLcParenR" startAt="2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×3</m:t>
                    </m:r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:endParaRPr lang="en-I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50064" indent="-342900" defTabSz="407184">
                  <a:buFont typeface="+mj-lt"/>
                  <a:buAutoNum type="alphaLcParenR" startAt="2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ID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I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50064" indent="-342900" defTabSz="407184">
                  <a:buFont typeface="+mj-lt"/>
                  <a:buAutoNum type="alphaLcParenR" startAt="2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95" y="2351054"/>
                <a:ext cx="4572000" cy="1915333"/>
              </a:xfrm>
              <a:prstGeom prst="rect">
                <a:avLst/>
              </a:prstGeom>
              <a:blipFill rotWithShape="1">
                <a:blip r:embed="rId4"/>
                <a:stretch>
                  <a:fillRect l="-933" t="-1592" b="-3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23886FE8-5801-C559-7EF7-98A556CBE499}"/>
                  </a:ext>
                </a:extLst>
              </p:cNvPr>
              <p:cNvSpPr txBox="1"/>
              <p:nvPr/>
            </p:nvSpPr>
            <p:spPr>
              <a:xfrm>
                <a:off x="4572000" y="2104132"/>
                <a:ext cx="4264352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  <a:p>
                <a:pPr marL="192876" indent="-192876">
                  <a:buFont typeface="+mj-lt"/>
                  <a:buAutoNum type="alphaLcParenR"/>
                </a:pPr>
                <a:r>
                  <a:rPr lang="en-ID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ID" sz="1600" b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ID" sz="16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ID" sz="1600" b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ID" sz="16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2×2×2×2</m:t>
                        </m:r>
                      </m:e>
                    </m:d>
                    <m:r>
                      <a:rPr lang="en-ID" sz="16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2×2×2</m:t>
                        </m:r>
                      </m:e>
                    </m:d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95350">
                  <a:tabLst>
                    <a:tab pos="606311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ID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×2×2×2×2×2×2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895350">
                  <a:tabLst>
                    <a:tab pos="606311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sz="16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sz="16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sz="1600">
                              <a:latin typeface="Cambria Math" panose="02040503050406030204" pitchFamily="18" charset="0"/>
                            </a:rPr>
                            <m:t>4+3</m:t>
                          </m:r>
                        </m:sup>
                      </m:sSup>
                      <m:r>
                        <a:rPr lang="en-ID" sz="16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D" sz="16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D" sz="16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ID" sz="160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3886FE8-5801-C559-7EF7-98A556CBE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104132"/>
                <a:ext cx="4264352" cy="1077218"/>
              </a:xfrm>
              <a:prstGeom prst="rect">
                <a:avLst/>
              </a:prstGeom>
              <a:blipFill rotWithShape="1">
                <a:blip r:embed="rId5"/>
                <a:stretch>
                  <a:fillRect l="-714" t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7ACF7B0A-16C7-8F06-48D9-0AC8AAB760CA}"/>
                  </a:ext>
                </a:extLst>
              </p:cNvPr>
              <p:cNvSpPr txBox="1"/>
              <p:nvPr/>
            </p:nvSpPr>
            <p:spPr>
              <a:xfrm>
                <a:off x="4572000" y="3200532"/>
                <a:ext cx="4572000" cy="608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92876" indent="-192876">
                  <a:buFont typeface="+mj-lt"/>
                  <a:buAutoNum type="alphaLcParenR" startAt="2"/>
                </a:pPr>
                <a:r>
                  <a:rPr lang="en-ID" sz="1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×3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2×3</m:t>
                        </m:r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ID" sz="1600" i="1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ID" sz="1600" i="1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ID" sz="1600" i="1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US" sz="1600" i="1" dirty="0" smtClean="0">
                  <a:latin typeface="Cambria Math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1600" b="0" i="1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sup>
                    </m:sSup>
                    <m:sSup>
                      <m:sSup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1600" b="0" i="1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ACF7B0A-16C7-8F06-48D9-0AC8AAB76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200532"/>
                <a:ext cx="4572000" cy="608693"/>
              </a:xfrm>
              <a:prstGeom prst="rect">
                <a:avLst/>
              </a:prstGeom>
              <a:blipFill rotWithShape="1">
                <a:blip r:embed="rId6"/>
                <a:stretch>
                  <a:fillRect l="-667" t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73045C99-2023-928C-804D-DA530AC0A379}"/>
                  </a:ext>
                </a:extLst>
              </p:cNvPr>
              <p:cNvSpPr txBox="1"/>
              <p:nvPr/>
            </p:nvSpPr>
            <p:spPr>
              <a:xfrm>
                <a:off x="4579620" y="3771929"/>
                <a:ext cx="4256732" cy="47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92876" indent="-192876">
                  <a:buFont typeface="+mj-lt"/>
                  <a:buAutoNum type="alphaLcParenR" startAt="3"/>
                </a:pPr>
                <a:r>
                  <a:rPr lang="en-ID" sz="1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sz="1600" b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sz="1600" b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ID" sz="1600" b="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ID" sz="16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3045C99-2023-928C-804D-DA530AC0A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620" y="3771929"/>
                <a:ext cx="4256732" cy="476221"/>
              </a:xfrm>
              <a:prstGeom prst="rect">
                <a:avLst/>
              </a:prstGeom>
              <a:blipFill rotWithShape="1">
                <a:blip r:embed="rId7"/>
                <a:stretch>
                  <a:fillRect l="-715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B887A1C4-22A5-489D-5270-D5CDB8175CA6}"/>
                  </a:ext>
                </a:extLst>
              </p:cNvPr>
              <p:cNvSpPr txBox="1"/>
              <p:nvPr/>
            </p:nvSpPr>
            <p:spPr>
              <a:xfrm>
                <a:off x="4580318" y="4312595"/>
                <a:ext cx="3344482" cy="34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92876" indent="-192876">
                  <a:buFont typeface="+mj-lt"/>
                  <a:buAutoNum type="alphaLcParenR" startAt="4"/>
                </a:pPr>
                <a:r>
                  <a:rPr lang="en-ID" sz="1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b="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ID" sz="1600" b="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en-ID" sz="1600" b="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×5</m:t>
                        </m:r>
                      </m:sup>
                    </m:sSup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×5</m:t>
                        </m:r>
                      </m:sup>
                    </m:sSup>
                    <m:r>
                      <a:rPr lang="en-US" sz="1600" b="0" i="1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32</m:t>
                        </m:r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ID" sz="1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sup>
                    </m:sSup>
                  </m:oMath>
                </a14:m>
                <a:endParaRPr lang="en-ID" sz="16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887A1C4-22A5-489D-5270-D5CDB8175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318" y="4312595"/>
                <a:ext cx="3344482" cy="341376"/>
              </a:xfrm>
              <a:prstGeom prst="rect">
                <a:avLst/>
              </a:prstGeom>
              <a:blipFill rotWithShape="1">
                <a:blip r:embed="rId8"/>
                <a:stretch>
                  <a:fillRect l="-911" t="-3571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03297"/>
            <a:ext cx="1752600" cy="151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729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0DE04A3E-4FCF-6F2A-08FF-B5F215A15F73}"/>
                  </a:ext>
                </a:extLst>
              </p:cNvPr>
              <p:cNvSpPr txBox="1"/>
              <p:nvPr/>
            </p:nvSpPr>
            <p:spPr>
              <a:xfrm>
                <a:off x="257224" y="2703408"/>
                <a:ext cx="8277176" cy="1839478"/>
              </a:xfrm>
              <a:prstGeom prst="rect">
                <a:avLst/>
              </a:prstGeom>
              <a:noFill/>
              <a:ln w="28575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192876" indent="-192876">
                  <a:buFont typeface="+mj-lt"/>
                  <a:buAutoNum type="alphaLcParenR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US" dirty="0" smtClean="0">
                  <a:latin typeface="Times New Roman" panose="02020603050405020304" pitchFamily="18" charset="0"/>
                </a:endParaRPr>
              </a:p>
              <a:p>
                <a:pPr marL="192876" indent="-192876">
                  <a:buFont typeface="+mj-lt"/>
                  <a:buAutoNum type="alphaLcParenR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 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 pokok 2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</a:t>
                </a:r>
                <a:r>
                  <a:rPr lang="en-ID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0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rad>
                    <m:r>
                      <a:rPr lang="en-ID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0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rad>
                    <m:r>
                      <a:rPr lang="en-ID" i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32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D" i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ID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ID" i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D" i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ID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D" i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ID" i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ID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ID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ID" i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D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ID" i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ID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DE04A3E-4FCF-6F2A-08FF-B5F215A15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24" y="2703408"/>
                <a:ext cx="8277176" cy="1839478"/>
              </a:xfrm>
              <a:prstGeom prst="rect">
                <a:avLst/>
              </a:prstGeom>
              <a:blipFill rotWithShape="1">
                <a:blip r:embed="rId2"/>
                <a:stretch>
                  <a:fillRect l="-440"/>
                </a:stretch>
              </a:blipFill>
              <a:ln w="28575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0" y="132120"/>
            <a:ext cx="3810000" cy="456803"/>
            <a:chOff x="0" y="132120"/>
            <a:chExt cx="3810000" cy="45680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24601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 smtClean="0">
                  <a:solidFill>
                    <a:schemeClr val="bg1"/>
                  </a:solidFill>
                </a:rPr>
                <a:t>1.2 </a:t>
              </a:r>
              <a:r>
                <a:rPr lang="en-ID" sz="2200" b="1" dirty="0" err="1">
                  <a:solidFill>
                    <a:schemeClr val="bg1"/>
                  </a:solidFill>
                </a:rPr>
                <a:t>Bentuk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 smtClean="0">
                  <a:solidFill>
                    <a:schemeClr val="bg1"/>
                  </a:solidFill>
                </a:rPr>
                <a:t>Akar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-76200" y="898553"/>
                <a:ext cx="4572000" cy="7587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07184" indent="-192876" algn="just"/>
                <a:r>
                  <a:rPr lang="en-ID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Sifat</a:t>
                </a:r>
                <a:r>
                  <a:rPr lang="en-ID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5:</a:t>
                </a:r>
              </a:p>
              <a:p>
                <a:pPr marL="407184" indent="-192876" algn="just"/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D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ID" b="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b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ID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ID" b="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sSup>
                          <m:sSup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ID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p>
                        </m:sSup>
                      </m:e>
                    </m:rad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0" y="898553"/>
                <a:ext cx="4572000" cy="758797"/>
              </a:xfrm>
              <a:prstGeom prst="rect">
                <a:avLst/>
              </a:prstGeom>
              <a:blipFill>
                <a:blip r:embed="rId5"/>
                <a:stretch>
                  <a:fillRect t="-4000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Arrow 13"/>
          <p:cNvSpPr/>
          <p:nvPr/>
        </p:nvSpPr>
        <p:spPr>
          <a:xfrm>
            <a:off x="2835855" y="1391397"/>
            <a:ext cx="593145" cy="1524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3581400" y="758165"/>
                <a:ext cx="5334000" cy="15712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Kita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ketahui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bahwa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ID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D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ID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menggunakan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sifat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ID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  <m:r>
                      <a:rPr lang="en-ID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𝑛𝑚</m:t>
                        </m:r>
                      </m:sup>
                    </m:sSup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pt-B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Tarik akar pada kedua ruas, diperoleh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  <m:sup>
                        <m:f>
                          <m:fPr>
                            <m:ctrlPr>
                              <a:rPr lang="en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ID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D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D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rad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Hal ini sesuai dengan sifat 5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 atas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Pangkat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berarti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758165"/>
                <a:ext cx="5334000" cy="1571264"/>
              </a:xfrm>
              <a:prstGeom prst="rect">
                <a:avLst/>
              </a:prstGeom>
              <a:blipFill rotWithShape="1">
                <a:blip r:embed="rId6"/>
                <a:stretch>
                  <a:fillRect l="-1029" r="-1829" b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291514" y="2088868"/>
            <a:ext cx="1428605" cy="481122"/>
            <a:chOff x="400195" y="2319228"/>
            <a:chExt cx="1428605" cy="48112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48221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3" y="971551"/>
            <a:ext cx="8003357" cy="342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68B1B02D-BA57-E909-A1A5-8F2FD87332EB}"/>
                  </a:ext>
                </a:extLst>
              </p:cNvPr>
              <p:cNvSpPr txBox="1"/>
              <p:nvPr/>
            </p:nvSpPr>
            <p:spPr>
              <a:xfrm>
                <a:off x="454843" y="199550"/>
                <a:ext cx="7309095" cy="649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ad>
                      <m:radPr>
                        <m:ctrlPr>
                          <a:rPr lang="en-ID" i="1">
                            <a:solidFill>
                              <a:srgbClr val="231F20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en-ID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mewakili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rasional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hanya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perkalian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berulang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sebanyak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faktor dari suatu </a:t>
                </a:r>
                <a:r>
                  <a:rPr lang="en-ID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 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rasional lainnya.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8B1B02D-BA57-E909-A1A5-8F2FD8733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43" y="199550"/>
                <a:ext cx="7309095" cy="649409"/>
              </a:xfrm>
              <a:prstGeom prst="rect">
                <a:avLst/>
              </a:prstGeom>
              <a:blipFill rotWithShape="1">
                <a:blip r:embed="rId3"/>
                <a:stretch>
                  <a:fillRect l="-751" t="-3774" r="-66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9600" y="1352550"/>
                <a:ext cx="7696200" cy="2843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5029" indent="-225029">
                  <a:buFont typeface="+mj-lt"/>
                  <a:buAutoNum type="romanLcPeriod"/>
                </a:pP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→2×2=4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5029" indent="-225029">
                  <a:buFont typeface="+mj-lt"/>
                  <a:buAutoNum type="romanL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→3×3=9</m:t>
                    </m:r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25029" indent="-225029">
                  <a:buFont typeface="+mj-lt"/>
                  <a:buAutoNum type="romanL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→3×3×3=27</m:t>
                    </m:r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25029" indent="-225029">
                  <a:buFont typeface="+mj-lt"/>
                  <a:buAutoNum type="romanL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deg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−32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=−32</m:t>
                    </m:r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5029" indent="-225029">
                  <a:buFont typeface="+mj-lt"/>
                  <a:buAutoNum type="romanL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</a:rPr>
                      <m:t>, </m:t>
                    </m:r>
                    <m:rad>
                      <m:radPr>
                        <m:ctrlPr>
                          <a:rPr lang="en-ID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ID" i="1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irasional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karen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bilangan-bilangan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tidak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dapt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dinyatakan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i="1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en-ID" i="1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ID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Bilangan-bilangan irasional tersebut disebut BENTUK </a:t>
                </a:r>
                <a:r>
                  <a:rPr lang="en-I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AKAR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50863" indent="-285750">
                  <a:buFont typeface="Wingdings" panose="05000000000000000000" pitchFamily="2" charset="2"/>
                  <a:buChar char="Ø"/>
                </a:pPr>
                <a:r>
                  <a:rPr lang="sv-SE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Bentuk akar merupakan bilangan irasional sehingga tidak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dapat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dinyatakan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perbandingan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bulat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352550"/>
                <a:ext cx="7696200" cy="2843535"/>
              </a:xfrm>
              <a:prstGeom prst="rect">
                <a:avLst/>
              </a:prstGeom>
              <a:blipFill rotWithShape="1">
                <a:blip r:embed="rId4"/>
                <a:stretch>
                  <a:fillRect l="-475" b="-2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9243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" y="0"/>
            <a:ext cx="2438400" cy="666750"/>
            <a:chOff x="228600" y="0"/>
            <a:chExt cx="2438400" cy="666750"/>
          </a:xfrm>
        </p:grpSpPr>
        <p:sp>
          <p:nvSpPr>
            <p:cNvPr id="2" name="Round Same Side Corner Rectangle 1"/>
            <p:cNvSpPr/>
            <p:nvPr/>
          </p:nvSpPr>
          <p:spPr>
            <a:xfrm flipV="1">
              <a:off x="228600" y="0"/>
              <a:ext cx="24384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445482" y="224057"/>
              <a:ext cx="2021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Pangkat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Rasional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C448E85D-64B7-3641-84BA-AE672BEC79A1}"/>
                  </a:ext>
                </a:extLst>
              </p:cNvPr>
              <p:cNvSpPr txBox="1"/>
              <p:nvPr/>
            </p:nvSpPr>
            <p:spPr>
              <a:xfrm>
                <a:off x="445482" y="808682"/>
                <a:ext cx="4964718" cy="632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setiap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real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bulat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sedemikian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sehingga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real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48E85D-64B7-3641-84BA-AE672BEC7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82" y="808682"/>
                <a:ext cx="4964718" cy="632674"/>
              </a:xfrm>
              <a:prstGeom prst="rect">
                <a:avLst/>
              </a:prstGeom>
              <a:blipFill>
                <a:blip r:embed="rId2"/>
                <a:stretch>
                  <a:fillRect l="-613" t="-2913" b="-8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611535F9-31BD-5568-E46B-F6CA5E28BEF1}"/>
                  </a:ext>
                </a:extLst>
              </p:cNvPr>
              <p:cNvSpPr/>
              <p:nvPr/>
            </p:nvSpPr>
            <p:spPr>
              <a:xfrm>
                <a:off x="5617879" y="895350"/>
                <a:ext cx="3276600" cy="224524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ID" sz="1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Sifat:</a:t>
                </a:r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ID" sz="1600" i="1">
                                    <a:solidFill>
                                      <a:srgbClr val="231F20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ID" sz="1600" b="0" i="1" smtClean="0">
                                    <a:solidFill>
                                      <a:srgbClr val="231F2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ID" sz="1600" b="0" i="1" smtClean="0">
                                    <a:solidFill>
                                      <a:srgbClr val="231F2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ID" sz="16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D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</m:d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</m:t>
                            </m:r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jika</m:t>
                            </m:r>
                            <m: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genap</m:t>
                            </m:r>
                          </m:e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</m:t>
                            </m:r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jika</m:t>
                            </m:r>
                            <m: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ganjil</m:t>
                            </m:r>
                          </m:e>
                        </m:eqArr>
                      </m:e>
                    </m:d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ad>
                      <m:radPr>
                        <m:ctrlPr>
                          <a:rPr lang="en-ID" sz="160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en-ID" sz="160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sz="16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ID" sz="16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</m:rad>
                      </m:num>
                      <m:den>
                        <m:rad>
                          <m:radPr>
                            <m:ctrlP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ID" sz="1600" b="0" i="1" smtClean="0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</m:rad>
                      </m:den>
                    </m:f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f>
                          <m:fPr>
                            <m:ctrlP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den>
                        </m:f>
                      </m:e>
                    </m:rad>
                  </m:oMath>
                </a14:m>
                <a:endParaRPr lang="en-US" sz="1600" b="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ID" sz="1600" dirty="0" smtClean="0">
                    <a:solidFill>
                      <a:srgbClr val="231F2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𝑚</m:t>
                        </m:r>
                      </m:deg>
                      <m:e>
                        <m:rad>
                          <m:radPr>
                            <m:ctrlP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ID" sz="1600" i="1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</m:rad>
                      </m:e>
                    </m:rad>
                  </m:oMath>
                </a14:m>
                <a:r>
                  <a:rPr lang="en-ID" sz="1600" dirty="0" smtClean="0">
                    <a:solidFill>
                      <a:srgbClr val="231F2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en-ID" sz="1600" i="1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m:rPr>
                            <m:brk m:alnAt="7"/>
                          </m:rPr>
                          <a:rPr lang="en-ID" sz="16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r>
                          <a:rPr lang="en-ID" sz="16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11535F9-31BD-5568-E46B-F6CA5E28BE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879" y="895350"/>
                <a:ext cx="3276600" cy="2245243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B4F4CF6F-8EF4-5E92-341F-B7E40660D1D0}"/>
                  </a:ext>
                </a:extLst>
              </p:cNvPr>
              <p:cNvSpPr txBox="1"/>
              <p:nvPr/>
            </p:nvSpPr>
            <p:spPr>
              <a:xfrm>
                <a:off x="533400" y="2811746"/>
                <a:ext cx="4455109" cy="1126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342900" indent="-342900">
                  <a:buFont typeface="+mj-lt"/>
                  <a:buAutoNum type="alphaLcParenR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108</m:t>
                        </m:r>
                      </m:e>
                    </m:rad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⟺</m:t>
                    </m:r>
                    <m:rad>
                      <m:radPr>
                        <m:degHide m:val="on"/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108</m:t>
                        </m:r>
                      </m:e>
                    </m:rad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sz="1600" i="1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36∙3</m:t>
                        </m:r>
                      </m:e>
                    </m:rad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ID" sz="1600" i="1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ID" sz="16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:endParaRPr lang="en-ID" sz="16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g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54</m:t>
                        </m:r>
                      </m:e>
                    </m:rad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⟺</m:t>
                    </m:r>
                    <m:rad>
                      <m:rad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g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54</m:t>
                        </m:r>
                      </m:e>
                    </m:rad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g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27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∙2</m:t>
                        </m:r>
                      </m:e>
                    </m:ra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</m:t>
                    </m:r>
                    <m:rad>
                      <m:ra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g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4F4CF6F-8EF4-5E92-341F-B7E40660D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811746"/>
                <a:ext cx="4455109" cy="1126142"/>
              </a:xfrm>
              <a:prstGeom prst="rect">
                <a:avLst/>
              </a:prstGeom>
              <a:blipFill>
                <a:blip r:embed="rId4"/>
                <a:stretch>
                  <a:fillRect l="-822" t="-1622" b="-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982C8D25-7F76-73A5-F20A-AC1F2878F064}"/>
                  </a:ext>
                </a:extLst>
              </p:cNvPr>
              <p:cNvSpPr txBox="1"/>
              <p:nvPr/>
            </p:nvSpPr>
            <p:spPr>
              <a:xfrm>
                <a:off x="533400" y="3965502"/>
                <a:ext cx="4817660" cy="429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en-ID" sz="16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sz="16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ID" sz="1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rad>
                      <m:radPr>
                        <m:degHide m:val="on"/>
                        <m:ctrlPr>
                          <a:rPr lang="en-ID" sz="16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ID" sz="1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  <m:sup>
                        <m:f>
                          <m:fPr>
                            <m:ctrlPr>
                              <a:rPr lang="en-ID" sz="16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ID" sz="16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ID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</m:oMath>
                </a14:m>
                <a:endParaRPr lang="en-ID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2C8D25-7F76-73A5-F20A-AC1F2878F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965502"/>
                <a:ext cx="4817660" cy="429028"/>
              </a:xfrm>
              <a:prstGeom prst="rect">
                <a:avLst/>
              </a:prstGeom>
              <a:blipFill>
                <a:blip r:embed="rId5"/>
                <a:stretch>
                  <a:fillRect l="-759" b="-1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445482" y="2229653"/>
            <a:ext cx="1428605" cy="481122"/>
            <a:chOff x="400195" y="2319228"/>
            <a:chExt cx="1428605" cy="48112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0585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F36891F5-5E25-592B-BE6B-A595FBFB5440}"/>
                  </a:ext>
                </a:extLst>
              </p:cNvPr>
              <p:cNvSpPr txBox="1"/>
              <p:nvPr/>
            </p:nvSpPr>
            <p:spPr>
              <a:xfrm>
                <a:off x="405548" y="3181350"/>
                <a:ext cx="8586052" cy="1383199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 menggunakan sifat pangkat rasional, </a:t>
                </a:r>
                <a:endParaRPr lang="en-ID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sederhanakan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D" sz="1600" b="0" i="0" dirty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ID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+4</m:t>
                    </m:r>
                    <m:rad>
                      <m:radPr>
                        <m:degHide m:val="on"/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ID" sz="16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Jawab:</a:t>
                </a: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rad>
                        <m:radPr>
                          <m:degHide m:val="on"/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3+4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ID" sz="1600" b="1" dirty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36891F5-5E25-592B-BE6B-A595FBFB5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48" y="3181350"/>
                <a:ext cx="8586052" cy="1383199"/>
              </a:xfrm>
              <a:prstGeom prst="rect">
                <a:avLst/>
              </a:prstGeom>
              <a:blipFill rotWithShape="1">
                <a:blip r:embed="rId2"/>
                <a:stretch>
                  <a:fillRect l="-283" t="-431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228600" y="0"/>
            <a:ext cx="3866162" cy="666750"/>
            <a:chOff x="228600" y="0"/>
            <a:chExt cx="2577441" cy="666750"/>
          </a:xfrm>
        </p:grpSpPr>
        <p:sp>
          <p:nvSpPr>
            <p:cNvPr id="10" name="Round Same Side Corner Rectangle 9"/>
            <p:cNvSpPr/>
            <p:nvPr/>
          </p:nvSpPr>
          <p:spPr>
            <a:xfrm flipV="1">
              <a:off x="228600" y="0"/>
              <a:ext cx="24384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37D7EC-A424-743F-48BB-675147BCC716}"/>
                </a:ext>
              </a:extLst>
            </p:cNvPr>
            <p:cNvSpPr txBox="1"/>
            <p:nvPr/>
          </p:nvSpPr>
          <p:spPr>
            <a:xfrm>
              <a:off x="330523" y="165574"/>
              <a:ext cx="24755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Operasi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Alajabar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bentuk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Akar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45482" y="740102"/>
                <a:ext cx="7772400" cy="1923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a dan b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bilangan-bilangan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rasional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positif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</m:oMath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ID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ID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</m:rad>
                            <m:r>
                              <a:rPr lang="en-ID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ad>
                              <m:radPr>
                                <m:degHide m:val="on"/>
                                <m:ctrlPr>
                                  <a:rPr lang="en-ID" i="1"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D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𝑎𝑏</m:t>
                    </m:r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ID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𝑎𝑏</m:t>
                        </m:r>
                      </m:e>
                    </m:ra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82" y="740102"/>
                <a:ext cx="7772400" cy="1923988"/>
              </a:xfrm>
              <a:prstGeom prst="rect">
                <a:avLst/>
              </a:prstGeom>
              <a:blipFill rotWithShape="1">
                <a:blip r:embed="rId3"/>
                <a:stretch>
                  <a:fillRect l="-627" t="-1582" b="-2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381000" y="2647950"/>
            <a:ext cx="1428605" cy="481122"/>
            <a:chOff x="400195" y="2319228"/>
            <a:chExt cx="1428605" cy="48112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79282" y="3181350"/>
                <a:ext cx="4964718" cy="1260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en-ID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rad>
                    <m:r>
                      <a:rPr lang="en-I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×5</m:t>
                    </m:r>
                    <m:rad>
                      <m:radPr>
                        <m:degHide m:val="on"/>
                        <m:ctrlPr>
                          <a:rPr lang="en-ID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ID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ID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b="1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Jawab: </a:t>
                </a:r>
                <a:endParaRPr lang="en-ID" sz="1600" b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e>
                      </m:rad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×5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=2×5×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e>
                      </m:rad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10×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e>
                      </m:rad>
                    </m:oMath>
                  </m:oMathPara>
                </a14:m>
                <a:endParaRPr lang="en-US" i="1" dirty="0" smtClean="0">
                  <a:latin typeface="Cambria Math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=10×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9∙2</m:t>
                          </m:r>
                        </m:e>
                      </m:rad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=10×3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ad>
                        <m:radPr>
                          <m:degHide m:val="on"/>
                          <m:ctrlPr>
                            <a:rPr lang="en-ID" i="1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D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282" y="3181350"/>
                <a:ext cx="4964718" cy="1260923"/>
              </a:xfrm>
              <a:prstGeom prst="rect">
                <a:avLst/>
              </a:prstGeom>
              <a:blipFill rotWithShape="1">
                <a:blip r:embed="rId6"/>
                <a:stretch>
                  <a:fillRect l="-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6279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2304</Words>
  <Application>Microsoft Office PowerPoint</Application>
  <PresentationFormat>On-screen Show (16:9)</PresentationFormat>
  <Paragraphs>207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Aulia Dwiningtyas Putri</dc:creator>
  <cp:lastModifiedBy>Taryo</cp:lastModifiedBy>
  <cp:revision>87</cp:revision>
  <dcterms:created xsi:type="dcterms:W3CDTF">2022-01-17T01:37:52Z</dcterms:created>
  <dcterms:modified xsi:type="dcterms:W3CDTF">2022-07-12T10:54:34Z</dcterms:modified>
</cp:coreProperties>
</file>