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E2BE38D-4F16-4BB4-B596-2C3E7D82D71E}"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45E9D-DC80-4FB9-882A-685EEAABA9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08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BE38D-4F16-4BB4-B596-2C3E7D82D71E}"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867711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BE38D-4F16-4BB4-B596-2C3E7D82D71E}"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173971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BE38D-4F16-4BB4-B596-2C3E7D82D71E}"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413700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2BE38D-4F16-4BB4-B596-2C3E7D82D71E}" type="datetimeFigureOut">
              <a:rPr lang="en-US" smtClean="0"/>
              <a:t>6/1/2023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F45E9D-DC80-4FB9-882A-685EEAABA99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835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E2BE38D-4F16-4BB4-B596-2C3E7D82D71E}" type="datetimeFigureOut">
              <a:rPr lang="en-US" smtClean="0"/>
              <a:t>6/1/2023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694301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E2BE38D-4F16-4BB4-B596-2C3E7D82D71E}" type="datetimeFigureOut">
              <a:rPr lang="en-US" smtClean="0"/>
              <a:t>6/1/2023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184322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E2BE38D-4F16-4BB4-B596-2C3E7D82D71E}" type="datetimeFigureOut">
              <a:rPr lang="en-US" smtClean="0"/>
              <a:t>6/1/2023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3641302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E2BE38D-4F16-4BB4-B596-2C3E7D82D71E}" type="datetimeFigureOut">
              <a:rPr lang="en-US" smtClean="0"/>
              <a:t>6/1/2023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475908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E2BE38D-4F16-4BB4-B596-2C3E7D82D71E}" type="datetimeFigureOut">
              <a:rPr lang="en-US" smtClean="0"/>
              <a:t>6/1/2023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EF45E9D-DC80-4FB9-882A-685EEAABA99E}" type="slidenum">
              <a:rPr lang="en-US" smtClean="0"/>
              <a:t>‹#›</a:t>
            </a:fld>
            <a:endParaRPr lang="en-US"/>
          </a:p>
        </p:txBody>
      </p:sp>
    </p:spTree>
    <p:extLst>
      <p:ext uri="{BB962C8B-B14F-4D97-AF65-F5344CB8AC3E}">
        <p14:creationId xmlns:p14="http://schemas.microsoft.com/office/powerpoint/2010/main" val="1702581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2BE38D-4F16-4BB4-B596-2C3E7D82D71E}" type="datetimeFigureOut">
              <a:rPr lang="en-US" smtClean="0"/>
              <a:t>6/1/2023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F45E9D-DC80-4FB9-882A-685EEAABA99E}" type="slidenum">
              <a:rPr lang="en-US" smtClean="0"/>
              <a:t>‹#›</a:t>
            </a:fld>
            <a:endParaRPr lang="en-US"/>
          </a:p>
        </p:txBody>
      </p:sp>
    </p:spTree>
    <p:extLst>
      <p:ext uri="{BB962C8B-B14F-4D97-AF65-F5344CB8AC3E}">
        <p14:creationId xmlns:p14="http://schemas.microsoft.com/office/powerpoint/2010/main" val="149410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E2BE38D-4F16-4BB4-B596-2C3E7D82D71E}" type="datetimeFigureOut">
              <a:rPr lang="en-US" smtClean="0"/>
              <a:t>6/1/2023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EF45E9D-DC80-4FB9-882A-685EEAABA99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252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US" sz="3600" b="1" dirty="0">
                <a:solidFill>
                  <a:srgbClr val="00B0F0"/>
                </a:solidFill>
                <a:latin typeface="Times New Roman" panose="02020603050405020304" pitchFamily="18" charset="0"/>
                <a:cs typeface="Times New Roman" panose="02020603050405020304" pitchFamily="18" charset="0"/>
              </a:rPr>
              <a:t>MEDIA MENGAJAR </a:t>
            </a:r>
            <a:br>
              <a:rPr lang="en-US" sz="3600" b="1" dirty="0">
                <a:solidFill>
                  <a:srgbClr val="00B0F0"/>
                </a:solidFill>
                <a:latin typeface="Times New Roman" panose="02020603050405020304" pitchFamily="18" charset="0"/>
                <a:cs typeface="Times New Roman" panose="02020603050405020304" pitchFamily="18" charset="0"/>
              </a:rPr>
            </a:br>
            <a:r>
              <a:rPr lang="en-US" sz="3600" b="1" dirty="0">
                <a:solidFill>
                  <a:srgbClr val="00B0F0"/>
                </a:solidFill>
                <a:latin typeface="Times New Roman" panose="02020603050405020304" pitchFamily="18" charset="0"/>
                <a:cs typeface="Times New Roman" panose="02020603050405020304" pitchFamily="18" charset="0"/>
              </a:rPr>
              <a:t>INFORMATIKA</a:t>
            </a:r>
            <a:endParaRPr lang="en-US" sz="3600" dirty="0"/>
          </a:p>
        </p:txBody>
      </p:sp>
      <p:sp>
        <p:nvSpPr>
          <p:cNvPr id="3" name="Subtitle 2"/>
          <p:cNvSpPr>
            <a:spLocks noGrp="1"/>
          </p:cNvSpPr>
          <p:nvPr>
            <p:ph type="subTitle" idx="1"/>
          </p:nvPr>
        </p:nvSpPr>
        <p:spPr/>
        <p:txBody>
          <a:bodyPr/>
          <a:lstStyle/>
          <a:p>
            <a:pPr algn="r"/>
            <a:r>
              <a:rPr lang="en-US" b="1" dirty="0">
                <a:latin typeface="Times New Roman" panose="02020603050405020304" pitchFamily="18" charset="0"/>
                <a:cs typeface="Times New Roman" panose="02020603050405020304" pitchFamily="18" charset="0"/>
              </a:rPr>
              <a:t>UNTUK SMA/MA KELAS XI</a:t>
            </a:r>
          </a:p>
          <a:p>
            <a:endParaRPr lang="en-US" dirty="0"/>
          </a:p>
        </p:txBody>
      </p:sp>
    </p:spTree>
    <p:extLst>
      <p:ext uri="{BB962C8B-B14F-4D97-AF65-F5344CB8AC3E}">
        <p14:creationId xmlns:p14="http://schemas.microsoft.com/office/powerpoint/2010/main" val="3550645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2. </a:t>
            </a:r>
            <a:r>
              <a:rPr lang="en-US" sz="2000" b="1" dirty="0" err="1">
                <a:solidFill>
                  <a:srgbClr val="00B0F0"/>
                </a:solidFill>
                <a:latin typeface="Times New Roman" panose="02020603050405020304" pitchFamily="18" charset="0"/>
                <a:cs typeface="Times New Roman" panose="02020603050405020304" pitchFamily="18" charset="0"/>
              </a:rPr>
              <a:t>Mencermati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Secara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Kritis</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Perubahan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Sosial</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dan</a:t>
            </a:r>
            <a:r>
              <a:rPr lang="en-US" sz="2000" b="1" dirty="0">
                <a:solidFill>
                  <a:srgbClr val="00B0F0"/>
                </a:solidFill>
                <a:latin typeface="Times New Roman" panose="02020603050405020304" pitchFamily="18" charset="0"/>
                <a:cs typeface="Times New Roman" panose="02020603050405020304" pitchFamily="18" charset="0"/>
              </a:rPr>
              <a:t> Cara </a:t>
            </a:r>
            <a:r>
              <a:rPr lang="en-US" sz="2000" b="1" dirty="0" err="1">
                <a:solidFill>
                  <a:srgbClr val="00B0F0"/>
                </a:solidFill>
                <a:latin typeface="Times New Roman" panose="02020603050405020304" pitchFamily="18" charset="0"/>
                <a:cs typeface="Times New Roman" panose="02020603050405020304" pitchFamily="18" charset="0"/>
              </a:rPr>
              <a:t>Kerja</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874103"/>
            <a:ext cx="6776720" cy="3967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dibahas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meningkatkan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konektivitas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Walaupun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mempengaruhi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nyata</a:t>
            </a:r>
            <a:endParaRPr lang="en-US" sz="2000" dirty="0" smtClean="0">
              <a:latin typeface="Times New Roman" panose="02020603050405020304" pitchFamily="18" charset="0"/>
              <a:cs typeface="Times New Roman" panose="02020603050405020304" pitchFamily="18" charset="0"/>
            </a:endParaRPr>
          </a:p>
          <a:p>
            <a:pPr algn="just"/>
            <a:endParaRPr lang="en-US" sz="2000" dirty="0" smtClean="0">
              <a:latin typeface="Times New Roman" panose="02020603050405020304" pitchFamily="18" charset="0"/>
              <a:cs typeface="Times New Roman" panose="02020603050405020304" pitchFamily="18" charset="0"/>
            </a:endParaRPr>
          </a:p>
          <a:p>
            <a:pPr marL="457200" indent="-457200" algn="just">
              <a:buAutoNum type="alphaLcPeriod"/>
            </a:pPr>
            <a:r>
              <a:rPr lang="fi-FI" sz="2000" dirty="0" smtClean="0">
                <a:latin typeface="Times New Roman" panose="02020603050405020304" pitchFamily="18" charset="0"/>
                <a:cs typeface="Times New Roman" panose="02020603050405020304" pitchFamily="18" charset="0"/>
              </a:rPr>
              <a:t>Menurunnya </a:t>
            </a:r>
            <a:r>
              <a:rPr lang="fi-FI" sz="2000" dirty="0">
                <a:latin typeface="Times New Roman" panose="02020603050405020304" pitchFamily="18" charset="0"/>
                <a:cs typeface="Times New Roman" panose="02020603050405020304" pitchFamily="18" charset="0"/>
              </a:rPr>
              <a:t>Kualitas Interaksi </a:t>
            </a:r>
            <a:r>
              <a:rPr lang="fi-FI" sz="2000" dirty="0" smtClean="0">
                <a:latin typeface="Times New Roman" panose="02020603050405020304" pitchFamily="18" charset="0"/>
                <a:cs typeface="Times New Roman" panose="02020603050405020304" pitchFamily="18" charset="0"/>
              </a:rPr>
              <a:t>Sosial</a:t>
            </a:r>
          </a:p>
          <a:p>
            <a:pPr algn="just"/>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menarik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mengalihkan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gawainya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Fenomena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istilah</a:t>
            </a:r>
            <a:r>
              <a:rPr lang="en-US" sz="2000" dirty="0">
                <a:latin typeface="Times New Roman" panose="02020603050405020304" pitchFamily="18" charset="0"/>
                <a:cs typeface="Times New Roman" panose="02020603050405020304" pitchFamily="18" charset="0"/>
              </a:rPr>
              <a:t> phubbing, yang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singkatan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phone snubbing.</a:t>
            </a:r>
            <a:endParaRPr lang="es-ES" sz="2000" dirty="0" smtClean="0">
              <a:latin typeface="Times New Roman" panose="02020603050405020304" pitchFamily="18" charset="0"/>
              <a:cs typeface="Times New Roman" panose="02020603050405020304" pitchFamily="18" charset="0"/>
            </a:endParaRPr>
          </a:p>
          <a:p>
            <a:pPr marL="457200" indent="-457200" algn="just">
              <a:buAutoNum type="alphaLcPeriod"/>
            </a:pPr>
            <a:endParaRPr lang="en-US" sz="2000" b="1" dirty="0">
              <a:solidFill>
                <a:srgbClr val="00B0F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4000" y="2601912"/>
            <a:ext cx="3962400" cy="2238375"/>
          </a:xfrm>
          <a:prstGeom prst="rect">
            <a:avLst/>
          </a:prstGeom>
        </p:spPr>
      </p:pic>
    </p:spTree>
    <p:extLst>
      <p:ext uri="{BB962C8B-B14F-4D97-AF65-F5344CB8AC3E}">
        <p14:creationId xmlns:p14="http://schemas.microsoft.com/office/powerpoint/2010/main" val="3016289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2000" dirty="0"/>
              <a:t>b. </a:t>
            </a:r>
            <a:r>
              <a:rPr lang="es-ES" sz="2000" dirty="0" err="1"/>
              <a:t>Mencermati</a:t>
            </a:r>
            <a:r>
              <a:rPr lang="es-ES" sz="2000" dirty="0"/>
              <a:t> </a:t>
            </a:r>
            <a:r>
              <a:rPr lang="es-ES" sz="2000" dirty="0" err="1"/>
              <a:t>Perubahan</a:t>
            </a:r>
            <a:r>
              <a:rPr lang="es-ES" sz="2000" dirty="0"/>
              <a:t> Cara </a:t>
            </a:r>
            <a:r>
              <a:rPr lang="es-ES" sz="2000" dirty="0" err="1"/>
              <a:t>Kerja</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011981"/>
            <a:ext cx="10058400" cy="53521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smtClean="0">
                <a:latin typeface="Times New Roman" panose="02020603050405020304" pitchFamily="18" charset="0"/>
                <a:cs typeface="Times New Roman" panose="02020603050405020304" pitchFamily="18" charset="0"/>
              </a:rPr>
              <a:t>Teknologi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tentu</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di era digital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disinggung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menghilangkan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menciptakan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Amatilah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dijalankan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perubahan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keterlibatan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en-US" sz="2000" dirty="0" err="1" smtClean="0">
                <a:latin typeface="Times New Roman" panose="02020603050405020304" pitchFamily="18" charset="0"/>
                <a:cs typeface="Times New Roman" panose="02020603050405020304" pitchFamily="18" charset="0"/>
              </a:rPr>
              <a:t>Jika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menerima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cari</a:t>
            </a:r>
            <a:r>
              <a:rPr lang="en-US" sz="2000" dirty="0">
                <a:latin typeface="Times New Roman" panose="02020603050405020304" pitchFamily="18" charset="0"/>
                <a:cs typeface="Times New Roman" panose="02020603050405020304" pitchFamily="18" charset="0"/>
              </a:rPr>
              <a:t> ide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menemukan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masyarakat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tanyakan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bisa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dimanfaatkan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menyelesaikan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ditemukan</a:t>
            </a:r>
            <a:r>
              <a:rPr lang="en-US" sz="2000" dirty="0" smtClean="0">
                <a:latin typeface="Times New Roman" panose="02020603050405020304" pitchFamily="18" charset="0"/>
                <a:cs typeface="Times New Roman" panose="02020603050405020304" pitchFamily="18" charset="0"/>
              </a:rPr>
              <a:t>?</a:t>
            </a:r>
          </a:p>
          <a:p>
            <a:pPr marL="457200" indent="-457200" algn="just">
              <a:buAutoNum type="arabicParenBoth"/>
            </a:pPr>
            <a:r>
              <a:rPr lang="sv-SE" sz="2000" dirty="0">
                <a:latin typeface="Times New Roman" panose="02020603050405020304" pitchFamily="18" charset="0"/>
                <a:cs typeface="Times New Roman" panose="02020603050405020304" pitchFamily="18" charset="0"/>
              </a:rPr>
              <a:t>Jika Anda merasakan ketidaknyamanan ketika melakukan sesuatu, coba cari ide bagaimana teknologi dapat menghilangkan ketidaknyamanan </a:t>
            </a:r>
            <a:r>
              <a:rPr lang="sv-SE" sz="2000" dirty="0" smtClean="0">
                <a:latin typeface="Times New Roman" panose="02020603050405020304" pitchFamily="18" charset="0"/>
                <a:cs typeface="Times New Roman" panose="02020603050405020304" pitchFamily="18" charset="0"/>
              </a:rPr>
              <a:t>tersebut.</a:t>
            </a:r>
          </a:p>
          <a:p>
            <a:pPr marL="457200" indent="-457200" algn="just">
              <a:buAutoNum type="arabicParenBoth"/>
            </a:pP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kesulitan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coba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temukan</a:t>
            </a:r>
            <a:r>
              <a:rPr lang="en-US" sz="2000" dirty="0">
                <a:latin typeface="Times New Roman" panose="02020603050405020304" pitchFamily="18" charset="0"/>
                <a:cs typeface="Times New Roman" panose="02020603050405020304" pitchFamily="18" charset="0"/>
              </a:rPr>
              <a:t> ide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memenuhi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kalau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murah</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67528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3. </a:t>
            </a:r>
            <a:r>
              <a:rPr lang="en-US" sz="2000" b="1" dirty="0" err="1">
                <a:solidFill>
                  <a:srgbClr val="00B0F0"/>
                </a:solidFill>
                <a:latin typeface="Times New Roman" panose="02020603050405020304" pitchFamily="18" charset="0"/>
                <a:cs typeface="Times New Roman" panose="02020603050405020304" pitchFamily="18" charset="0"/>
              </a:rPr>
              <a:t>Mencermati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Secara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Kritis</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Penggunaan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Produk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Teknologi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Informatika</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607403"/>
            <a:ext cx="10058400" cy="46028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manfaat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dilema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uraian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perlu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kritis</a:t>
            </a:r>
            <a:endParaRPr lang="en-US" sz="2000" dirty="0" smtClean="0">
              <a:latin typeface="Times New Roman" panose="02020603050405020304" pitchFamily="18" charset="0"/>
              <a:cs typeface="Times New Roman" panose="02020603050405020304" pitchFamily="18" charset="0"/>
            </a:endParaRPr>
          </a:p>
          <a:p>
            <a:pPr algn="just"/>
            <a:endParaRPr lang="en-US" sz="2000" b="1" dirty="0">
              <a:solidFill>
                <a:srgbClr val="00B0F0"/>
              </a:solidFill>
              <a:latin typeface="Times New Roman" panose="02020603050405020304" pitchFamily="18" charset="0"/>
              <a:cs typeface="Times New Roman" panose="02020603050405020304" pitchFamily="18" charset="0"/>
            </a:endParaRPr>
          </a:p>
          <a:p>
            <a:pPr marL="457200" indent="-457200" algn="just">
              <a:buAutoNum type="alphaLcPeriod"/>
            </a:pPr>
            <a:r>
              <a:rPr lang="en-US" sz="2000" b="1" dirty="0" err="1" smtClean="0">
                <a:latin typeface="Times New Roman" panose="02020603050405020304" pitchFamily="18" charset="0"/>
                <a:cs typeface="Times New Roman" panose="02020603050405020304" pitchFamily="18" charset="0"/>
              </a:rPr>
              <a:t>Teknologi</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Otomatis</a:t>
            </a:r>
            <a:endParaRPr lang="en-US" sz="2000" b="1" dirty="0" smtClean="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otomatis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industri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personal. Robot </a:t>
            </a:r>
            <a:r>
              <a:rPr lang="en-US" sz="2000" dirty="0" err="1">
                <a:latin typeface="Times New Roman" panose="02020603050405020304" pitchFamily="18" charset="0"/>
                <a:cs typeface="Times New Roman" panose="02020603050405020304" pitchFamily="18" charset="0"/>
              </a:rPr>
              <a:t>otomatis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merakit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industri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manufaktur</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operasi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mobil</a:t>
            </a:r>
            <a:r>
              <a:rPr lang="en-US" sz="2000" dirty="0">
                <a:latin typeface="Times New Roman" panose="02020603050405020304" pitchFamily="18" charset="0"/>
                <a:cs typeface="Times New Roman" panose="02020603050405020304" pitchFamily="18" charset="0"/>
              </a:rPr>
              <a:t> autonomous </a:t>
            </a:r>
            <a:r>
              <a:rPr lang="en-US" sz="2000" dirty="0" err="1">
                <a:latin typeface="Times New Roman" panose="02020603050405020304" pitchFamily="18" charset="0"/>
                <a:cs typeface="Times New Roman" panose="02020603050405020304" pitchFamily="18" charset="0"/>
              </a:rPr>
              <a:t>menggantikan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mobil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konvensional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pekerja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menggantikan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berbahaya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resiko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nyawa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akibat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kecelakaan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dihindari</a:t>
            </a:r>
            <a:r>
              <a:rPr lang="en-US" sz="2000" dirty="0" smtClean="0">
                <a:latin typeface="Times New Roman" panose="02020603050405020304" pitchFamily="18" charset="0"/>
                <a:cs typeface="Times New Roman" panose="02020603050405020304" pitchFamily="18" charset="0"/>
              </a:rPr>
              <a:t>.</a:t>
            </a:r>
          </a:p>
          <a:p>
            <a:pPr algn="just"/>
            <a:r>
              <a:rPr lang="en-US" sz="2000" b="1" dirty="0">
                <a:latin typeface="Times New Roman" panose="02020603050405020304" pitchFamily="18" charset="0"/>
                <a:cs typeface="Times New Roman" panose="02020603050405020304" pitchFamily="18" charset="0"/>
              </a:rPr>
              <a:t>b. </a:t>
            </a:r>
            <a:r>
              <a:rPr lang="en-US" sz="2000" b="1" dirty="0" err="1">
                <a:latin typeface="Times New Roman" panose="02020603050405020304" pitchFamily="18" charset="0"/>
                <a:cs typeface="Times New Roman" panose="02020603050405020304" pitchFamily="18" charset="0"/>
              </a:rPr>
              <a:t>Penyelewengan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Informasi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dan</a:t>
            </a:r>
            <a:r>
              <a:rPr lang="en-US" sz="2000" b="1" dirty="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Hoaks</a:t>
            </a:r>
            <a:endParaRPr lang="en-US" sz="2000" b="1" dirty="0" smtClean="0">
              <a:latin typeface="Times New Roman" panose="02020603050405020304" pitchFamily="18" charset="0"/>
              <a:cs typeface="Times New Roman" panose="02020603050405020304" pitchFamily="18" charset="0"/>
            </a:endParaRPr>
          </a:p>
          <a:p>
            <a:pPr algn="just"/>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penyebaran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hoaks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masif</a:t>
            </a:r>
            <a:r>
              <a:rPr lang="en-US" sz="2000" dirty="0">
                <a:latin typeface="Times New Roman" panose="02020603050405020304" pitchFamily="18" charset="0"/>
                <a:cs typeface="Times New Roman" panose="02020603050405020304" pitchFamily="18" charset="0"/>
              </a:rPr>
              <a:t> di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menggiring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publik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Terutama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masa-masa </a:t>
            </a:r>
            <a:r>
              <a:rPr lang="en-US" sz="2000" dirty="0" err="1">
                <a:latin typeface="Times New Roman" panose="02020603050405020304" pitchFamily="18" charset="0"/>
                <a:cs typeface="Times New Roman" panose="02020603050405020304" pitchFamily="18" charset="0"/>
              </a:rPr>
              <a:t>pemilihan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presiden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daerah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wakil </a:t>
            </a:r>
            <a:r>
              <a:rPr lang="en-US" sz="2000" dirty="0" err="1">
                <a:latin typeface="Times New Roman" panose="02020603050405020304" pitchFamily="18" charset="0"/>
                <a:cs typeface="Times New Roman" panose="02020603050405020304" pitchFamily="18" charset="0"/>
              </a:rPr>
              <a:t>rakyat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Akibatnya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polarisasi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perpecahan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tengah-tengah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masyarakat</a:t>
            </a:r>
            <a:endParaRPr lang="en-US" sz="2000"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128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c. </a:t>
            </a:r>
            <a:r>
              <a:rPr lang="en-US" sz="2000" b="1" dirty="0" err="1">
                <a:latin typeface="Times New Roman" panose="02020603050405020304" pitchFamily="18" charset="0"/>
                <a:cs typeface="Times New Roman" panose="02020603050405020304" pitchFamily="18" charset="0"/>
              </a:rPr>
              <a:t>Penggunaan</a:t>
            </a:r>
            <a:r>
              <a:rPr lang="en-US" sz="2000" b="1" dirty="0">
                <a:latin typeface="Times New Roman" panose="02020603050405020304" pitchFamily="18" charset="0"/>
                <a:cs typeface="Times New Roman" panose="02020603050405020304" pitchFamily="18" charset="0"/>
              </a:rPr>
              <a:t> Data </a:t>
            </a:r>
            <a:r>
              <a:rPr lang="en-US" sz="2000" b="1" dirty="0" err="1">
                <a:latin typeface="Times New Roman" panose="02020603050405020304" pitchFamily="18" charset="0"/>
                <a:cs typeface="Times New Roman" panose="02020603050405020304" pitchFamily="18" charset="0"/>
              </a:rPr>
              <a:t>Pribadi</a:t>
            </a:r>
            <a:endParaRPr lang="en-US" sz="20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870803"/>
            <a:ext cx="10058400" cy="5174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t>	</a:t>
            </a:r>
            <a:r>
              <a:rPr lang="en-US" sz="2000" dirty="0" smtClean="0">
                <a:latin typeface="Times New Roman" panose="02020603050405020304" pitchFamily="18" charset="0"/>
                <a:cs typeface="Times New Roman" panose="02020603050405020304" pitchFamily="18" charset="0"/>
              </a:rPr>
              <a:t>Salah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dilema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digital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aktif</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maya</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online, </a:t>
            </a:r>
            <a:r>
              <a:rPr lang="en-US" sz="2000" dirty="0" err="1">
                <a:latin typeface="Times New Roman" panose="02020603050405020304" pitchFamily="18" charset="0"/>
                <a:cs typeface="Times New Roman" panose="02020603050405020304" pitchFamily="18" charset="0"/>
              </a:rPr>
              <a:t>mau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datadata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disimpan</a:t>
            </a:r>
            <a:r>
              <a:rPr lang="en-US" sz="2000" dirty="0">
                <a:latin typeface="Times New Roman" panose="02020603050405020304" pitchFamily="18" charset="0"/>
                <a:cs typeface="Times New Roman" panose="02020603050405020304" pitchFamily="18" charset="0"/>
              </a:rPr>
              <a:t> di internet.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Di </a:t>
            </a:r>
            <a:r>
              <a:rPr lang="en-US" sz="2000" dirty="0">
                <a:latin typeface="Times New Roman" panose="02020603050405020304" pitchFamily="18" charset="0"/>
                <a:cs typeface="Times New Roman" panose="02020603050405020304" pitchFamily="18" charset="0"/>
              </a:rPr>
              <a:t>era digital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komoditas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bernilai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ekonomi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Akibatnya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data-data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dicuri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dibagikan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sengaja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pihak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pihak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data-data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jaminan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dibagikan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vendor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pihak</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lain</a:t>
            </a: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Secara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hukum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membagikan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pihak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persetujuan</a:t>
            </a:r>
            <a:r>
              <a:rPr lang="en-US" sz="2000" dirty="0">
                <a:latin typeface="Times New Roman" panose="02020603050405020304" pitchFamily="18" charset="0"/>
                <a:cs typeface="Times New Roman" panose="02020603050405020304" pitchFamily="18" charset="0"/>
              </a:rPr>
              <a:t> orang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pelanggaran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hukum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dilanggar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sulit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dibuktikan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pemilik</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Akibatnya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berbagi</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seringkali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mendukung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keperluan</a:t>
            </a:r>
            <a:r>
              <a:rPr lang="en-US" sz="2000" dirty="0">
                <a:latin typeface="Times New Roman" panose="02020603050405020304" pitchFamily="18" charset="0"/>
                <a:cs typeface="Times New Roman" panose="02020603050405020304" pitchFamily="18" charset="0"/>
              </a:rPr>
              <a:t> marketing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promosi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bisnis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Membagikan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dianggap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Meskipun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sulit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dijerat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hukum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pelanggaran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merupakan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Membagikan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tanpa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persetujuan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pemiliknya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dihindari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menurut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alasan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membagikan</a:t>
            </a:r>
            <a:r>
              <a:rPr lang="en-US" sz="2000" dirty="0">
                <a:latin typeface="Times New Roman" panose="02020603050405020304" pitchFamily="18" charset="0"/>
                <a:cs typeface="Times New Roman" panose="02020603050405020304" pitchFamily="18" charset="0"/>
              </a:rPr>
              <a:t> data </a:t>
            </a:r>
            <a:r>
              <a:rPr lang="en-US" sz="2000" dirty="0" err="1">
                <a:latin typeface="Times New Roman" panose="02020603050405020304" pitchFamily="18" charset="0"/>
                <a:cs typeface="Times New Roman" panose="02020603050405020304" pitchFamily="18" charset="0"/>
              </a:rPr>
              <a:t>pribadi</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sembarangan</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3717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d. </a:t>
            </a:r>
            <a:r>
              <a:rPr lang="en-US" sz="2000" b="1" dirty="0" err="1">
                <a:latin typeface="Times New Roman" panose="02020603050405020304" pitchFamily="18" charset="0"/>
                <a:cs typeface="Times New Roman" panose="02020603050405020304" pitchFamily="18" charset="0"/>
              </a:rPr>
              <a:t>Mencermati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Secara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Kritis</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Kasus</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Penipuan</a:t>
            </a:r>
            <a:endParaRPr lang="en-US" sz="20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201003"/>
            <a:ext cx="10058400" cy="51235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err="1">
                <a:latin typeface="Times New Roman" panose="02020603050405020304" pitchFamily="18" charset="0"/>
                <a:cs typeface="Times New Roman" panose="02020603050405020304" pitchFamily="18" charset="0"/>
              </a:rPr>
              <a:t>Kasus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marak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modus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memanfaatkan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ketidaktahuan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mengenai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memanfaatkan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sifat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emosi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korbannya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modus </a:t>
            </a:r>
            <a:r>
              <a:rPr lang="en-US" sz="2000" dirty="0" err="1">
                <a:latin typeface="Times New Roman" panose="02020603050405020304" pitchFamily="18" charset="0"/>
                <a:cs typeface="Times New Roman" panose="02020603050405020304" pitchFamily="18" charset="0"/>
              </a:rPr>
              <a:t>penipuan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antaranya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a:t>
            </a:r>
          </a:p>
          <a:p>
            <a:pPr algn="just"/>
            <a:endParaRPr lang="en-US" sz="2000" b="1"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Menggunakan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foto</a:t>
            </a:r>
            <a:r>
              <a:rPr lang="en-US" sz="2000" dirty="0">
                <a:latin typeface="Times New Roman" panose="02020603050405020304" pitchFamily="18" charset="0"/>
                <a:cs typeface="Times New Roman" panose="02020603050405020304" pitchFamily="18" charset="0"/>
              </a:rPr>
              <a:t> orang lain di </a:t>
            </a:r>
            <a:r>
              <a:rPr lang="en-US" sz="2000" dirty="0" err="1">
                <a:latin typeface="Times New Roman" panose="02020603050405020304" pitchFamily="18" charset="0"/>
                <a:cs typeface="Times New Roman" panose="02020603050405020304" pitchFamily="18" charset="0"/>
              </a:rPr>
              <a:t>profil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WhatApps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menghubungi</a:t>
            </a:r>
            <a:r>
              <a:rPr lang="en-US" sz="2000" dirty="0">
                <a:latin typeface="Times New Roman" panose="02020603050405020304" pitchFamily="18" charset="0"/>
                <a:cs typeface="Times New Roman" panose="02020603050405020304" pitchFamily="18" charset="0"/>
              </a:rPr>
              <a:t> orang lain, orang lain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menganggap</a:t>
            </a:r>
            <a:r>
              <a:rPr lang="en-US" sz="2000" dirty="0">
                <a:latin typeface="Times New Roman" panose="02020603050405020304" pitchFamily="18" charset="0"/>
                <a:cs typeface="Times New Roman" panose="02020603050405020304" pitchFamily="18" charset="0"/>
              </a:rPr>
              <a:t> orang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kenal</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(2) </a:t>
            </a:r>
            <a:r>
              <a:rPr lang="en-US" sz="2000" dirty="0" err="1" smtClean="0">
                <a:latin typeface="Times New Roman" panose="02020603050405020304" pitchFamily="18" charset="0"/>
                <a:cs typeface="Times New Roman" panose="02020603050405020304" pitchFamily="18" charset="0"/>
              </a:rPr>
              <a:t>Membuat</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palsu</a:t>
            </a:r>
            <a:r>
              <a:rPr lang="en-US" sz="2000" dirty="0">
                <a:latin typeface="Times New Roman" panose="02020603050405020304" pitchFamily="18" charset="0"/>
                <a:cs typeface="Times New Roman" panose="02020603050405020304" pitchFamily="18" charset="0"/>
              </a:rPr>
              <a:t> di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foto</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menipu</a:t>
            </a:r>
            <a:r>
              <a:rPr lang="en-US" sz="2000" dirty="0">
                <a:latin typeface="Times New Roman" panose="02020603050405020304" pitchFamily="18" charset="0"/>
                <a:cs typeface="Times New Roman" panose="02020603050405020304" pitchFamily="18" charset="0"/>
              </a:rPr>
              <a:t> orang-orang yang </a:t>
            </a:r>
            <a:r>
              <a:rPr lang="en-US" sz="2000" dirty="0" err="1">
                <a:latin typeface="Times New Roman" panose="02020603050405020304" pitchFamily="18" charset="0"/>
                <a:cs typeface="Times New Roman" panose="02020603050405020304" pitchFamily="18" charset="0"/>
              </a:rPr>
              <a:t>kenal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orang yang di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foto</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Mencari</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sedang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menawarkan</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menjual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sesuatu</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pura-pura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tertarik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ditawarkan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pura-pura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mentransfer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pembayaran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meskipun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ingin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belum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calon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diarahkan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mentransfer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rekening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penipu</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Menelepon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calon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keluarga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mengalami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musibah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kondisi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segera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medis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Calon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diminta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mentransfer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uang</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1941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80" y="1988403"/>
            <a:ext cx="6967220" cy="429809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(5) </a:t>
            </a:r>
            <a:r>
              <a:rPr lang="en-US" sz="2000" dirty="0" err="1" smtClean="0">
                <a:latin typeface="Times New Roman" panose="02020603050405020304" pitchFamily="18" charset="0"/>
                <a:cs typeface="Times New Roman" panose="02020603050405020304" pitchFamily="18" charset="0"/>
              </a:rPr>
              <a:t>Mengirimkan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calon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calon</a:t>
            </a:r>
            <a:r>
              <a:rPr lang="en-US" sz="2000" dirty="0">
                <a:latin typeface="Times New Roman" panose="02020603050405020304" pitchFamily="18" charset="0"/>
                <a:cs typeface="Times New Roman" panose="02020603050405020304" pitchFamily="18" charset="0"/>
              </a:rPr>
              <a:t> korban </a:t>
            </a:r>
            <a:r>
              <a:rPr lang="en-US" sz="2000" dirty="0" err="1">
                <a:latin typeface="Times New Roman" panose="02020603050405020304" pitchFamily="18" charset="0"/>
                <a:cs typeface="Times New Roman" panose="02020603050405020304" pitchFamily="18" charset="0"/>
              </a:rPr>
              <a:t>mendapatkan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hadiah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perusahaan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6) </a:t>
            </a:r>
            <a:r>
              <a:rPr lang="en-US" sz="2000" dirty="0" err="1">
                <a:latin typeface="Times New Roman" panose="02020603050405020304" pitchFamily="18" charset="0"/>
                <a:cs typeface="Times New Roman" panose="02020603050405020304" pitchFamily="18" charset="0"/>
              </a:rPr>
              <a:t>Menjual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dibayar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pernah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dikirimkan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dikirim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sesuai</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Modus </a:t>
            </a:r>
            <a:r>
              <a:rPr lang="en-US" sz="2000" dirty="0" err="1">
                <a:latin typeface="Times New Roman" panose="02020603050405020304" pitchFamily="18" charset="0"/>
                <a:cs typeface="Times New Roman" panose="02020603050405020304" pitchFamily="18" charset="0"/>
              </a:rPr>
              <a:t>penipuan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berkembang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seiring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Pelaku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menipu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korbannya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selalu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cermat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pastikan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bahwa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kredibilitas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diketahui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review </a:t>
            </a:r>
            <a:r>
              <a:rPr lang="en-US" sz="2000" dirty="0" err="1">
                <a:latin typeface="Times New Roman" panose="02020603050405020304" pitchFamily="18" charset="0"/>
                <a:cs typeface="Times New Roman" panose="02020603050405020304" pitchFamily="18" charset="0"/>
              </a:rPr>
              <a:t>pelanggan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sebelumnya</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Jika</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ragu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gunakan</a:t>
            </a:r>
            <a:r>
              <a:rPr lang="en-US" sz="2000" dirty="0">
                <a:latin typeface="Times New Roman" panose="02020603050405020304" pitchFamily="18" charset="0"/>
                <a:cs typeface="Times New Roman" panose="02020603050405020304" pitchFamily="18" charset="0"/>
              </a:rPr>
              <a:t> market place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terpercaya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pembelian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dibutuhkan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permintaan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di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pernah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dilayani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kecuali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pembicaraan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orang yang </a:t>
            </a:r>
          </a:p>
        </p:txBody>
      </p:sp>
    </p:spTree>
    <p:extLst>
      <p:ext uri="{BB962C8B-B14F-4D97-AF65-F5344CB8AC3E}">
        <p14:creationId xmlns:p14="http://schemas.microsoft.com/office/powerpoint/2010/main" val="300983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latin typeface="Times New Roman" panose="02020603050405020304" pitchFamily="18" charset="0"/>
                <a:cs typeface="Times New Roman" panose="02020603050405020304" pitchFamily="18" charset="0"/>
              </a:rPr>
              <a:t>e. </a:t>
            </a:r>
            <a:r>
              <a:rPr lang="en-US" sz="2000" b="1" dirty="0" err="1">
                <a:latin typeface="Times New Roman" panose="02020603050405020304" pitchFamily="18" charset="0"/>
                <a:cs typeface="Times New Roman" panose="02020603050405020304" pitchFamily="18" charset="0"/>
              </a:rPr>
              <a:t>Penggunaan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Produk</a:t>
            </a:r>
            <a:r>
              <a:rPr lang="en-US" sz="2000" b="1" dirty="0">
                <a:latin typeface="Times New Roman" panose="02020603050405020304" pitchFamily="18" charset="0"/>
                <a:cs typeface="Times New Roman" panose="02020603050405020304" pitchFamily="18" charset="0"/>
              </a:rPr>
              <a:t> IT </a:t>
            </a:r>
            <a:r>
              <a:rPr lang="en-US" sz="2000" b="1" dirty="0" err="1">
                <a:latin typeface="Times New Roman" panose="02020603050405020304" pitchFamily="18" charset="0"/>
                <a:cs typeface="Times New Roman" panose="02020603050405020304" pitchFamily="18" charset="0"/>
              </a:rPr>
              <a:t>dalam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Bidang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Kesehatan</a:t>
            </a:r>
            <a:endParaRPr lang="en-US" sz="2000"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335697"/>
            <a:ext cx="10058400" cy="47933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Penggunaan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kesehatan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hasil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Tindakan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menghasilkan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presisi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kasus-kaus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memerlukan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presisi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robot</a:t>
            </a:r>
            <a:r>
              <a:rPr lang="en-US" sz="2000" dirty="0" smtClean="0"/>
              <a:t>.</a:t>
            </a:r>
          </a:p>
          <a:p>
            <a:pPr algn="just"/>
            <a:endParaRPr lang="en-US" sz="2000" b="1" dirty="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Selain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keuntungan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pasien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berada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daerah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terpencil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robot </a:t>
            </a:r>
            <a:r>
              <a:rPr lang="en-US" sz="2000" dirty="0" err="1">
                <a:latin typeface="Times New Roman" panose="02020603050405020304" pitchFamily="18" charset="0"/>
                <a:cs typeface="Times New Roman" panose="02020603050405020304" pitchFamily="18" charset="0"/>
              </a:rPr>
              <a:t>dikendalikan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dokter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ahli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sehingga</a:t>
            </a:r>
            <a:r>
              <a:rPr lang="en-US" sz="2000" dirty="0">
                <a:latin typeface="Times New Roman" panose="02020603050405020304" pitchFamily="18" charset="0"/>
                <a:cs typeface="Times New Roman" panose="02020603050405020304" pitchFamily="18" charset="0"/>
              </a:rPr>
              <a:t> proses </a:t>
            </a:r>
            <a:r>
              <a:rPr lang="en-US" sz="2000" dirty="0" err="1">
                <a:latin typeface="Times New Roman" panose="02020603050405020304" pitchFamily="18" charset="0"/>
                <a:cs typeface="Times New Roman" panose="02020603050405020304" pitchFamily="18" charset="0"/>
              </a:rPr>
              <a:t>pembedahan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jauh</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kesehatan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tinggal</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daerah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terpencil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53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080" y="1315303"/>
            <a:ext cx="10231120" cy="5009297"/>
          </a:xfrm>
        </p:spPr>
        <p:txBody>
          <a:bodyPr>
            <a:normAutofit/>
          </a:bodyPr>
          <a:lstStyle/>
          <a:p>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mendukung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aspek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namun</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bersamaan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ditimbulkan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memahami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mengenai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muncul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akibat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Terkait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refleksikanlah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pemahaman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kegiatan</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berikut</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r>
            <a:br>
              <a:rPr lang="en-US"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Apakah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disebabkan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jelaskan</a:t>
            </a:r>
            <a:r>
              <a:rPr lang="en-US" sz="2000" dirty="0" smtClean="0">
                <a:latin typeface="Times New Roman" panose="02020603050405020304" pitchFamily="18" charset="0"/>
                <a:cs typeface="Times New Roman" panose="02020603050405020304" pitchFamily="18" charset="0"/>
              </a:rPr>
              <a:t>.</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mengkritisi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langkah-langkah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mengkritisinya</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berpikir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apakah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mengatasi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jelaskan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mengatasinya</a:t>
            </a: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r>
            <a:br>
              <a:rPr lang="en-US" sz="2000" dirty="0" smtClean="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Setelah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pindailah</a:t>
            </a:r>
            <a:r>
              <a:rPr lang="en-US" sz="2000" dirty="0">
                <a:latin typeface="Times New Roman" panose="02020603050405020304" pitchFamily="18" charset="0"/>
                <a:cs typeface="Times New Roman" panose="02020603050405020304" pitchFamily="18" charset="0"/>
              </a:rPr>
              <a:t> QR Code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menjawab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pertanyaan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tugas</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atas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Sebaliknya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melihat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kembali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materi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kerjakan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Soal-Soal</a:t>
            </a:r>
            <a:r>
              <a:rPr lang="en-US" sz="2000" dirty="0">
                <a:latin typeface="Times New Roman" panose="02020603050405020304" pitchFamily="18" charset="0"/>
                <a:cs typeface="Times New Roman" panose="02020603050405020304" pitchFamily="18" charset="0"/>
              </a:rPr>
              <a:t> Remedial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362" y="977165"/>
            <a:ext cx="1819275" cy="676275"/>
          </a:xfrm>
          <a:prstGeom prst="rect">
            <a:avLst/>
          </a:prstGeom>
        </p:spPr>
      </p:pic>
    </p:spTree>
    <p:extLst>
      <p:ext uri="{BB962C8B-B14F-4D97-AF65-F5344CB8AC3E}">
        <p14:creationId xmlns:p14="http://schemas.microsoft.com/office/powerpoint/2010/main" val="2752909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Bab 5</a:t>
            </a:r>
            <a:endParaRPr lang="en-US" b="1"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01198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3600" b="1" dirty="0" err="1">
                <a:solidFill>
                  <a:srgbClr val="00B0F0"/>
                </a:solidFill>
                <a:latin typeface="Times New Roman" panose="02020603050405020304" pitchFamily="18" charset="0"/>
                <a:cs typeface="Times New Roman" panose="02020603050405020304" pitchFamily="18" charset="0"/>
              </a:rPr>
              <a:t>Dampak</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Sosial</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Informatika</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dan</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Berpikir</a:t>
            </a:r>
            <a:r>
              <a:rPr lang="en-US" sz="3600" b="1" dirty="0">
                <a:solidFill>
                  <a:srgbClr val="00B0F0"/>
                </a:solidFill>
                <a:latin typeface="Times New Roman" panose="02020603050405020304" pitchFamily="18" charset="0"/>
                <a:cs typeface="Times New Roman" panose="02020603050405020304" pitchFamily="18" charset="0"/>
              </a:rPr>
              <a:t> </a:t>
            </a:r>
            <a:r>
              <a:rPr lang="en-US" sz="3600" b="1" dirty="0" err="1">
                <a:solidFill>
                  <a:srgbClr val="00B0F0"/>
                </a:solidFill>
                <a:latin typeface="Times New Roman" panose="02020603050405020304" pitchFamily="18" charset="0"/>
                <a:cs typeface="Times New Roman" panose="02020603050405020304" pitchFamily="18" charset="0"/>
              </a:rPr>
              <a:t>Kritis</a:t>
            </a:r>
            <a:endParaRPr lang="en-US" sz="36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549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A. </a:t>
            </a:r>
            <a:r>
              <a:rPr lang="en-US" sz="2000" b="1" dirty="0" err="1">
                <a:solidFill>
                  <a:srgbClr val="00B0F0"/>
                </a:solidFill>
                <a:latin typeface="Times New Roman" panose="02020603050405020304" pitchFamily="18" charset="0"/>
                <a:cs typeface="Times New Roman" panose="02020603050405020304" pitchFamily="18" charset="0"/>
              </a:rPr>
              <a:t>Dampak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Positif</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Produk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Informatika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Mengembangkan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Kemampuan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Berpikir</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Kritis</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404203"/>
            <a:ext cx="10058400" cy="24946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Penggunaan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mendukung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aspek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antarsesama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yang lain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tinggi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berhasil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smtClean="0">
                <a:latin typeface="Times New Roman" panose="02020603050405020304" pitchFamily="18" charset="0"/>
                <a:cs typeface="Times New Roman" panose="02020603050405020304" pitchFamily="18" charset="0"/>
              </a:rPr>
              <a:t>.</a:t>
            </a:r>
          </a:p>
          <a:p>
            <a:pPr algn="just"/>
            <a:r>
              <a:rPr lang="en-US" sz="2000" b="1" dirty="0">
                <a:solidFill>
                  <a:srgbClr val="00B0F0"/>
                </a:solidFill>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dibahas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perubahan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bagaimana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mengembangkan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berpikir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menghindari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pengaruh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638111"/>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i-FI" sz="2000" b="1" dirty="0">
                <a:solidFill>
                  <a:srgbClr val="FF0000"/>
                </a:solidFill>
                <a:latin typeface="Times New Roman" panose="02020603050405020304" pitchFamily="18" charset="0"/>
                <a:cs typeface="Times New Roman" panose="02020603050405020304" pitchFamily="18" charset="0"/>
              </a:rPr>
              <a:t>1. Meningkatkan Interaksi Sosial Antarpengguna</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3488481"/>
            <a:ext cx="7881620" cy="24946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Salah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positif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meningkatnya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konektivitas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antarpengguna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dibandingkan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25 </a:t>
            </a:r>
            <a:r>
              <a:rPr lang="en-US" sz="2000" dirty="0" err="1">
                <a:latin typeface="Times New Roman" panose="02020603050405020304" pitchFamily="18" charset="0"/>
                <a:cs typeface="Times New Roman" panose="02020603050405020304" pitchFamily="18" charset="0"/>
              </a:rPr>
              <a:t>tahun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lalu</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berbeda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sarana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yang paling </a:t>
            </a:r>
            <a:r>
              <a:rPr lang="en-US" sz="2000" dirty="0" err="1">
                <a:latin typeface="Times New Roman" panose="02020603050405020304" pitchFamily="18" charset="0"/>
                <a:cs typeface="Times New Roman" panose="02020603050405020304" pitchFamily="18" charset="0"/>
              </a:rPr>
              <a:t>canggih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telepon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hanya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kota-kota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kalangan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Orangorang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surat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kerabat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kolega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sungguh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terbatas</a:t>
            </a:r>
            <a:r>
              <a:rPr lang="en-US" sz="2000" dirty="0">
                <a:latin typeface="Times New Roman" panose="02020603050405020304" pitchFamily="18" charset="0"/>
                <a:cs typeface="Times New Roman" panose="02020603050405020304" pitchFamily="18" charset="0"/>
              </a:rPr>
              <a:t>.</a:t>
            </a:r>
            <a:endParaRPr lang="en-US" sz="2000" b="1" dirty="0">
              <a:solidFill>
                <a:srgbClr val="00B0F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0655" y="3898900"/>
            <a:ext cx="2105025" cy="1971675"/>
          </a:xfrm>
          <a:prstGeom prst="rect">
            <a:avLst/>
          </a:prstGeom>
        </p:spPr>
      </p:pic>
    </p:spTree>
    <p:extLst>
      <p:ext uri="{BB962C8B-B14F-4D97-AF65-F5344CB8AC3E}">
        <p14:creationId xmlns:p14="http://schemas.microsoft.com/office/powerpoint/2010/main" val="2232891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2090003"/>
            <a:ext cx="6295707" cy="3320197"/>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Selain</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lain yang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WhatsApp, Messenger, Line, Telegram,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diinstal</a:t>
            </a:r>
            <a:r>
              <a:rPr lang="en-US" sz="2000" dirty="0">
                <a:latin typeface="Times New Roman" panose="02020603050405020304" pitchFamily="18" charset="0"/>
                <a:cs typeface="Times New Roman" panose="02020603050405020304" pitchFamily="18" charset="0"/>
              </a:rPr>
              <a:t> di smartphone yang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mana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fitur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grup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diskusi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bermanfaat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perbincangan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kelompok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Selain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panggilan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video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jaringan</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biaya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dibanding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panggilan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telepon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biasa</a:t>
            </a:r>
            <a:r>
              <a:rPr lang="en-US" sz="20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5687" y="2262187"/>
            <a:ext cx="3948113" cy="2640013"/>
          </a:xfrm>
          <a:prstGeom prst="rect">
            <a:avLst/>
          </a:prstGeom>
        </p:spPr>
      </p:pic>
    </p:spTree>
    <p:extLst>
      <p:ext uri="{BB962C8B-B14F-4D97-AF65-F5344CB8AC3E}">
        <p14:creationId xmlns:p14="http://schemas.microsoft.com/office/powerpoint/2010/main" val="406724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2. </a:t>
            </a:r>
            <a:r>
              <a:rPr lang="en-US" sz="2000" b="1" dirty="0" err="1">
                <a:solidFill>
                  <a:srgbClr val="00B0F0"/>
                </a:solidFill>
                <a:latin typeface="Times New Roman" panose="02020603050405020304" pitchFamily="18" charset="0"/>
                <a:cs typeface="Times New Roman" panose="02020603050405020304" pitchFamily="18" charset="0"/>
              </a:rPr>
              <a:t>Perubahan</a:t>
            </a:r>
            <a:r>
              <a:rPr lang="en-US" sz="2000" b="1" dirty="0">
                <a:solidFill>
                  <a:srgbClr val="00B0F0"/>
                </a:solidFill>
                <a:latin typeface="Times New Roman" panose="02020603050405020304" pitchFamily="18" charset="0"/>
                <a:cs typeface="Times New Roman" panose="02020603050405020304" pitchFamily="18" charset="0"/>
              </a:rPr>
              <a:t> Cara </a:t>
            </a:r>
            <a:r>
              <a:rPr lang="en-US" sz="2000" b="1" dirty="0" err="1">
                <a:solidFill>
                  <a:srgbClr val="00B0F0"/>
                </a:solidFill>
                <a:latin typeface="Times New Roman" panose="02020603050405020304" pitchFamily="18" charset="0"/>
                <a:cs typeface="Times New Roman" panose="02020603050405020304" pitchFamily="18" charset="0"/>
              </a:rPr>
              <a:t>Hidup</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401019"/>
            <a:ext cx="10058400" cy="50967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Perkembangan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cepat</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ditandai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majunya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area </a:t>
            </a:r>
            <a:r>
              <a:rPr lang="en-US" sz="2000" dirty="0" err="1">
                <a:latin typeface="Times New Roman" panose="02020603050405020304" pitchFamily="18" charset="0"/>
                <a:cs typeface="Times New Roman" panose="02020603050405020304" pitchFamily="18" charset="0"/>
              </a:rPr>
              <a:t>jangkauan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luas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bertambah</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didukung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besar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ketergantungan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Dukungan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nyaman</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perubahan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disebabkan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kehadiran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699603"/>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a. </a:t>
            </a:r>
            <a:r>
              <a:rPr lang="en-US" sz="2000" b="1" dirty="0" err="1">
                <a:solidFill>
                  <a:srgbClr val="FF0000"/>
                </a:solidFill>
                <a:latin typeface="Times New Roman" panose="02020603050405020304" pitchFamily="18" charset="0"/>
                <a:cs typeface="Times New Roman" panose="02020603050405020304" pitchFamily="18" charset="0"/>
              </a:rPr>
              <a:t>Bekerja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dari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Rumah</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876621"/>
            <a:ext cx="10058400" cy="5096719"/>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organisasi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keleluasaan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pegawainya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Ada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kolaborasi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online. </a:t>
            </a:r>
            <a:r>
              <a:rPr lang="en-US" sz="2000" dirty="0" err="1">
                <a:latin typeface="Times New Roman" panose="02020603050405020304" pitchFamily="18" charset="0"/>
                <a:cs typeface="Times New Roman" panose="02020603050405020304" pitchFamily="18" charset="0"/>
              </a:rPr>
              <a:t>Keberadaan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koneksi</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memungkinkan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pegawai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jauh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online </a:t>
            </a:r>
            <a:r>
              <a:rPr lang="en-US" sz="2000" dirty="0" err="1">
                <a:latin typeface="Times New Roman" panose="02020603050405020304" pitchFamily="18" charset="0"/>
                <a:cs typeface="Times New Roman" panose="02020603050405020304" pitchFamily="18" charset="0"/>
              </a:rPr>
              <a:t>semakin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populer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pandemi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Covid</a:t>
            </a:r>
            <a:r>
              <a:rPr lang="en-US" sz="2000" dirty="0">
                <a:latin typeface="Times New Roman" panose="02020603050405020304" pitchFamily="18" charset="0"/>
                <a:cs typeface="Times New Roman" panose="02020603050405020304" pitchFamily="18" charset="0"/>
              </a:rPr>
              <a:t> 19 </a:t>
            </a:r>
            <a:r>
              <a:rPr lang="en-US" sz="2000" dirty="0" err="1">
                <a:latin typeface="Times New Roman" panose="02020603050405020304" pitchFamily="18" charset="0"/>
                <a:cs typeface="Times New Roman" panose="02020603050405020304" pitchFamily="18" charset="0"/>
              </a:rPr>
              <a:t>melanda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Para </a:t>
            </a:r>
            <a:r>
              <a:rPr lang="en-US" sz="2000" dirty="0" err="1">
                <a:latin typeface="Times New Roman" panose="02020603050405020304" pitchFamily="18" charset="0"/>
                <a:cs typeface="Times New Roman" panose="02020603050405020304" pitchFamily="18" charset="0"/>
              </a:rPr>
              <a:t>pekerja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dipaksa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rumah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menghindari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mencegah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penularan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penyakit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menghentikan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penyebaran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Covid</a:t>
            </a:r>
            <a:r>
              <a:rPr lang="en-US" sz="2000" dirty="0">
                <a:latin typeface="Times New Roman" panose="02020603050405020304" pitchFamily="18" charset="0"/>
                <a:cs typeface="Times New Roman" panose="02020603050405020304" pitchFamily="18" charset="0"/>
              </a:rPr>
              <a:t> 19.</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4394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FF0000"/>
                </a:solidFill>
              </a:rPr>
              <a:t>b. </a:t>
            </a:r>
            <a:r>
              <a:rPr lang="en-US" sz="2000" b="1" dirty="0" err="1">
                <a:solidFill>
                  <a:srgbClr val="FF0000"/>
                </a:solidFill>
              </a:rPr>
              <a:t>Belanja</a:t>
            </a:r>
            <a:r>
              <a:rPr lang="en-US" sz="2000" b="1" dirty="0">
                <a:solidFill>
                  <a:srgbClr val="FF0000"/>
                </a:solidFill>
              </a:rPr>
              <a:t> Online</a:t>
            </a:r>
          </a:p>
        </p:txBody>
      </p:sp>
      <p:sp>
        <p:nvSpPr>
          <p:cNvPr id="4" name="Title 1"/>
          <p:cNvSpPr txBox="1">
            <a:spLocks/>
          </p:cNvSpPr>
          <p:nvPr/>
        </p:nvSpPr>
        <p:spPr>
          <a:xfrm>
            <a:off x="1262380" y="-566312"/>
            <a:ext cx="6827520" cy="4945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Teknologi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toko-toko</a:t>
            </a:r>
            <a:r>
              <a:rPr lang="en-US" sz="2000" dirty="0">
                <a:latin typeface="Times New Roman" panose="02020603050405020304" pitchFamily="18" charset="0"/>
                <a:cs typeface="Times New Roman" panose="02020603050405020304" pitchFamily="18" charset="0"/>
              </a:rPr>
              <a:t> online yang </a:t>
            </a:r>
            <a:r>
              <a:rPr lang="en-US" sz="2000" dirty="0" err="1">
                <a:latin typeface="Times New Roman" panose="02020603050405020304" pitchFamily="18" charset="0"/>
                <a:cs typeface="Times New Roman" panose="02020603050405020304" pitchFamily="18" charset="0"/>
              </a:rPr>
              <a:t>tersedia</a:t>
            </a:r>
            <a:r>
              <a:rPr lang="en-US" sz="2000" dirty="0">
                <a:latin typeface="Times New Roman" panose="02020603050405020304" pitchFamily="18" charset="0"/>
                <a:cs typeface="Times New Roman" panose="02020603050405020304" pitchFamily="18" charset="0"/>
              </a:rPr>
              <a:t> di internet.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online </a:t>
            </a:r>
            <a:r>
              <a:rPr lang="en-US" sz="2000" dirty="0" err="1">
                <a:latin typeface="Times New Roman" panose="02020603050405020304" pitchFamily="18" charset="0"/>
                <a:cs typeface="Times New Roman" panose="02020603050405020304" pitchFamily="18" charset="0"/>
              </a:rPr>
              <a:t>dibandingkan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toko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konvensional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Belanja</a:t>
            </a:r>
            <a:r>
              <a:rPr lang="en-US" sz="2000" dirty="0">
                <a:latin typeface="Times New Roman" panose="02020603050405020304" pitchFamily="18" charset="0"/>
                <a:cs typeface="Times New Roman" panose="02020603050405020304" pitchFamily="18" charset="0"/>
              </a:rPr>
              <a:t> online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keuntungan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menghemat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waktu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perjalanan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dari</a:t>
            </a:r>
            <a:r>
              <a:rPr lang="en-US" sz="2000" dirty="0">
                <a:latin typeface="Times New Roman" panose="02020603050405020304" pitchFamily="18" charset="0"/>
                <a:cs typeface="Times New Roman" panose="02020603050405020304" pitchFamily="18" charset="0"/>
              </a:rPr>
              <a:t> mana </a:t>
            </a:r>
            <a:r>
              <a:rPr lang="en-US" sz="2000" dirty="0" err="1">
                <a:latin typeface="Times New Roman" panose="02020603050405020304" pitchFamily="18" charset="0"/>
                <a:cs typeface="Times New Roman" panose="02020603050405020304" pitchFamily="18" charset="0"/>
              </a:rPr>
              <a:t>saja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pilihan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harga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lebih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murah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pelanggan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berbelanja</a:t>
            </a:r>
            <a:r>
              <a:rPr lang="en-US" sz="2000" dirty="0">
                <a:latin typeface="Times New Roman" panose="02020603050405020304" pitchFamily="18" charset="0"/>
                <a:cs typeface="Times New Roman" panose="02020603050405020304" pitchFamily="18" charset="0"/>
              </a:rPr>
              <a:t>.</a:t>
            </a:r>
            <a:endParaRPr lang="en-US" sz="2000" b="1"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9900" y="1906587"/>
            <a:ext cx="3176587" cy="2333625"/>
          </a:xfrm>
          <a:prstGeom prst="rect">
            <a:avLst/>
          </a:prstGeom>
        </p:spPr>
      </p:pic>
      <p:sp>
        <p:nvSpPr>
          <p:cNvPr id="6" name="Title 1"/>
          <p:cNvSpPr txBox="1">
            <a:spLocks/>
          </p:cNvSpPr>
          <p:nvPr/>
        </p:nvSpPr>
        <p:spPr>
          <a:xfrm>
            <a:off x="1097280" y="3225486"/>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c. </a:t>
            </a:r>
            <a:r>
              <a:rPr lang="en-US" sz="2000" b="1" dirty="0" err="1">
                <a:solidFill>
                  <a:srgbClr val="FF0000"/>
                </a:solidFill>
                <a:latin typeface="Times New Roman" panose="02020603050405020304" pitchFamily="18" charset="0"/>
                <a:cs typeface="Times New Roman" panose="02020603050405020304" pitchFamily="18" charset="0"/>
              </a:rPr>
              <a:t>Kemudahan</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Memulai</a:t>
            </a:r>
            <a:r>
              <a:rPr lang="en-US" sz="2000" b="1" dirty="0">
                <a:solidFill>
                  <a:srgbClr val="FF0000"/>
                </a:solidFill>
                <a:latin typeface="Times New Roman" panose="02020603050405020304" pitchFamily="18" charset="0"/>
                <a:cs typeface="Times New Roman" panose="02020603050405020304" pitchFamily="18" charset="0"/>
              </a:rPr>
              <a:t> Usaha</a:t>
            </a:r>
          </a:p>
        </p:txBody>
      </p:sp>
      <p:sp>
        <p:nvSpPr>
          <p:cNvPr id="7" name="Title 1"/>
          <p:cNvSpPr txBox="1">
            <a:spLocks/>
          </p:cNvSpPr>
          <p:nvPr/>
        </p:nvSpPr>
        <p:spPr>
          <a:xfrm>
            <a:off x="1262380" y="1338688"/>
            <a:ext cx="10662920" cy="49457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penjual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memperkenalkan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barang-barang</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internet.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melalui</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pengiriman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WhatsApp. </a:t>
            </a:r>
            <a:r>
              <a:rPr lang="en-US" sz="2000" dirty="0" err="1">
                <a:latin typeface="Times New Roman" panose="02020603050405020304" pitchFamily="18" charset="0"/>
                <a:cs typeface="Times New Roman" panose="02020603050405020304" pitchFamily="18" charset="0"/>
              </a:rPr>
              <a:t>Selanjutnya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pembayaran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mobile banking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online banking. </a:t>
            </a:r>
            <a:r>
              <a:rPr lang="en-US" sz="2000" dirty="0" err="1">
                <a:latin typeface="Times New Roman" panose="02020603050405020304" pitchFamily="18" charset="0"/>
                <a:cs typeface="Times New Roman" panose="02020603050405020304" pitchFamily="18" charset="0"/>
              </a:rPr>
              <a:t>Kemudahan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komunikasi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transaksi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dimanfaatkan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memulai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usaha</a:t>
            </a:r>
            <a:r>
              <a:rPr lang="en-US" sz="2000" dirty="0"/>
              <a:t>.</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945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i-FI" sz="2000" b="1" dirty="0">
                <a:solidFill>
                  <a:srgbClr val="FF0000"/>
                </a:solidFill>
              </a:rPr>
              <a:t>d. Perubahan Jenis Pekerjaan dan Layanan</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737360"/>
            <a:ext cx="10058400" cy="4117340"/>
          </a:xfrm>
          <a:prstGeom prst="rect">
            <a:avLst/>
          </a:prstGeom>
        </p:spPr>
        <p:txBody>
          <a:bodyPr vert="horz" lIns="91440" tIns="45720" rIns="91440" bIns="45720"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Kemajuan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perubahan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sesuatu</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berakibat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berubahnya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kebutuhan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langsung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menghilangkan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berhubungan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layanan</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kata lain, </a:t>
            </a:r>
            <a:r>
              <a:rPr lang="en-US" sz="2000" dirty="0" err="1">
                <a:latin typeface="Times New Roman" panose="02020603050405020304" pitchFamily="18" charset="0"/>
                <a:cs typeface="Times New Roman" panose="02020603050405020304" pitchFamily="18" charset="0"/>
              </a:rPr>
              <a:t>kemajuan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pekerjaan-pekerjaan</a:t>
            </a:r>
            <a:r>
              <a:rPr lang="en-US" sz="2000" dirty="0">
                <a:latin typeface="Times New Roman" panose="02020603050405020304" pitchFamily="18" charset="0"/>
                <a:cs typeface="Times New Roman" panose="02020603050405020304" pitchFamily="18" charset="0"/>
              </a:rPr>
              <a:t> yang </a:t>
            </a:r>
            <a:r>
              <a:rPr lang="en-US" sz="2000" dirty="0" err="1" smtClean="0">
                <a:latin typeface="Times New Roman" panose="02020603050405020304" pitchFamily="18" charset="0"/>
                <a:cs typeface="Times New Roman" panose="02020603050405020304" pitchFamily="18" charset="0"/>
              </a:rPr>
              <a:t>hilang</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sisi</a:t>
            </a:r>
            <a:r>
              <a:rPr lang="en-US" sz="2000" dirty="0">
                <a:latin typeface="Times New Roman" panose="02020603050405020304" pitchFamily="18" charset="0"/>
                <a:cs typeface="Times New Roman" panose="02020603050405020304" pitchFamily="18" charset="0"/>
              </a:rPr>
              <a:t> lain, </a:t>
            </a:r>
            <a:r>
              <a:rPr lang="en-US" sz="2000" dirty="0" err="1">
                <a:latin typeface="Times New Roman" panose="02020603050405020304" pitchFamily="18" charset="0"/>
                <a:cs typeface="Times New Roman" panose="02020603050405020304" pitchFamily="18" charset="0"/>
              </a:rPr>
              <a:t>kehadiran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menyebabkan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terbukanya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peluang-peluang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profesi-profesi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peluang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memenuhi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kualifikasi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posisi-posisi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Berikut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beberapa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contoh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baru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muncul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perkembangan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mengubah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hidup</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manusia</a:t>
            </a:r>
            <a:r>
              <a:rPr lang="en-US" sz="2000" dirty="0" smtClean="0">
                <a:latin typeface="Times New Roman" panose="02020603050405020304" pitchFamily="18" charset="0"/>
                <a:cs typeface="Times New Roman" panose="02020603050405020304" pitchFamily="18" charset="0"/>
              </a:rPr>
              <a:t>.</a:t>
            </a:r>
          </a:p>
          <a:p>
            <a:pPr algn="just"/>
            <a:endParaRPr lang="en-US" sz="2000" b="1" dirty="0">
              <a:solidFill>
                <a:srgbClr val="FF0000"/>
              </a:solidFill>
              <a:latin typeface="Times New Roman" panose="02020603050405020304" pitchFamily="18" charset="0"/>
              <a:cs typeface="Times New Roman" panose="02020603050405020304" pitchFamily="18" charset="0"/>
            </a:endParaRPr>
          </a:p>
          <a:p>
            <a:pPr marL="457200" indent="-457200" algn="just">
              <a:buAutoNum type="arabicParenR"/>
            </a:pPr>
            <a:r>
              <a:rPr lang="en-US" sz="2000" dirty="0" smtClean="0">
                <a:latin typeface="Times New Roman" panose="02020603050405020304" pitchFamily="18" charset="0"/>
                <a:cs typeface="Times New Roman" panose="02020603050405020304" pitchFamily="18" charset="0"/>
              </a:rPr>
              <a:t>Blogger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pengisi</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konten</a:t>
            </a:r>
            <a:endParaRPr lang="en-US"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Blogger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orang-orang yang </a:t>
            </a:r>
            <a:r>
              <a:rPr lang="en-US" sz="2000" dirty="0" err="1">
                <a:latin typeface="Times New Roman" panose="02020603050405020304" pitchFamily="18" charset="0"/>
                <a:cs typeface="Times New Roman" panose="02020603050405020304" pitchFamily="18" charset="0"/>
              </a:rPr>
              <a:t>menempatkan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jenis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diakses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orang lain, </a:t>
            </a:r>
            <a:r>
              <a:rPr lang="en-US" sz="2000" dirty="0" err="1">
                <a:latin typeface="Times New Roman" panose="02020603050405020304" pitchFamily="18" charset="0"/>
                <a:cs typeface="Times New Roman" panose="02020603050405020304" pitchFamily="18" charset="0"/>
              </a:rPr>
              <a:t>ke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sebuah</a:t>
            </a:r>
            <a:r>
              <a:rPr lang="en-US" sz="2000" dirty="0">
                <a:latin typeface="Times New Roman" panose="02020603050405020304" pitchFamily="18" charset="0"/>
                <a:cs typeface="Times New Roman" panose="02020603050405020304" pitchFamily="18" charset="0"/>
              </a:rPr>
              <a:t> blog/ </a:t>
            </a:r>
            <a:r>
              <a:rPr lang="en-US" sz="2000" dirty="0" err="1">
                <a:latin typeface="Times New Roman" panose="02020603050405020304" pitchFamily="18" charset="0"/>
                <a:cs typeface="Times New Roman" panose="02020603050405020304" pitchFamily="18" charset="0"/>
              </a:rPr>
              <a:t>halaman</a:t>
            </a:r>
            <a:r>
              <a:rPr lang="en-US" sz="2000" dirty="0">
                <a:latin typeface="Times New Roman" panose="02020603050405020304" pitchFamily="18" charset="0"/>
                <a:cs typeface="Times New Roman" panose="02020603050405020304" pitchFamily="18" charset="0"/>
              </a:rPr>
              <a:t> web</a:t>
            </a:r>
            <a:r>
              <a:rPr lang="en-US" sz="2000" dirty="0" smtClean="0">
                <a:latin typeface="Times New Roman" panose="02020603050405020304" pitchFamily="18" charset="0"/>
                <a:cs typeface="Times New Roman" panose="02020603050405020304" pitchFamily="18" charset="0"/>
              </a:rPr>
              <a:t>.</a:t>
            </a:r>
          </a:p>
          <a:p>
            <a:pPr algn="just"/>
            <a:r>
              <a:rPr lang="en-US" sz="2000" dirty="0" smtClean="0">
                <a:latin typeface="Times New Roman" panose="02020603050405020304" pitchFamily="18" charset="0"/>
                <a:cs typeface="Times New Roman" panose="02020603050405020304" pitchFamily="18" charset="0"/>
              </a:rPr>
              <a:t>(2) YouTuber</a:t>
            </a:r>
          </a:p>
          <a:p>
            <a:pPr algn="just"/>
            <a:r>
              <a:rPr lang="en-US" sz="2000" dirty="0" smtClean="0">
                <a:solidFill>
                  <a:schemeClr val="tx1"/>
                </a:solidFill>
                <a:latin typeface="Times New Roman" panose="02020603050405020304" pitchFamily="18" charset="0"/>
                <a:cs typeface="Times New Roman" panose="02020603050405020304" pitchFamily="18" charset="0"/>
              </a:rPr>
              <a:t>YouTube </a:t>
            </a:r>
            <a:r>
              <a:rPr lang="en-US" sz="2000" dirty="0" err="1" smtClean="0">
                <a:solidFill>
                  <a:schemeClr val="tx1"/>
                </a:solidFill>
                <a:latin typeface="Times New Roman" panose="02020603050405020304" pitchFamily="18" charset="0"/>
                <a:cs typeface="Times New Roman" panose="02020603050405020304" pitchFamily="18" charset="0"/>
              </a:rPr>
              <a:t>a</a:t>
            </a:r>
            <a:r>
              <a:rPr lang="en-US" sz="2000" dirty="0" err="1" smtClean="0">
                <a:latin typeface="Times New Roman" panose="02020603050405020304" pitchFamily="18" charset="0"/>
                <a:cs typeface="Times New Roman" panose="02020603050405020304" pitchFamily="18" charset="0"/>
              </a:rPr>
              <a:t>dalah</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sebutan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mereka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konten</a:t>
            </a:r>
            <a:r>
              <a:rPr lang="en-US" sz="2000" dirty="0">
                <a:latin typeface="Times New Roman" panose="02020603050405020304" pitchFamily="18" charset="0"/>
                <a:cs typeface="Times New Roman" panose="02020603050405020304" pitchFamily="18" charset="0"/>
              </a:rPr>
              <a:t> video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menempatkannya</a:t>
            </a:r>
            <a:r>
              <a:rPr lang="en-US" sz="2000" dirty="0">
                <a:latin typeface="Times New Roman" panose="02020603050405020304" pitchFamily="18" charset="0"/>
                <a:cs typeface="Times New Roman" panose="02020603050405020304" pitchFamily="18" charset="0"/>
              </a:rPr>
              <a:t> di situs YouTube.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menempatkan</a:t>
            </a:r>
            <a:r>
              <a:rPr lang="en-US" sz="2000" dirty="0">
                <a:latin typeface="Times New Roman" panose="02020603050405020304" pitchFamily="18" charset="0"/>
                <a:cs typeface="Times New Roman" panose="02020603050405020304" pitchFamily="18" charset="0"/>
              </a:rPr>
              <a:t> video di YouTube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hobi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iseng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tetapi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profesi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serius</a:t>
            </a:r>
            <a:endParaRPr 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52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3) Animator</a:t>
            </a:r>
          </a:p>
        </p:txBody>
      </p:sp>
      <p:sp>
        <p:nvSpPr>
          <p:cNvPr id="4" name="Title 1"/>
          <p:cNvSpPr txBox="1">
            <a:spLocks/>
          </p:cNvSpPr>
          <p:nvPr/>
        </p:nvSpPr>
        <p:spPr>
          <a:xfrm>
            <a:off x="1097280" y="-1351697"/>
            <a:ext cx="10058400" cy="45012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Animator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orang yang </a:t>
            </a:r>
            <a:r>
              <a:rPr lang="en-US" sz="2000" dirty="0" err="1">
                <a:latin typeface="Times New Roman" panose="02020603050405020304" pitchFamily="18" charset="0"/>
                <a:cs typeface="Times New Roman" panose="02020603050405020304" pitchFamily="18" charset="0"/>
              </a:rPr>
              <a:t>bekerja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animasi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bergerak</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dibuat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Gambar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animasi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keperluan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seperti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iklan</a:t>
            </a:r>
            <a:r>
              <a:rPr lang="en-US" sz="2000" dirty="0">
                <a:latin typeface="Times New Roman" panose="02020603050405020304" pitchFamily="18" charset="0"/>
                <a:cs typeface="Times New Roman" panose="02020603050405020304" pitchFamily="18" charset="0"/>
              </a:rPr>
              <a:t>, film, game, </a:t>
            </a:r>
            <a:r>
              <a:rPr lang="en-US" sz="2000" dirty="0" err="1">
                <a:latin typeface="Times New Roman" panose="02020603050405020304" pitchFamily="18" charset="0"/>
                <a:cs typeface="Times New Roman" panose="02020603050405020304" pitchFamily="18" charset="0"/>
              </a:rPr>
              <a:t>ilustrasi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menjadi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animator, </a:t>
            </a:r>
            <a:r>
              <a:rPr lang="en-US" sz="2000" dirty="0" err="1">
                <a:latin typeface="Times New Roman" panose="02020603050405020304" pitchFamily="18" charset="0"/>
                <a:cs typeface="Times New Roman" panose="02020603050405020304" pitchFamily="18" charset="0"/>
              </a:rPr>
              <a:t>seseorang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harus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dilengkapi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aplikasi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animasi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sesuai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kreativitas</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baik</a:t>
            </a:r>
            <a:endParaRPr lang="en-US" sz="2000" b="1" dirty="0">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633563"/>
            <a:ext cx="6764020" cy="325923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dirty="0"/>
              <a:t>4) </a:t>
            </a:r>
            <a:r>
              <a:rPr lang="en-US" sz="2000" dirty="0" err="1"/>
              <a:t>Selebriti</a:t>
            </a:r>
            <a:r>
              <a:rPr lang="en-US" sz="2000" dirty="0"/>
              <a:t> Media </a:t>
            </a:r>
            <a:r>
              <a:rPr lang="en-US" sz="2000" dirty="0" err="1" smtClean="0"/>
              <a:t>Sosial</a:t>
            </a:r>
            <a:endParaRPr lang="en-US" sz="2000" dirty="0" smtClean="0"/>
          </a:p>
          <a:p>
            <a:pPr algn="just"/>
            <a:r>
              <a:rPr lang="en-US" sz="2000" dirty="0" err="1">
                <a:latin typeface="Times New Roman" panose="02020603050405020304" pitchFamily="18" charset="0"/>
                <a:cs typeface="Times New Roman" panose="02020603050405020304" pitchFamily="18" charset="0"/>
              </a:rPr>
              <a:t>Selebritas</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adalah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pengikut</a:t>
            </a:r>
            <a:r>
              <a:rPr lang="en-US" sz="2000" dirty="0">
                <a:latin typeface="Times New Roman" panose="02020603050405020304" pitchFamily="18" charset="0"/>
                <a:cs typeface="Times New Roman" panose="02020603050405020304" pitchFamily="18" charset="0"/>
              </a:rPr>
              <a:t> (follower)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pelanggan</a:t>
            </a:r>
            <a:r>
              <a:rPr lang="en-US" sz="2000" dirty="0">
                <a:latin typeface="Times New Roman" panose="02020603050405020304" pitchFamily="18" charset="0"/>
                <a:cs typeface="Times New Roman" panose="02020603050405020304" pitchFamily="18" charset="0"/>
              </a:rPr>
              <a:t> (subscriber) yang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pengikut</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diperoleh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seorang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sudah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terkenal</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nyata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kemudian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membuka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akun</a:t>
            </a:r>
            <a:r>
              <a:rPr lang="en-US" sz="2000" dirty="0">
                <a:latin typeface="Times New Roman" panose="02020603050405020304" pitchFamily="18" charset="0"/>
                <a:cs typeface="Times New Roman" panose="02020603050405020304" pitchFamily="18" charset="0"/>
              </a:rPr>
              <a:t> di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orang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posting-an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konten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tertentu</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diminati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orang. </a:t>
            </a:r>
            <a:r>
              <a:rPr lang="en-US" sz="2000" dirty="0" err="1">
                <a:latin typeface="Times New Roman" panose="02020603050405020304" pitchFamily="18" charset="0"/>
                <a:cs typeface="Times New Roman" panose="02020603050405020304" pitchFamily="18" charset="0"/>
              </a:rPr>
              <a:t>Konten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tersebut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berupa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tulisan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foto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atau</a:t>
            </a:r>
            <a:r>
              <a:rPr lang="en-US" sz="2000" dirty="0">
                <a:latin typeface="Times New Roman" panose="02020603050405020304" pitchFamily="18" charset="0"/>
                <a:cs typeface="Times New Roman" panose="02020603050405020304" pitchFamily="18" charset="0"/>
              </a:rPr>
              <a:t> video yang </a:t>
            </a:r>
            <a:r>
              <a:rPr lang="en-US" sz="2000" dirty="0" err="1">
                <a:latin typeface="Times New Roman" panose="02020603050405020304" pitchFamily="18" charset="0"/>
                <a:cs typeface="Times New Roman" panose="02020603050405020304" pitchFamily="18" charset="0"/>
              </a:rPr>
              <a:t>menarik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lucu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romantis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sebagainya</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digemari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endParaRPr lang="en-US" sz="20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0214" y="3375660"/>
            <a:ext cx="3085465" cy="2257425"/>
          </a:xfrm>
          <a:prstGeom prst="rect">
            <a:avLst/>
          </a:prstGeom>
        </p:spPr>
      </p:pic>
    </p:spTree>
    <p:extLst>
      <p:ext uri="{BB962C8B-B14F-4D97-AF65-F5344CB8AC3E}">
        <p14:creationId xmlns:p14="http://schemas.microsoft.com/office/powerpoint/2010/main" val="4209538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rgbClr val="00B0F0"/>
                </a:solidFill>
                <a:latin typeface="Times New Roman" panose="02020603050405020304" pitchFamily="18" charset="0"/>
                <a:cs typeface="Times New Roman" panose="02020603050405020304" pitchFamily="18" charset="0"/>
              </a:rPr>
              <a:t>B. </a:t>
            </a:r>
            <a:r>
              <a:rPr lang="en-US" sz="2000" b="1" dirty="0" err="1">
                <a:solidFill>
                  <a:srgbClr val="00B0F0"/>
                </a:solidFill>
                <a:latin typeface="Times New Roman" panose="02020603050405020304" pitchFamily="18" charset="0"/>
                <a:cs typeface="Times New Roman" panose="02020603050405020304" pitchFamily="18" charset="0"/>
              </a:rPr>
              <a:t>Mencermati</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dengan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Kritis</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Dampak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Produk</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Informatika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pada</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Kehidupan</a:t>
            </a:r>
            <a:r>
              <a:rPr lang="en-US" sz="2000" b="1" dirty="0">
                <a:solidFill>
                  <a:srgbClr val="00B0F0"/>
                </a:solidFill>
                <a:latin typeface="Times New Roman" panose="02020603050405020304" pitchFamily="18" charset="0"/>
                <a:cs typeface="Times New Roman" panose="02020603050405020304" pitchFamily="18" charset="0"/>
              </a:rPr>
              <a:t> </a:t>
            </a:r>
            <a:r>
              <a:rPr lang="en-US" sz="2000" b="1" dirty="0" err="1">
                <a:solidFill>
                  <a:srgbClr val="00B0F0"/>
                </a:solidFill>
                <a:latin typeface="Times New Roman" panose="02020603050405020304" pitchFamily="18" charset="0"/>
                <a:cs typeface="Times New Roman" panose="02020603050405020304" pitchFamily="18" charset="0"/>
              </a:rPr>
              <a:t>Sehari-hari</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97280" y="-170597"/>
            <a:ext cx="10058400" cy="41964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Produk</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manfaat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satunya</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bidang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Meskipun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demikian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mempunyai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potensi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memberikan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dampak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negatif</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dapat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menimbulkan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kerugian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masyarakat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pengguna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dituntut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memiliki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kemampuan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menggunakan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Oleh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karena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pada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subbab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diuraikan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suatu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dibagikan</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juga </a:t>
            </a:r>
            <a:r>
              <a:rPr lang="en-US" sz="2000" dirty="0" err="1">
                <a:latin typeface="Times New Roman" panose="02020603050405020304" pitchFamily="18" charset="0"/>
                <a:cs typeface="Times New Roman" panose="02020603050405020304" pitchFamily="18" charset="0"/>
              </a:rPr>
              <a:t>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mencermati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penerapan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teknologi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informatika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endParaRPr lang="en-US" sz="2000" b="1" dirty="0">
              <a:solidFill>
                <a:srgbClr val="00B0F0"/>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097280" y="2973506"/>
            <a:ext cx="10058400" cy="145075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000" b="1" dirty="0">
                <a:solidFill>
                  <a:srgbClr val="FF0000"/>
                </a:solidFill>
                <a:latin typeface="Times New Roman" panose="02020603050405020304" pitchFamily="18" charset="0"/>
                <a:cs typeface="Times New Roman" panose="02020603050405020304" pitchFamily="18" charset="0"/>
              </a:rPr>
              <a:t>1. </a:t>
            </a:r>
            <a:r>
              <a:rPr lang="en-US" sz="2000" b="1" dirty="0" err="1">
                <a:solidFill>
                  <a:srgbClr val="FF0000"/>
                </a:solidFill>
                <a:latin typeface="Times New Roman" panose="02020603050405020304" pitchFamily="18" charset="0"/>
                <a:cs typeface="Times New Roman" panose="02020603050405020304" pitchFamily="18" charset="0"/>
              </a:rPr>
              <a:t>Mencermati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Secara</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Kritis</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Manipulasi</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Informasi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097280" y="1830923"/>
            <a:ext cx="10058400" cy="4196497"/>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2000" dirty="0">
                <a:latin typeface="Times New Roman" panose="02020603050405020304" pitchFamily="18" charset="0"/>
                <a:cs typeface="Times New Roman" panose="02020603050405020304" pitchFamily="18" charset="0"/>
              </a:rPr>
              <a:t>Di era digital </a:t>
            </a:r>
            <a:r>
              <a:rPr lang="en-US" sz="2000" dirty="0" err="1">
                <a:latin typeface="Times New Roman" panose="02020603050405020304" pitchFamily="18" charset="0"/>
                <a:cs typeface="Times New Roman" panose="02020603050405020304" pitchFamily="18" charset="0"/>
              </a:rPr>
              <a:t>saat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di mana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sangat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berperan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kehidupan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manusia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produksi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penyebaran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keliru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banyak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di internet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media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disebar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memanipulasi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pikiran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warga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dunia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Penyampaian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keliru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terencana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terstruktur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mempengaruhi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masyarakat</a:t>
            </a:r>
            <a:r>
              <a:rPr lang="en-US" sz="2000" dirty="0">
                <a:latin typeface="Times New Roman" panose="02020603050405020304" pitchFamily="18" charset="0"/>
                <a:cs typeface="Times New Roman" panose="02020603050405020304" pitchFamily="18" charset="0"/>
              </a:rPr>
              <a:t>. Hal </a:t>
            </a:r>
            <a:r>
              <a:rPr lang="en-US" sz="2000" dirty="0" err="1">
                <a:latin typeface="Times New Roman" panose="02020603050405020304" pitchFamily="18" charset="0"/>
                <a:cs typeface="Times New Roman" panose="02020603050405020304" pitchFamily="18" charset="0"/>
              </a:rPr>
              <a:t>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dilakukan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berbagai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baik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untuk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tujuan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ekonomi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politik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sosial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maupun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kejahatan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tidak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cermati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secara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kritis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maka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akan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terpengaruh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dengan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informasi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salah</a:t>
            </a:r>
            <a:r>
              <a:rPr lang="en-US" sz="2000" dirty="0">
                <a:latin typeface="Times New Roman" panose="02020603050405020304" pitchFamily="18" charset="0"/>
                <a:cs typeface="Times New Roman" panose="02020603050405020304" pitchFamily="18" charset="0"/>
              </a:rPr>
              <a:t> yang </a:t>
            </a:r>
            <a:r>
              <a:rPr lang="en-US" sz="2000" dirty="0" err="1">
                <a:latin typeface="Times New Roman" panose="02020603050405020304" pitchFamily="18" charset="0"/>
                <a:cs typeface="Times New Roman" panose="02020603050405020304" pitchFamily="18" charset="0"/>
              </a:rPr>
              <a:t>kita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terima</a:t>
            </a:r>
            <a:r>
              <a:rPr lang="en-US" sz="2000" dirty="0">
                <a:latin typeface="Times New Roman" panose="02020603050405020304" pitchFamily="18" charset="0"/>
                <a:cs typeface="Times New Roman" panose="02020603050405020304" pitchFamily="18" charset="0"/>
              </a:rPr>
              <a:t>.</a:t>
            </a:r>
            <a:endParaRPr lang="en-US" sz="20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72030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166</TotalTime>
  <Words>1036</Words>
  <Application>Microsoft Office PowerPoint</Application>
  <PresentationFormat>Widescreen</PresentationFormat>
  <Paragraphs>71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Calibri Light</vt:lpstr>
      <vt:lpstr>Times New Roman</vt:lpstr>
      <vt:lpstr>Retrospect</vt:lpstr>
      <vt:lpstr>MEDIA MENGAJAR  INFORMATIKA</vt:lpstr>
      <vt:lpstr>Bab 5</vt:lpstr>
      <vt:lpstr>A. Dampak Positif Produk Informatika dan Mengembangkan Kemampuan Berpikir Kritis</vt:lpstr>
      <vt:lpstr> Selain media sosial, aplikasi lain yang banyak berperan sebagai media interaksi pengguna teknologi adalah aplikasi pengiriman pesan, seperti WhatsApp, Messenger, Line, Telegram, dan sebagainya. Aplikasi tersebut dapat diinstal di smartphone yang membuat pengguna dapat berinteraksi dari mana saja selama koneksi internet tersedia. Aplikasi tersebut juga dilengkapi fitur untuk membuat grup diskusi yang bermanfaat untuk membuat ‘perbincangan’ dalam satu kelompok. Selain itu, aplikasi-aplikasi tersebut memungkinkan pengguna melakukan panggilan suara dan video melalui jaringan internet dengan biaya yang lebih murah dibanding dengan panggilan telepon biasa.</vt:lpstr>
      <vt:lpstr>2. Perubahan Cara Hidup</vt:lpstr>
      <vt:lpstr>b. Belanja Online</vt:lpstr>
      <vt:lpstr>d. Perubahan Jenis Pekerjaan dan Layanan</vt:lpstr>
      <vt:lpstr>3) Animator</vt:lpstr>
      <vt:lpstr>B. Mencermati dengan Kritis Dampak Produk Informatika pada Kehidupan Sehari-hari</vt:lpstr>
      <vt:lpstr>2. Mencermati Secara Kritis Perubahan Sosial dan Cara Kerja</vt:lpstr>
      <vt:lpstr>b. Mencermati Perubahan Cara Kerja</vt:lpstr>
      <vt:lpstr>3. Mencermati Secara Kritis Penggunaan Produk Teknologi Informatika</vt:lpstr>
      <vt:lpstr>c. Penggunaan Data Pribadi</vt:lpstr>
      <vt:lpstr>d. Mencermati Secara Kritis Kasus Penipuan</vt:lpstr>
      <vt:lpstr>(5) Mengirimkan pesan kepada calon korban bahwa calon korban mendapatkan hadiah undian dari perusahaan tertentu.  (6) Menjual barang dengan harga murah. Setelah dibayar, barang tidak pernah dikirimkan atau barang yang dikirim tidak sesuai.   Modus penipuan menggunakan teknologi informatika akan terus berkembang seiring dengan kemajuan teknologi. Pelaku selalu mencari cara-cara baru agar dapat menipu korbannya. Oleh karena itu, kita harus selalu cermat dan kritis. Jika melakukan transaksi di internet, pastikan bahwa penjual memiliki kredibilitas yang baik. Hal ini dapat diketahui dari review pelanggan sebelumnya.  Jika ragu, gunakan market place yang sudah terpercaya untuk melakukan pembelian barang yang dibutuhkan. Jika ada permintaan dari orang lain melalui pesan di media sosial, jangan pernah dilayani, kecuali sudah ada pembicaraan secara langsung dengan orang yang </vt:lpstr>
      <vt:lpstr>e. Penggunaan Produk IT dalam Bidang Kesehatan</vt:lpstr>
      <vt:lpstr>Penggunaan teknologi informasi untuk mendukung kehidupan manusia dalam berbagai aspek memberikan dampak positif, namun di saat yang bersamaan juga ada dampak negatif yang ditimbulkan oleh teknologi tersebut. Apakah Anda sudah memahami mengenai dampak positif dan negatif yang muncul akibat kemajuan teknologi informatika? Terkait hal tersebut, refleksikanlah pemahaman Anda dengan menjawab pertanyaan dan melakukan kegiatan berikut  1 Apakah Anda dapat menjelaskan dampak positif dan negatif yang disebabkan oleh perkembangan teknologi informatika? Jika ya, jelaskan. 2. Apakah Anda mengkritisi suatu teknologi informatika saat ini? Jika ya, tuliskan langkah-langkah untuk mengkritisinya.  3. Dengan berpikir kritis, apakah Anda dapat mengatasi dampak negatif dari perkembangan teknologi informatika? Jika ya, jelaskan cara mengatasinya  Setelah menjawab pertanyaan dan mengerjakan tugas tersebut, pindailah QR Code berikut untuk mengakses soal-soal remedial dan pengayaan. Pilih dan kerjakanlah Soal-Soal Pengayaan jika Anda tidak melihat kembali materi saat menjawab pertanyaan atau mengerjakan tugas di atas. Sebaliknya, jika Anda masih melihat kembali materi, pilih dan kerjakan Soal-Soal Remedial yang tersedia.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MENGAJAR  INFORMATIKA</dc:title>
  <dc:creator>DATSUN</dc:creator>
  <cp:lastModifiedBy>DATSUN</cp:lastModifiedBy>
  <cp:revision>9</cp:revision>
  <dcterms:created xsi:type="dcterms:W3CDTF">2023-06-01T14:46:04Z</dcterms:created>
  <dcterms:modified xsi:type="dcterms:W3CDTF">2023-06-02T05:23:49Z</dcterms:modified>
</cp:coreProperties>
</file>