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0BC97D-E618-4E37-BD10-3E76959BA4E3}" type="datetimeFigureOut">
              <a:rPr lang="en-US" smtClean="0"/>
              <a:t>6/2/2023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6BE9F7-3632-4DB5-BD5F-F1BDC2C70D0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921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0BC97D-E618-4E37-BD10-3E76959BA4E3}" type="datetimeFigureOut">
              <a:rPr lang="en-US" smtClean="0"/>
              <a:t>6/2/2023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330315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0BC97D-E618-4E37-BD10-3E76959BA4E3}" type="datetimeFigureOut">
              <a:rPr lang="en-US" smtClean="0"/>
              <a:t>6/2/2023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40654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0BC97D-E618-4E37-BD10-3E76959BA4E3}" type="datetimeFigureOut">
              <a:rPr lang="en-US" smtClean="0"/>
              <a:t>6/2/2023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1125988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0BC97D-E618-4E37-BD10-3E76959BA4E3}" type="datetimeFigureOut">
              <a:rPr lang="en-US" smtClean="0"/>
              <a:t>6/2/2023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6BE9F7-3632-4DB5-BD5F-F1BDC2C70D0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650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20BC97D-E618-4E37-BD10-3E76959BA4E3}" type="datetimeFigureOut">
              <a:rPr lang="en-US" smtClean="0"/>
              <a:t>6/2/2023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42383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0BC97D-E618-4E37-BD10-3E76959BA4E3}" type="datetimeFigureOut">
              <a:rPr lang="en-US" smtClean="0"/>
              <a:t>6/2/2023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1363602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20BC97D-E618-4E37-BD10-3E76959BA4E3}" type="datetimeFigureOut">
              <a:rPr lang="en-US" smtClean="0"/>
              <a:t>6/2/2023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56251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20BC97D-E618-4E37-BD10-3E76959BA4E3}" type="datetimeFigureOut">
              <a:rPr lang="en-US" smtClean="0"/>
              <a:t>6/2/2023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119151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20BC97D-E618-4E37-BD10-3E76959BA4E3}" type="datetimeFigureOut">
              <a:rPr lang="en-US" smtClean="0"/>
              <a:t>6/2/2023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C6BE9F7-3632-4DB5-BD5F-F1BDC2C70D0E}" type="slidenum">
              <a:rPr lang="en-US" smtClean="0"/>
              <a:t>‹#›</a:t>
            </a:fld>
            <a:endParaRPr lang="en-US"/>
          </a:p>
        </p:txBody>
      </p:sp>
    </p:spTree>
    <p:extLst>
      <p:ext uri="{BB962C8B-B14F-4D97-AF65-F5344CB8AC3E}">
        <p14:creationId xmlns:p14="http://schemas.microsoft.com/office/powerpoint/2010/main" val="402607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0BC97D-E618-4E37-BD10-3E76959BA4E3}" type="datetimeFigureOut">
              <a:rPr lang="en-US" smtClean="0"/>
              <a:t>6/2/2023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6BE9F7-3632-4DB5-BD5F-F1BDC2C70D0E}" type="slidenum">
              <a:rPr lang="en-US" smtClean="0"/>
              <a:t>‹#›</a:t>
            </a:fld>
            <a:endParaRPr lang="en-US"/>
          </a:p>
        </p:txBody>
      </p:sp>
    </p:spTree>
    <p:extLst>
      <p:ext uri="{BB962C8B-B14F-4D97-AF65-F5344CB8AC3E}">
        <p14:creationId xmlns:p14="http://schemas.microsoft.com/office/powerpoint/2010/main" val="4219772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20BC97D-E618-4E37-BD10-3E76959BA4E3}" type="datetimeFigureOut">
              <a:rPr lang="en-US" smtClean="0"/>
              <a:t>6/2/2023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C6BE9F7-3632-4DB5-BD5F-F1BDC2C70D0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5071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US" sz="3600" b="1" dirty="0">
                <a:solidFill>
                  <a:srgbClr val="00B0F0"/>
                </a:solidFill>
                <a:latin typeface="Times New Roman" panose="02020603050405020304" pitchFamily="18" charset="0"/>
                <a:cs typeface="Times New Roman" panose="02020603050405020304" pitchFamily="18" charset="0"/>
              </a:rPr>
              <a:t>MEDIA MENGAJAR </a:t>
            </a:r>
            <a:br>
              <a:rPr lang="en-US" sz="3600" b="1" dirty="0">
                <a:solidFill>
                  <a:srgbClr val="00B0F0"/>
                </a:solidFill>
                <a:latin typeface="Times New Roman" panose="02020603050405020304" pitchFamily="18" charset="0"/>
                <a:cs typeface="Times New Roman" panose="02020603050405020304" pitchFamily="18" charset="0"/>
              </a:rPr>
            </a:br>
            <a:r>
              <a:rPr lang="en-US" sz="3600" b="1" dirty="0">
                <a:solidFill>
                  <a:srgbClr val="00B0F0"/>
                </a:solidFill>
                <a:latin typeface="Times New Roman" panose="02020603050405020304" pitchFamily="18" charset="0"/>
                <a:cs typeface="Times New Roman" panose="02020603050405020304" pitchFamily="18" charset="0"/>
              </a:rPr>
              <a:t>INFORMATIKA</a:t>
            </a:r>
            <a:endParaRPr lang="en-US" sz="3600" dirty="0"/>
          </a:p>
        </p:txBody>
      </p:sp>
      <p:sp>
        <p:nvSpPr>
          <p:cNvPr id="3" name="Subtitle 2"/>
          <p:cNvSpPr>
            <a:spLocks noGrp="1"/>
          </p:cNvSpPr>
          <p:nvPr>
            <p:ph type="subTitle" idx="1"/>
          </p:nvPr>
        </p:nvSpPr>
        <p:spPr/>
        <p:txBody>
          <a:bodyPr/>
          <a:lstStyle/>
          <a:p>
            <a:pPr algn="r"/>
            <a:r>
              <a:rPr lang="en-US" b="1" dirty="0">
                <a:latin typeface="Times New Roman" panose="02020603050405020304" pitchFamily="18" charset="0"/>
                <a:cs typeface="Times New Roman" panose="02020603050405020304" pitchFamily="18" charset="0"/>
              </a:rPr>
              <a:t>UNTUK SMA/MA KELAS XI</a:t>
            </a:r>
          </a:p>
          <a:p>
            <a:endParaRPr lang="en-US" dirty="0"/>
          </a:p>
        </p:txBody>
      </p:sp>
    </p:spTree>
    <p:extLst>
      <p:ext uri="{BB962C8B-B14F-4D97-AF65-F5344CB8AC3E}">
        <p14:creationId xmlns:p14="http://schemas.microsoft.com/office/powerpoint/2010/main" val="3450753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1" y="1899503"/>
            <a:ext cx="5062220" cy="3739297"/>
          </a:xfrm>
        </p:spPr>
        <p:txBody>
          <a:bodyPr>
            <a:normAutofit/>
          </a:bodyPr>
          <a:lstStyle/>
          <a:p>
            <a:pPr algn="just"/>
            <a:r>
              <a:rPr lang="en-US" sz="2000" dirty="0" smtClean="0"/>
              <a:t>(4) Dari </a:t>
            </a:r>
            <a:r>
              <a:rPr lang="en-US" sz="2000" dirty="0"/>
              <a:t>menu Execute, </a:t>
            </a:r>
            <a:r>
              <a:rPr lang="en-US" sz="2000" dirty="0" err="1"/>
              <a:t>jalankan</a:t>
            </a:r>
            <a:r>
              <a:rPr lang="en-US" sz="2000" dirty="0"/>
              <a:t> </a:t>
            </a:r>
            <a:r>
              <a:rPr lang="en-US" sz="2000" dirty="0" err="1"/>
              <a:t>perintah</a:t>
            </a:r>
            <a:r>
              <a:rPr lang="en-US" sz="2000" dirty="0"/>
              <a:t> Compile. </a:t>
            </a:r>
            <a:r>
              <a:rPr lang="en-US" sz="2000" dirty="0" err="1"/>
              <a:t>Perbaiki</a:t>
            </a:r>
            <a:r>
              <a:rPr lang="en-US" sz="2000" dirty="0"/>
              <a:t> </a:t>
            </a:r>
            <a:r>
              <a:rPr lang="en-US" sz="2000" dirty="0" err="1"/>
              <a:t>jika</a:t>
            </a:r>
            <a:r>
              <a:rPr lang="en-US" sz="2000" dirty="0"/>
              <a:t> </a:t>
            </a:r>
            <a:r>
              <a:rPr lang="en-US" sz="2000" dirty="0" err="1"/>
              <a:t>masih</a:t>
            </a:r>
            <a:r>
              <a:rPr lang="en-US" sz="2000" dirty="0"/>
              <a:t> </a:t>
            </a:r>
            <a:r>
              <a:rPr lang="en-US" sz="2000" dirty="0" err="1"/>
              <a:t>ada</a:t>
            </a:r>
            <a:r>
              <a:rPr lang="en-US" sz="2000" dirty="0"/>
              <a:t> </a:t>
            </a:r>
            <a:r>
              <a:rPr lang="en-US" sz="2000" dirty="0" err="1"/>
              <a:t>kode</a:t>
            </a:r>
            <a:r>
              <a:rPr lang="en-US" sz="2000" dirty="0"/>
              <a:t> program yang </a:t>
            </a:r>
            <a:r>
              <a:rPr lang="en-US" sz="2000" dirty="0" err="1"/>
              <a:t>salah</a:t>
            </a:r>
            <a:r>
              <a:rPr lang="en-US" sz="2000" dirty="0"/>
              <a:t> </a:t>
            </a:r>
            <a:r>
              <a:rPr lang="en-US" sz="2000" dirty="0" err="1"/>
              <a:t>dan</a:t>
            </a:r>
            <a:r>
              <a:rPr lang="en-US" sz="2000" dirty="0"/>
              <a:t> </a:t>
            </a:r>
            <a:r>
              <a:rPr lang="en-US" sz="2000" dirty="0" err="1"/>
              <a:t>jalankan</a:t>
            </a:r>
            <a:r>
              <a:rPr lang="en-US" sz="2000" dirty="0"/>
              <a:t> </a:t>
            </a:r>
            <a:r>
              <a:rPr lang="en-US" sz="2000" dirty="0" err="1"/>
              <a:t>kembali</a:t>
            </a:r>
            <a:r>
              <a:rPr lang="en-US" sz="2000" dirty="0"/>
              <a:t> </a:t>
            </a:r>
            <a:r>
              <a:rPr lang="en-US" sz="2000" dirty="0" err="1"/>
              <a:t>perintah</a:t>
            </a:r>
            <a:r>
              <a:rPr lang="en-US" sz="2000" dirty="0"/>
              <a:t> Compile</a:t>
            </a:r>
            <a:r>
              <a:rPr lang="en-US" sz="2000" dirty="0" smtClean="0"/>
              <a:t>.</a:t>
            </a:r>
            <a:br>
              <a:rPr lang="en-US" sz="2000" dirty="0" smtClean="0"/>
            </a:br>
            <a:r>
              <a:rPr lang="en-US" sz="2000" dirty="0" smtClean="0"/>
              <a:t>(</a:t>
            </a:r>
            <a:r>
              <a:rPr lang="en-US" sz="2000" dirty="0"/>
              <a:t>5) Dari menu Execute, </a:t>
            </a:r>
            <a:r>
              <a:rPr lang="en-US" sz="2000" dirty="0" err="1"/>
              <a:t>jalankan</a:t>
            </a:r>
            <a:r>
              <a:rPr lang="en-US" sz="2000" dirty="0"/>
              <a:t> </a:t>
            </a:r>
            <a:r>
              <a:rPr lang="en-US" sz="2000" dirty="0" err="1"/>
              <a:t>perintah</a:t>
            </a:r>
            <a:r>
              <a:rPr lang="en-US" sz="2000" dirty="0"/>
              <a:t> Run without Debugging. Program </a:t>
            </a:r>
            <a:r>
              <a:rPr lang="en-US" sz="2000" dirty="0" err="1"/>
              <a:t>akan</a:t>
            </a:r>
            <a:r>
              <a:rPr lang="en-US" sz="2000" dirty="0"/>
              <a:t> </a:t>
            </a:r>
            <a:r>
              <a:rPr lang="en-US" sz="2000" dirty="0" err="1"/>
              <a:t>dijalankan</a:t>
            </a:r>
            <a:r>
              <a:rPr lang="en-US" sz="2000" dirty="0"/>
              <a:t>. </a:t>
            </a:r>
            <a:r>
              <a:rPr lang="en-US" sz="2000" dirty="0" smtClean="0"/>
              <a:t/>
            </a:r>
            <a:br>
              <a:rPr lang="en-US" sz="2000" dirty="0" smtClean="0"/>
            </a:br>
            <a:r>
              <a:rPr lang="en-US" sz="2000" dirty="0" smtClean="0"/>
              <a:t>(</a:t>
            </a:r>
            <a:r>
              <a:rPr lang="en-US" sz="2000" dirty="0"/>
              <a:t>6) </a:t>
            </a:r>
            <a:r>
              <a:rPr lang="en-US" sz="2000" dirty="0" err="1"/>
              <a:t>Masukkan</a:t>
            </a:r>
            <a:r>
              <a:rPr lang="en-US" sz="2000" dirty="0"/>
              <a:t> </a:t>
            </a:r>
            <a:r>
              <a:rPr lang="en-US" sz="2000" dirty="0" err="1"/>
              <a:t>nilai</a:t>
            </a:r>
            <a:r>
              <a:rPr lang="en-US" sz="2000" dirty="0"/>
              <a:t> </a:t>
            </a:r>
            <a:r>
              <a:rPr lang="en-US" sz="2000" dirty="0" err="1"/>
              <a:t>matriks</a:t>
            </a:r>
            <a:r>
              <a:rPr lang="en-US" sz="2000" dirty="0"/>
              <a:t> A (3 x 3) </a:t>
            </a:r>
            <a:r>
              <a:rPr lang="en-US" sz="2000" dirty="0" err="1"/>
              <a:t>dan</a:t>
            </a:r>
            <a:r>
              <a:rPr lang="en-US" sz="2000" dirty="0"/>
              <a:t> </a:t>
            </a:r>
            <a:r>
              <a:rPr lang="en-US" sz="2000" dirty="0" err="1"/>
              <a:t>nilai</a:t>
            </a:r>
            <a:r>
              <a:rPr lang="en-US" sz="2000" dirty="0"/>
              <a:t> </a:t>
            </a:r>
            <a:r>
              <a:rPr lang="en-US" sz="2000" dirty="0" err="1"/>
              <a:t>matriks</a:t>
            </a:r>
            <a:r>
              <a:rPr lang="en-US" sz="2000" dirty="0"/>
              <a:t> C (3x1) yang </a:t>
            </a:r>
            <a:r>
              <a:rPr lang="en-US" sz="2000" dirty="0" err="1"/>
              <a:t>berasal</a:t>
            </a:r>
            <a:r>
              <a:rPr lang="en-US" sz="2000" dirty="0"/>
              <a:t> </a:t>
            </a:r>
            <a:r>
              <a:rPr lang="en-US" sz="2000" dirty="0" err="1"/>
              <a:t>dari</a:t>
            </a:r>
            <a:r>
              <a:rPr lang="en-US" sz="2000" dirty="0"/>
              <a:t> </a:t>
            </a:r>
            <a:r>
              <a:rPr lang="en-US" sz="2000" dirty="0" err="1"/>
              <a:t>tiga</a:t>
            </a:r>
            <a:r>
              <a:rPr lang="en-US" sz="2000" dirty="0"/>
              <a:t> </a:t>
            </a:r>
            <a:r>
              <a:rPr lang="en-US" sz="2000" dirty="0" err="1"/>
              <a:t>persamaan</a:t>
            </a:r>
            <a:r>
              <a:rPr lang="en-US" sz="2000" dirty="0"/>
              <a:t> linear </a:t>
            </a:r>
            <a:r>
              <a:rPr lang="en-US" sz="2000" dirty="0" err="1"/>
              <a:t>tiga</a:t>
            </a:r>
            <a:r>
              <a:rPr lang="en-US" sz="2000" dirty="0"/>
              <a:t> </a:t>
            </a:r>
            <a:r>
              <a:rPr lang="en-US" sz="2000" dirty="0" err="1"/>
              <a:t>variabel</a:t>
            </a:r>
            <a:r>
              <a:rPr lang="en-US" sz="2000" dirty="0"/>
              <a:t>. </a:t>
            </a:r>
            <a:r>
              <a:rPr lang="en-US" sz="2000" dirty="0" err="1"/>
              <a:t>Tampilan</a:t>
            </a:r>
            <a:r>
              <a:rPr lang="en-US" sz="2000" dirty="0"/>
              <a:t> program </a:t>
            </a:r>
            <a:r>
              <a:rPr lang="en-US" sz="2000" dirty="0" err="1"/>
              <a:t>akan</a:t>
            </a:r>
            <a:r>
              <a:rPr lang="en-US" sz="2000" dirty="0"/>
              <a:t> </a:t>
            </a:r>
            <a:r>
              <a:rPr lang="en-US" sz="2000" dirty="0" err="1"/>
              <a:t>tampak</a:t>
            </a:r>
            <a:r>
              <a:rPr lang="en-US" sz="2000" dirty="0"/>
              <a:t> </a:t>
            </a:r>
            <a:r>
              <a:rPr lang="en-US" sz="2000" dirty="0" err="1"/>
              <a:t>seperti</a:t>
            </a:r>
            <a:r>
              <a:rPr lang="en-US" sz="2000" dirty="0"/>
              <a:t> yang </a:t>
            </a:r>
            <a:r>
              <a:rPr lang="en-US" sz="2000" dirty="0" err="1"/>
              <a:t>ditunjukkan</a:t>
            </a:r>
            <a:r>
              <a:rPr lang="en-US" sz="2000" dirty="0"/>
              <a:t> </a:t>
            </a:r>
            <a:r>
              <a:rPr lang="en-US" sz="2000" dirty="0" err="1"/>
              <a:t>oleh</a:t>
            </a:r>
            <a:r>
              <a:rPr lang="en-US" sz="2000" dirty="0"/>
              <a:t> </a:t>
            </a:r>
            <a:r>
              <a:rPr lang="en-US" sz="2000" dirty="0" err="1"/>
              <a:t>Gambar</a:t>
            </a:r>
            <a:r>
              <a:rPr lang="en-US" sz="2000" dirty="0"/>
              <a:t> 6.5.</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305" y="1737360"/>
            <a:ext cx="3762375" cy="4370496"/>
          </a:xfrm>
          <a:prstGeom prst="rect">
            <a:avLst/>
          </a:prstGeom>
        </p:spPr>
      </p:pic>
    </p:spTree>
    <p:extLst>
      <p:ext uri="{BB962C8B-B14F-4D97-AF65-F5344CB8AC3E}">
        <p14:creationId xmlns:p14="http://schemas.microsoft.com/office/powerpoint/2010/main" val="2111119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990725"/>
            <a:ext cx="4592320" cy="4270375"/>
          </a:xfrm>
        </p:spPr>
        <p:txBody>
          <a:bodyPr>
            <a:normAutofit/>
          </a:bodyPr>
          <a:lstStyle/>
          <a:p>
            <a:pPr algn="just"/>
            <a:r>
              <a:rPr lang="en-US" sz="2000" dirty="0" err="1">
                <a:latin typeface="Times New Roman" panose="02020603050405020304" pitchFamily="18" charset="0"/>
                <a:cs typeface="Times New Roman" panose="02020603050405020304" pitchFamily="18" charset="0"/>
              </a:rPr>
              <a:t>Cobalah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persamaan</a:t>
            </a:r>
            <a:r>
              <a:rPr lang="en-US" sz="2000" dirty="0">
                <a:latin typeface="Times New Roman" panose="02020603050405020304" pitchFamily="18" charset="0"/>
                <a:cs typeface="Times New Roman" panose="02020603050405020304" pitchFamily="18" charset="0"/>
              </a:rPr>
              <a:t> linear yang lain,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berarti</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berjalan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diharapkan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err="1" smtClean="0">
                <a:latin typeface="Times New Roman" panose="02020603050405020304" pitchFamily="18" charset="0"/>
                <a:cs typeface="Times New Roman" panose="02020603050405020304" pitchFamily="18" charset="0"/>
              </a:rPr>
              <a:t>Perhatikan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6.4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12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hitungDeterminan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determinan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dipanggil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detAx</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detAz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hitungDeterminan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menerima</a:t>
            </a:r>
            <a:r>
              <a:rPr lang="en-US" sz="2000" dirty="0">
                <a:latin typeface="Times New Roman" panose="02020603050405020304" pitchFamily="18" charset="0"/>
                <a:cs typeface="Times New Roman" panose="02020603050405020304" pitchFamily="18" charset="0"/>
              </a:rPr>
              <a:t> input </a:t>
            </a:r>
            <a:r>
              <a:rPr lang="en-US" sz="2000" dirty="0" err="1">
                <a:latin typeface="Times New Roman" panose="02020603050405020304" pitchFamily="18" charset="0"/>
                <a:cs typeface="Times New Roman" panose="02020603050405020304" pitchFamily="18" charset="0"/>
              </a:rPr>
              <a:t>berupa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3 x 3,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mengembalikan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determinan</a:t>
            </a:r>
            <a:r>
              <a:rPr lang="en-US" sz="2000" dirty="0" smtClean="0">
                <a:latin typeface="Times New Roman" panose="02020603050405020304" pitchFamily="18" charset="0"/>
                <a:cs typeface="Times New Roman" panose="02020603050405020304" pitchFamily="18" charset="0"/>
              </a:rPr>
              <a:t>. </a:t>
            </a:r>
            <a:br>
              <a:rPr lang="en-US" sz="2000" dirty="0" smtClean="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9600" y="1990725"/>
            <a:ext cx="3455670" cy="4016375"/>
          </a:xfrm>
          <a:prstGeom prst="rect">
            <a:avLst/>
          </a:prstGeom>
        </p:spPr>
      </p:pic>
    </p:spTree>
    <p:extLst>
      <p:ext uri="{BB962C8B-B14F-4D97-AF65-F5344CB8AC3E}">
        <p14:creationId xmlns:p14="http://schemas.microsoft.com/office/powerpoint/2010/main" val="1806632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180" y="578703"/>
            <a:ext cx="10058400" cy="4209197"/>
          </a:xfrm>
        </p:spPr>
        <p:txBody>
          <a:bodyPr>
            <a:normAutofit/>
          </a:bodyPr>
          <a:lstStyle/>
          <a:p>
            <a:pPr algn="just"/>
            <a:r>
              <a:rPr lang="en-US" sz="2000" dirty="0" smtClean="0"/>
              <a:t>	</a:t>
            </a:r>
            <a:r>
              <a:rPr lang="en-US" sz="2000" dirty="0" err="1" smtClean="0"/>
              <a:t>Baris</a:t>
            </a:r>
            <a:r>
              <a:rPr lang="en-US" sz="2000" dirty="0" smtClean="0"/>
              <a:t> </a:t>
            </a:r>
            <a:r>
              <a:rPr lang="en-US" sz="2000" dirty="0"/>
              <a:t>14 </a:t>
            </a:r>
            <a:r>
              <a:rPr lang="en-US" sz="2000" dirty="0" err="1"/>
              <a:t>sampai</a:t>
            </a:r>
            <a:r>
              <a:rPr lang="en-US" sz="2000" dirty="0"/>
              <a:t> 68 </a:t>
            </a:r>
            <a:r>
              <a:rPr lang="en-US" sz="2000" dirty="0" err="1"/>
              <a:t>digunakan</a:t>
            </a:r>
            <a:r>
              <a:rPr lang="en-US" sz="2000" dirty="0"/>
              <a:t> </a:t>
            </a:r>
            <a:r>
              <a:rPr lang="en-US" sz="2000" dirty="0" err="1"/>
              <a:t>untuk</a:t>
            </a:r>
            <a:r>
              <a:rPr lang="en-US" sz="2000" dirty="0"/>
              <a:t> </a:t>
            </a:r>
            <a:r>
              <a:rPr lang="en-US" sz="2000" dirty="0" err="1"/>
              <a:t>membuat</a:t>
            </a:r>
            <a:r>
              <a:rPr lang="en-US" sz="2000" dirty="0"/>
              <a:t> </a:t>
            </a:r>
            <a:r>
              <a:rPr lang="en-US" sz="2000" dirty="0" err="1"/>
              <a:t>fungsi</a:t>
            </a:r>
            <a:r>
              <a:rPr lang="en-US" sz="2000" dirty="0"/>
              <a:t> </a:t>
            </a:r>
            <a:r>
              <a:rPr lang="en-US" sz="2000" dirty="0" err="1"/>
              <a:t>aturanCramer</a:t>
            </a:r>
            <a:r>
              <a:rPr lang="en-US" sz="2000" dirty="0"/>
              <a:t>. </a:t>
            </a:r>
            <a:r>
              <a:rPr lang="en-US" sz="2000" dirty="0" err="1"/>
              <a:t>Baris</a:t>
            </a:r>
            <a:r>
              <a:rPr lang="en-US" sz="2000" dirty="0"/>
              <a:t> 18 </a:t>
            </a:r>
            <a:r>
              <a:rPr lang="en-US" sz="2000" dirty="0" err="1"/>
              <a:t>sampai</a:t>
            </a:r>
            <a:r>
              <a:rPr lang="en-US" sz="2000" dirty="0"/>
              <a:t> 40 </a:t>
            </a:r>
            <a:r>
              <a:rPr lang="en-US" sz="2000" dirty="0" err="1"/>
              <a:t>dibuat</a:t>
            </a:r>
            <a:r>
              <a:rPr lang="en-US" sz="2000" dirty="0"/>
              <a:t> </a:t>
            </a:r>
            <a:r>
              <a:rPr lang="en-US" sz="2000" dirty="0" err="1"/>
              <a:t>untuk</a:t>
            </a:r>
            <a:r>
              <a:rPr lang="en-US" sz="2000" dirty="0"/>
              <a:t> </a:t>
            </a:r>
            <a:r>
              <a:rPr lang="en-US" sz="2000" dirty="0" err="1"/>
              <a:t>mengatur</a:t>
            </a:r>
            <a:r>
              <a:rPr lang="en-US" sz="2000" dirty="0"/>
              <a:t> </a:t>
            </a:r>
            <a:r>
              <a:rPr lang="en-US" sz="2000" dirty="0" err="1"/>
              <a:t>empat</a:t>
            </a:r>
            <a:r>
              <a:rPr lang="en-US" sz="2000" dirty="0"/>
              <a:t> </a:t>
            </a:r>
            <a:r>
              <a:rPr lang="en-US" sz="2000" dirty="0" err="1"/>
              <a:t>buah</a:t>
            </a:r>
            <a:r>
              <a:rPr lang="en-US" sz="2000" dirty="0"/>
              <a:t> </a:t>
            </a:r>
            <a:r>
              <a:rPr lang="en-US" sz="2000" dirty="0" err="1"/>
              <a:t>matriks</a:t>
            </a:r>
            <a:r>
              <a:rPr lang="en-US" sz="2000" dirty="0"/>
              <a:t> yang </a:t>
            </a:r>
            <a:r>
              <a:rPr lang="en-US" sz="2000" dirty="0" err="1"/>
              <a:t>nilainya</a:t>
            </a:r>
            <a:r>
              <a:rPr lang="en-US" sz="2000" dirty="0"/>
              <a:t> </a:t>
            </a:r>
            <a:r>
              <a:rPr lang="en-US" sz="2000" dirty="0" err="1"/>
              <a:t>berasal</a:t>
            </a:r>
            <a:r>
              <a:rPr lang="en-US" sz="2000" dirty="0"/>
              <a:t> </a:t>
            </a:r>
            <a:r>
              <a:rPr lang="en-US" sz="2000" dirty="0" err="1"/>
              <a:t>dari</a:t>
            </a:r>
            <a:r>
              <a:rPr lang="en-US" sz="2000" dirty="0"/>
              <a:t> </a:t>
            </a:r>
            <a:r>
              <a:rPr lang="en-US" sz="2000" dirty="0" err="1"/>
              <a:t>matriks</a:t>
            </a:r>
            <a:r>
              <a:rPr lang="en-US" sz="2000" dirty="0"/>
              <a:t> A </a:t>
            </a:r>
            <a:r>
              <a:rPr lang="en-US" sz="2000" dirty="0" err="1"/>
              <a:t>dan</a:t>
            </a:r>
            <a:r>
              <a:rPr lang="en-US" sz="2000" dirty="0"/>
              <a:t> C. </a:t>
            </a:r>
            <a:r>
              <a:rPr lang="en-US" sz="2000" dirty="0" err="1"/>
              <a:t>Keempat</a:t>
            </a:r>
            <a:r>
              <a:rPr lang="en-US" sz="2000" dirty="0"/>
              <a:t> </a:t>
            </a:r>
            <a:r>
              <a:rPr lang="en-US" sz="2000" dirty="0" err="1"/>
              <a:t>matriks</a:t>
            </a:r>
            <a:r>
              <a:rPr lang="en-US" sz="2000" dirty="0"/>
              <a:t> </a:t>
            </a:r>
            <a:r>
              <a:rPr lang="en-US" sz="2000" dirty="0" err="1"/>
              <a:t>tersebut</a:t>
            </a:r>
            <a:r>
              <a:rPr lang="en-US" sz="2000" dirty="0"/>
              <a:t> </a:t>
            </a:r>
            <a:r>
              <a:rPr lang="en-US" sz="2000" dirty="0" err="1"/>
              <a:t>akan</a:t>
            </a:r>
            <a:r>
              <a:rPr lang="en-US" sz="2000" dirty="0"/>
              <a:t> </a:t>
            </a:r>
            <a:r>
              <a:rPr lang="en-US" sz="2000" dirty="0" err="1"/>
              <a:t>digunakan</a:t>
            </a:r>
            <a:r>
              <a:rPr lang="en-US" sz="2000" dirty="0"/>
              <a:t> </a:t>
            </a:r>
            <a:r>
              <a:rPr lang="en-US" sz="2000" dirty="0" err="1"/>
              <a:t>untuk</a:t>
            </a:r>
            <a:r>
              <a:rPr lang="en-US" sz="2000" dirty="0"/>
              <a:t> </a:t>
            </a:r>
            <a:r>
              <a:rPr lang="en-US" sz="2000" dirty="0" err="1"/>
              <a:t>menghitung</a:t>
            </a:r>
            <a:r>
              <a:rPr lang="en-US" sz="2000" dirty="0"/>
              <a:t> </a:t>
            </a:r>
            <a:r>
              <a:rPr lang="en-US" sz="2000" dirty="0" err="1"/>
              <a:t>nilai</a:t>
            </a:r>
            <a:r>
              <a:rPr lang="en-US" sz="2000" dirty="0"/>
              <a:t> </a:t>
            </a:r>
            <a:r>
              <a:rPr lang="en-US" sz="2000" dirty="0" err="1"/>
              <a:t>detA</a:t>
            </a:r>
            <a:r>
              <a:rPr lang="en-US" sz="2000" dirty="0"/>
              <a:t>, </a:t>
            </a:r>
            <a:r>
              <a:rPr lang="en-US" sz="2000" dirty="0" err="1"/>
              <a:t>detAx</a:t>
            </a:r>
            <a:r>
              <a:rPr lang="en-US" sz="2000" dirty="0"/>
              <a:t>, </a:t>
            </a:r>
            <a:r>
              <a:rPr lang="en-US" sz="2000" dirty="0" err="1"/>
              <a:t>detAy</a:t>
            </a:r>
            <a:r>
              <a:rPr lang="en-US" sz="2000" dirty="0"/>
              <a:t>, </a:t>
            </a:r>
            <a:r>
              <a:rPr lang="en-US" sz="2000" dirty="0" err="1"/>
              <a:t>dan</a:t>
            </a:r>
            <a:r>
              <a:rPr lang="en-US" sz="2000" dirty="0"/>
              <a:t> </a:t>
            </a:r>
            <a:r>
              <a:rPr lang="en-US" sz="2000" dirty="0" err="1"/>
              <a:t>detAz</a:t>
            </a:r>
            <a:r>
              <a:rPr lang="en-US" sz="2000" dirty="0"/>
              <a:t>. </a:t>
            </a:r>
            <a:r>
              <a:rPr lang="en-US" sz="2000" dirty="0" err="1"/>
              <a:t>Perhitungan</a:t>
            </a:r>
            <a:r>
              <a:rPr lang="en-US" sz="2000" dirty="0"/>
              <a:t> </a:t>
            </a:r>
            <a:r>
              <a:rPr lang="en-US" sz="2000" dirty="0" err="1"/>
              <a:t>ini</a:t>
            </a:r>
            <a:r>
              <a:rPr lang="en-US" sz="2000" dirty="0"/>
              <a:t> </a:t>
            </a:r>
            <a:r>
              <a:rPr lang="en-US" sz="2000" dirty="0" err="1"/>
              <a:t>dilakukan</a:t>
            </a:r>
            <a:r>
              <a:rPr lang="en-US" sz="2000" dirty="0"/>
              <a:t> </a:t>
            </a:r>
            <a:r>
              <a:rPr lang="en-US" sz="2000" dirty="0" err="1"/>
              <a:t>dengan</a:t>
            </a:r>
            <a:r>
              <a:rPr lang="en-US" sz="2000" dirty="0"/>
              <a:t> </a:t>
            </a:r>
            <a:r>
              <a:rPr lang="en-US" sz="2000" dirty="0" err="1"/>
              <a:t>memanggil</a:t>
            </a:r>
            <a:r>
              <a:rPr lang="en-US" sz="2000" dirty="0"/>
              <a:t> </a:t>
            </a:r>
            <a:r>
              <a:rPr lang="en-US" sz="2000" dirty="0" err="1"/>
              <a:t>fungsi</a:t>
            </a:r>
            <a:r>
              <a:rPr lang="en-US" sz="2000" dirty="0"/>
              <a:t> </a:t>
            </a:r>
            <a:r>
              <a:rPr lang="en-US" sz="2000" dirty="0" err="1"/>
              <a:t>hitungDeterminan</a:t>
            </a:r>
            <a:r>
              <a:rPr lang="en-US" sz="2000" dirty="0"/>
              <a:t>, yang </a:t>
            </a:r>
            <a:r>
              <a:rPr lang="en-US" sz="2000" dirty="0" err="1"/>
              <a:t>dilakukan</a:t>
            </a:r>
            <a:r>
              <a:rPr lang="en-US" sz="2000" dirty="0"/>
              <a:t> di </a:t>
            </a:r>
            <a:r>
              <a:rPr lang="en-US" sz="2000" dirty="0" err="1"/>
              <a:t>baris</a:t>
            </a:r>
            <a:r>
              <a:rPr lang="en-US" sz="2000" dirty="0"/>
              <a:t> 42 </a:t>
            </a:r>
            <a:r>
              <a:rPr lang="en-US" sz="2000" dirty="0" err="1"/>
              <a:t>sampai</a:t>
            </a:r>
            <a:r>
              <a:rPr lang="en-US" sz="2000" dirty="0"/>
              <a:t> 45. </a:t>
            </a:r>
            <a:r>
              <a:rPr lang="en-US" sz="2000" dirty="0" err="1"/>
              <a:t>Hasil</a:t>
            </a:r>
            <a:r>
              <a:rPr lang="en-US" sz="2000" dirty="0"/>
              <a:t> </a:t>
            </a:r>
            <a:r>
              <a:rPr lang="en-US" sz="2000" dirty="0" err="1"/>
              <a:t>perhitungan</a:t>
            </a:r>
            <a:r>
              <a:rPr lang="en-US" sz="2000" dirty="0"/>
              <a:t> </a:t>
            </a:r>
            <a:r>
              <a:rPr lang="en-US" sz="2000" dirty="0" err="1"/>
              <a:t>nilai</a:t>
            </a:r>
            <a:r>
              <a:rPr lang="en-US" sz="2000" dirty="0"/>
              <a:t> </a:t>
            </a:r>
            <a:r>
              <a:rPr lang="en-US" sz="2000" dirty="0" err="1"/>
              <a:t>determinan</a:t>
            </a:r>
            <a:r>
              <a:rPr lang="en-US" sz="2000" dirty="0"/>
              <a:t> </a:t>
            </a:r>
            <a:r>
              <a:rPr lang="en-US" sz="2000" dirty="0" err="1"/>
              <a:t>akan</a:t>
            </a:r>
            <a:r>
              <a:rPr lang="en-US" sz="2000" dirty="0"/>
              <a:t> </a:t>
            </a:r>
            <a:r>
              <a:rPr lang="en-US" sz="2000" dirty="0" err="1"/>
              <a:t>ditampilkan</a:t>
            </a:r>
            <a:r>
              <a:rPr lang="en-US" sz="2000" dirty="0"/>
              <a:t> </a:t>
            </a:r>
            <a:r>
              <a:rPr lang="en-US" sz="2000" dirty="0" err="1"/>
              <a:t>menggunakan</a:t>
            </a:r>
            <a:r>
              <a:rPr lang="en-US" sz="2000" dirty="0"/>
              <a:t> </a:t>
            </a:r>
            <a:r>
              <a:rPr lang="en-US" sz="2000" dirty="0" err="1"/>
              <a:t>kode</a:t>
            </a:r>
            <a:r>
              <a:rPr lang="en-US" sz="2000" dirty="0"/>
              <a:t> program di </a:t>
            </a:r>
            <a:r>
              <a:rPr lang="en-US" sz="2000" dirty="0" err="1"/>
              <a:t>baris</a:t>
            </a:r>
            <a:r>
              <a:rPr lang="en-US" sz="2000" dirty="0"/>
              <a:t> 47 </a:t>
            </a:r>
            <a:r>
              <a:rPr lang="en-US" sz="2000" dirty="0" err="1"/>
              <a:t>sampai</a:t>
            </a:r>
            <a:r>
              <a:rPr lang="en-US" sz="2000" dirty="0"/>
              <a:t> 50. </a:t>
            </a:r>
            <a:r>
              <a:rPr lang="en-US" sz="2000" dirty="0" smtClean="0"/>
              <a:t/>
            </a:r>
            <a:br>
              <a:rPr lang="en-US" sz="2000" dirty="0" smtClean="0"/>
            </a:br>
            <a:r>
              <a:rPr lang="en-US" sz="2000" dirty="0"/>
              <a:t/>
            </a:r>
            <a:br>
              <a:rPr lang="en-US" sz="2000" dirty="0"/>
            </a:br>
            <a:r>
              <a:rPr lang="en-US" sz="2000" dirty="0" smtClean="0"/>
              <a:t>	</a:t>
            </a:r>
            <a:r>
              <a:rPr lang="en-US" sz="2000" dirty="0" err="1" smtClean="0"/>
              <a:t>Selanjutnya</a:t>
            </a:r>
            <a:r>
              <a:rPr lang="en-US" sz="2000" dirty="0"/>
              <a:t>, </a:t>
            </a:r>
            <a:r>
              <a:rPr lang="en-US" sz="2000" dirty="0" err="1"/>
              <a:t>nilai</a:t>
            </a:r>
            <a:r>
              <a:rPr lang="en-US" sz="2000" dirty="0"/>
              <a:t> x, y, </a:t>
            </a:r>
            <a:r>
              <a:rPr lang="en-US" sz="2000" dirty="0" err="1"/>
              <a:t>dan</a:t>
            </a:r>
            <a:r>
              <a:rPr lang="en-US" sz="2000" dirty="0"/>
              <a:t> z </a:t>
            </a:r>
            <a:r>
              <a:rPr lang="en-US" sz="2000" dirty="0" err="1"/>
              <a:t>akan</a:t>
            </a:r>
            <a:r>
              <a:rPr lang="en-US" sz="2000" dirty="0"/>
              <a:t> </a:t>
            </a:r>
            <a:r>
              <a:rPr lang="en-US" sz="2000" dirty="0" err="1"/>
              <a:t>dihitung</a:t>
            </a:r>
            <a:r>
              <a:rPr lang="en-US" sz="2000" dirty="0"/>
              <a:t> di </a:t>
            </a:r>
            <a:r>
              <a:rPr lang="en-US" sz="2000" dirty="0" err="1"/>
              <a:t>baris</a:t>
            </a:r>
            <a:r>
              <a:rPr lang="en-US" sz="2000" dirty="0"/>
              <a:t> 54 </a:t>
            </a:r>
            <a:r>
              <a:rPr lang="en-US" sz="2000" dirty="0" err="1"/>
              <a:t>sampai</a:t>
            </a:r>
            <a:r>
              <a:rPr lang="en-US" sz="2000" dirty="0"/>
              <a:t> 56 </a:t>
            </a:r>
            <a:r>
              <a:rPr lang="en-US" sz="2000" dirty="0" err="1"/>
              <a:t>dan</a:t>
            </a:r>
            <a:r>
              <a:rPr lang="en-US" sz="2000" dirty="0"/>
              <a:t> </a:t>
            </a:r>
            <a:r>
              <a:rPr lang="en-US" sz="2000" dirty="0" err="1"/>
              <a:t>ditampilkan</a:t>
            </a:r>
            <a:r>
              <a:rPr lang="en-US" sz="2000" dirty="0"/>
              <a:t> </a:t>
            </a:r>
            <a:r>
              <a:rPr lang="en-US" sz="2000" dirty="0" err="1"/>
              <a:t>menggunakan</a:t>
            </a:r>
            <a:r>
              <a:rPr lang="en-US" sz="2000" dirty="0"/>
              <a:t> </a:t>
            </a:r>
            <a:r>
              <a:rPr lang="en-US" sz="2000" dirty="0" err="1"/>
              <a:t>kode</a:t>
            </a:r>
            <a:r>
              <a:rPr lang="en-US" sz="2000" dirty="0"/>
              <a:t> program di </a:t>
            </a:r>
            <a:r>
              <a:rPr lang="en-US" sz="2000" dirty="0" err="1"/>
              <a:t>baris</a:t>
            </a:r>
            <a:r>
              <a:rPr lang="en-US" sz="2000" dirty="0"/>
              <a:t> 58 </a:t>
            </a:r>
            <a:r>
              <a:rPr lang="en-US" sz="2000" dirty="0" err="1"/>
              <a:t>sampai</a:t>
            </a:r>
            <a:r>
              <a:rPr lang="en-US" sz="2000" dirty="0"/>
              <a:t> 60. </a:t>
            </a:r>
            <a:r>
              <a:rPr lang="en-US" sz="2000" dirty="0" err="1"/>
              <a:t>Perhitungan</a:t>
            </a:r>
            <a:r>
              <a:rPr lang="en-US" sz="2000" dirty="0"/>
              <a:t> </a:t>
            </a:r>
            <a:r>
              <a:rPr lang="en-US" sz="2000" dirty="0" err="1"/>
              <a:t>nilai</a:t>
            </a:r>
            <a:r>
              <a:rPr lang="en-US" sz="2000" dirty="0"/>
              <a:t> x, y, </a:t>
            </a:r>
            <a:r>
              <a:rPr lang="en-US" sz="2000" dirty="0" err="1"/>
              <a:t>dan</a:t>
            </a:r>
            <a:r>
              <a:rPr lang="en-US" sz="2000" dirty="0"/>
              <a:t> z </a:t>
            </a:r>
            <a:r>
              <a:rPr lang="en-US" sz="2000" dirty="0" err="1"/>
              <a:t>akan</a:t>
            </a:r>
            <a:r>
              <a:rPr lang="en-US" sz="2000" dirty="0"/>
              <a:t> </a:t>
            </a:r>
            <a:r>
              <a:rPr lang="en-US" sz="2000" dirty="0" err="1"/>
              <a:t>dilakukan</a:t>
            </a:r>
            <a:r>
              <a:rPr lang="en-US" sz="2000" dirty="0"/>
              <a:t> </a:t>
            </a:r>
            <a:r>
              <a:rPr lang="en-US" sz="2000" dirty="0" err="1"/>
              <a:t>jika</a:t>
            </a:r>
            <a:r>
              <a:rPr lang="en-US" sz="2000" dirty="0"/>
              <a:t> </a:t>
            </a:r>
            <a:r>
              <a:rPr lang="en-US" sz="2000" dirty="0" err="1"/>
              <a:t>memenuhi</a:t>
            </a:r>
            <a:r>
              <a:rPr lang="en-US" sz="2000" dirty="0"/>
              <a:t> </a:t>
            </a:r>
            <a:r>
              <a:rPr lang="en-US" sz="2000" dirty="0" err="1"/>
              <a:t>kondisi</a:t>
            </a:r>
            <a:r>
              <a:rPr lang="en-US" sz="2000" dirty="0"/>
              <a:t> </a:t>
            </a:r>
            <a:r>
              <a:rPr lang="en-US" sz="2000" dirty="0" err="1"/>
              <a:t>detA</a:t>
            </a:r>
            <a:r>
              <a:rPr lang="en-US" sz="2000" dirty="0"/>
              <a:t> </a:t>
            </a:r>
            <a:r>
              <a:rPr lang="en-US" sz="2000" dirty="0" err="1"/>
              <a:t>tidak</a:t>
            </a:r>
            <a:r>
              <a:rPr lang="en-US" sz="2000" dirty="0"/>
              <a:t> </a:t>
            </a:r>
            <a:r>
              <a:rPr lang="en-US" sz="2000" dirty="0" err="1"/>
              <a:t>sama</a:t>
            </a:r>
            <a:r>
              <a:rPr lang="en-US" sz="2000" dirty="0"/>
              <a:t> </a:t>
            </a:r>
            <a:r>
              <a:rPr lang="en-US" sz="2000" dirty="0" err="1"/>
              <a:t>dengan</a:t>
            </a:r>
            <a:r>
              <a:rPr lang="en-US" sz="2000" dirty="0"/>
              <a:t> </a:t>
            </a:r>
            <a:r>
              <a:rPr lang="en-US" sz="2000" dirty="0" err="1"/>
              <a:t>nol</a:t>
            </a:r>
            <a:r>
              <a:rPr lang="en-US" sz="2000" dirty="0"/>
              <a:t> (</a:t>
            </a:r>
            <a:r>
              <a:rPr lang="en-US" sz="2000" dirty="0" err="1"/>
              <a:t>baris</a:t>
            </a:r>
            <a:r>
              <a:rPr lang="en-US" sz="2000" dirty="0"/>
              <a:t> 53). </a:t>
            </a:r>
            <a:r>
              <a:rPr lang="en-US" sz="2000" dirty="0" err="1"/>
              <a:t>Jika</a:t>
            </a:r>
            <a:r>
              <a:rPr lang="en-US" sz="2000" dirty="0"/>
              <a:t> </a:t>
            </a:r>
            <a:r>
              <a:rPr lang="en-US" sz="2000" dirty="0" err="1"/>
              <a:t>detA</a:t>
            </a:r>
            <a:r>
              <a:rPr lang="en-US" sz="2000" dirty="0"/>
              <a:t> </a:t>
            </a:r>
            <a:r>
              <a:rPr lang="en-US" sz="2000" dirty="0" err="1"/>
              <a:t>sama</a:t>
            </a:r>
            <a:r>
              <a:rPr lang="en-US" sz="2000" dirty="0"/>
              <a:t> </a:t>
            </a:r>
            <a:r>
              <a:rPr lang="en-US" sz="2000" dirty="0" err="1"/>
              <a:t>dengan</a:t>
            </a:r>
            <a:r>
              <a:rPr lang="en-US" sz="2000" dirty="0"/>
              <a:t> </a:t>
            </a:r>
            <a:r>
              <a:rPr lang="en-US" sz="2000" dirty="0" err="1"/>
              <a:t>nol</a:t>
            </a:r>
            <a:r>
              <a:rPr lang="en-US" sz="2000" dirty="0"/>
              <a:t>, </a:t>
            </a:r>
            <a:r>
              <a:rPr lang="en-US" sz="2000" dirty="0" err="1"/>
              <a:t>maka</a:t>
            </a:r>
            <a:r>
              <a:rPr lang="en-US" sz="2000" dirty="0"/>
              <a:t> </a:t>
            </a:r>
            <a:r>
              <a:rPr lang="en-US" sz="2000" dirty="0" err="1"/>
              <a:t>nilai</a:t>
            </a:r>
            <a:r>
              <a:rPr lang="en-US" sz="2000" dirty="0"/>
              <a:t> </a:t>
            </a:r>
            <a:r>
              <a:rPr lang="en-US" sz="2000" dirty="0" err="1"/>
              <a:t>dari</a:t>
            </a:r>
            <a:r>
              <a:rPr lang="en-US" sz="2000" dirty="0"/>
              <a:t> x, y, </a:t>
            </a:r>
            <a:r>
              <a:rPr lang="en-US" sz="2000" dirty="0" err="1"/>
              <a:t>dan</a:t>
            </a:r>
            <a:r>
              <a:rPr lang="en-US" sz="2000" dirty="0"/>
              <a:t> z </a:t>
            </a:r>
            <a:r>
              <a:rPr lang="en-US" sz="2000" dirty="0" err="1"/>
              <a:t>tidak</a:t>
            </a:r>
            <a:r>
              <a:rPr lang="en-US" sz="2000" dirty="0"/>
              <a:t> </a:t>
            </a:r>
            <a:r>
              <a:rPr lang="en-US" sz="2000" dirty="0" err="1"/>
              <a:t>dapat</a:t>
            </a:r>
            <a:r>
              <a:rPr lang="en-US" sz="2000" dirty="0"/>
              <a:t> </a:t>
            </a:r>
            <a:r>
              <a:rPr lang="en-US" sz="2000" dirty="0" err="1"/>
              <a:t>ditentukan</a:t>
            </a:r>
            <a:r>
              <a:rPr lang="en-US" sz="2000" dirty="0"/>
              <a:t> </a:t>
            </a:r>
            <a:r>
              <a:rPr lang="en-US" sz="2000" dirty="0" err="1"/>
              <a:t>atau</a:t>
            </a:r>
            <a:r>
              <a:rPr lang="en-US" sz="2000" dirty="0"/>
              <a:t> </a:t>
            </a:r>
            <a:r>
              <a:rPr lang="en-US" sz="2000" dirty="0" err="1"/>
              <a:t>tidak</a:t>
            </a:r>
            <a:r>
              <a:rPr lang="en-US" sz="2000" dirty="0"/>
              <a:t> </a:t>
            </a:r>
            <a:r>
              <a:rPr lang="en-US" sz="2000" dirty="0" err="1"/>
              <a:t>dapat</a:t>
            </a:r>
            <a:r>
              <a:rPr lang="en-US" sz="2000" dirty="0"/>
              <a:t> </a:t>
            </a:r>
            <a:r>
              <a:rPr lang="en-US" sz="2000" dirty="0" err="1"/>
              <a:t>ditemukan</a:t>
            </a:r>
            <a:r>
              <a:rPr lang="en-US" sz="2000" dirty="0"/>
              <a:t>. Hal </a:t>
            </a:r>
            <a:r>
              <a:rPr lang="en-US" sz="2000" dirty="0" err="1"/>
              <a:t>ini</a:t>
            </a:r>
            <a:r>
              <a:rPr lang="en-US" sz="2000" dirty="0"/>
              <a:t> </a:t>
            </a:r>
            <a:r>
              <a:rPr lang="en-US" sz="2000" dirty="0" err="1"/>
              <a:t>diatur</a:t>
            </a:r>
            <a:r>
              <a:rPr lang="en-US" sz="2000" dirty="0"/>
              <a:t> di </a:t>
            </a:r>
            <a:r>
              <a:rPr lang="en-US" sz="2000" dirty="0" err="1"/>
              <a:t>kode</a:t>
            </a:r>
            <a:r>
              <a:rPr lang="en-US" sz="2000" dirty="0"/>
              <a:t> program di </a:t>
            </a:r>
            <a:r>
              <a:rPr lang="en-US" sz="2000" dirty="0" err="1"/>
              <a:t>baris</a:t>
            </a:r>
            <a:r>
              <a:rPr lang="en-US" sz="2000" dirty="0"/>
              <a:t> 63 </a:t>
            </a:r>
            <a:r>
              <a:rPr lang="en-US" sz="2000" dirty="0" err="1"/>
              <a:t>sampai</a:t>
            </a:r>
            <a:r>
              <a:rPr lang="en-US" sz="2000" dirty="0"/>
              <a:t> 68.</a:t>
            </a:r>
          </a:p>
        </p:txBody>
      </p:sp>
    </p:spTree>
    <p:extLst>
      <p:ext uri="{BB962C8B-B14F-4D97-AF65-F5344CB8AC3E}">
        <p14:creationId xmlns:p14="http://schemas.microsoft.com/office/powerpoint/2010/main" val="2026304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580" y="-665897"/>
            <a:ext cx="10058400" cy="4412397"/>
          </a:xfrm>
        </p:spPr>
        <p:txBody>
          <a:bodyPr>
            <a:normAutofit/>
          </a:bodyPr>
          <a:lstStyle/>
          <a:p>
            <a:pPr algn="just"/>
            <a:r>
              <a:rPr lang="en-US" sz="2000" dirty="0" smtClean="0"/>
              <a:t>	</a:t>
            </a:r>
            <a:r>
              <a:rPr lang="en-US" sz="2000" dirty="0" err="1" smtClean="0"/>
              <a:t>Fungsi</a:t>
            </a:r>
            <a:r>
              <a:rPr lang="en-US" sz="2000" dirty="0" smtClean="0"/>
              <a:t> </a:t>
            </a:r>
            <a:r>
              <a:rPr lang="en-US" sz="2000" dirty="0"/>
              <a:t>main </a:t>
            </a:r>
            <a:r>
              <a:rPr lang="en-US" sz="2000" dirty="0" err="1"/>
              <a:t>dari</a:t>
            </a:r>
            <a:r>
              <a:rPr lang="en-US" sz="2000" dirty="0"/>
              <a:t> program </a:t>
            </a:r>
            <a:r>
              <a:rPr lang="en-US" sz="2000" dirty="0" err="1"/>
              <a:t>ditempatkan</a:t>
            </a:r>
            <a:r>
              <a:rPr lang="en-US" sz="2000" dirty="0"/>
              <a:t> di </a:t>
            </a:r>
            <a:r>
              <a:rPr lang="en-US" sz="2000" dirty="0" err="1"/>
              <a:t>baris</a:t>
            </a:r>
            <a:r>
              <a:rPr lang="en-US" sz="2000" dirty="0"/>
              <a:t> 69 </a:t>
            </a:r>
            <a:r>
              <a:rPr lang="en-US" sz="2000" dirty="0" err="1"/>
              <a:t>sampai</a:t>
            </a:r>
            <a:r>
              <a:rPr lang="en-US" sz="2000" dirty="0"/>
              <a:t> 99. </a:t>
            </a:r>
            <a:r>
              <a:rPr lang="en-US" sz="2000" dirty="0" err="1"/>
              <a:t>Baris</a:t>
            </a:r>
            <a:r>
              <a:rPr lang="en-US" sz="2000" dirty="0"/>
              <a:t> 74 </a:t>
            </a:r>
            <a:r>
              <a:rPr lang="en-US" sz="2000" dirty="0" err="1"/>
              <a:t>sampai</a:t>
            </a:r>
            <a:r>
              <a:rPr lang="en-US" sz="2000" dirty="0"/>
              <a:t> 77 </a:t>
            </a:r>
            <a:r>
              <a:rPr lang="en-US" sz="2000" dirty="0" err="1"/>
              <a:t>digunakan</a:t>
            </a:r>
            <a:r>
              <a:rPr lang="en-US" sz="2000" dirty="0"/>
              <a:t> </a:t>
            </a:r>
            <a:r>
              <a:rPr lang="en-US" sz="2000" dirty="0" err="1"/>
              <a:t>untuk</a:t>
            </a:r>
            <a:r>
              <a:rPr lang="en-US" sz="2000" dirty="0"/>
              <a:t> </a:t>
            </a:r>
            <a:r>
              <a:rPr lang="en-US" sz="2000" dirty="0" err="1"/>
              <a:t>meminta</a:t>
            </a:r>
            <a:r>
              <a:rPr lang="en-US" sz="2000" dirty="0"/>
              <a:t> </a:t>
            </a:r>
            <a:r>
              <a:rPr lang="en-US" sz="2000" dirty="0" err="1"/>
              <a:t>masukan</a:t>
            </a:r>
            <a:r>
              <a:rPr lang="en-US" sz="2000" dirty="0"/>
              <a:t> </a:t>
            </a:r>
            <a:r>
              <a:rPr lang="en-US" sz="2000" dirty="0" err="1"/>
              <a:t>nilai</a:t>
            </a:r>
            <a:r>
              <a:rPr lang="en-US" sz="2000" dirty="0"/>
              <a:t> </a:t>
            </a:r>
            <a:r>
              <a:rPr lang="en-US" sz="2000" dirty="0" err="1"/>
              <a:t>untuk</a:t>
            </a:r>
            <a:r>
              <a:rPr lang="en-US" sz="2000" dirty="0"/>
              <a:t> </a:t>
            </a:r>
            <a:r>
              <a:rPr lang="en-US" sz="2000" dirty="0" err="1"/>
              <a:t>matriks</a:t>
            </a:r>
            <a:r>
              <a:rPr lang="en-US" sz="2000" dirty="0"/>
              <a:t> A </a:t>
            </a:r>
            <a:r>
              <a:rPr lang="en-US" sz="2000" dirty="0" err="1"/>
              <a:t>dari</a:t>
            </a:r>
            <a:r>
              <a:rPr lang="en-US" sz="2000" dirty="0"/>
              <a:t> </a:t>
            </a:r>
            <a:r>
              <a:rPr lang="en-US" sz="2000" dirty="0" err="1"/>
              <a:t>pengguna</a:t>
            </a:r>
            <a:r>
              <a:rPr lang="en-US" sz="2000" dirty="0"/>
              <a:t> </a:t>
            </a:r>
            <a:r>
              <a:rPr lang="en-US" sz="2000" dirty="0" err="1"/>
              <a:t>dan</a:t>
            </a:r>
            <a:r>
              <a:rPr lang="en-US" sz="2000" dirty="0"/>
              <a:t> </a:t>
            </a:r>
            <a:r>
              <a:rPr lang="en-US" sz="2000" dirty="0" err="1"/>
              <a:t>menyimpannya</a:t>
            </a:r>
            <a:r>
              <a:rPr lang="en-US" sz="2000" dirty="0"/>
              <a:t>. </a:t>
            </a:r>
            <a:r>
              <a:rPr lang="en-US" sz="2000" dirty="0" err="1"/>
              <a:t>Selanjutnya</a:t>
            </a:r>
            <a:r>
              <a:rPr lang="en-US" sz="2000" dirty="0"/>
              <a:t>, di </a:t>
            </a:r>
            <a:r>
              <a:rPr lang="en-US" sz="2000" dirty="0" err="1"/>
              <a:t>baris</a:t>
            </a:r>
            <a:r>
              <a:rPr lang="en-US" sz="2000" dirty="0"/>
              <a:t> 79 </a:t>
            </a:r>
            <a:r>
              <a:rPr lang="en-US" sz="2000" dirty="0" err="1"/>
              <a:t>sampai</a:t>
            </a:r>
            <a:r>
              <a:rPr lang="en-US" sz="2000" dirty="0"/>
              <a:t> 83 </a:t>
            </a:r>
            <a:r>
              <a:rPr lang="en-US" sz="2000" dirty="0" err="1"/>
              <a:t>digunakan</a:t>
            </a:r>
            <a:r>
              <a:rPr lang="en-US" sz="2000" dirty="0"/>
              <a:t> </a:t>
            </a:r>
            <a:r>
              <a:rPr lang="en-US" sz="2000" dirty="0" err="1"/>
              <a:t>untuk</a:t>
            </a:r>
            <a:r>
              <a:rPr lang="en-US" sz="2000" dirty="0"/>
              <a:t> </a:t>
            </a:r>
            <a:r>
              <a:rPr lang="en-US" sz="2000" dirty="0" err="1"/>
              <a:t>meminta</a:t>
            </a:r>
            <a:r>
              <a:rPr lang="en-US" sz="2000" dirty="0"/>
              <a:t> </a:t>
            </a:r>
            <a:r>
              <a:rPr lang="en-US" sz="2000" dirty="0" err="1"/>
              <a:t>masukan</a:t>
            </a:r>
            <a:r>
              <a:rPr lang="en-US" sz="2000" dirty="0"/>
              <a:t> </a:t>
            </a:r>
            <a:r>
              <a:rPr lang="en-US" sz="2000" dirty="0" err="1"/>
              <a:t>nilai</a:t>
            </a:r>
            <a:r>
              <a:rPr lang="en-US" sz="2000" dirty="0"/>
              <a:t> </a:t>
            </a:r>
            <a:r>
              <a:rPr lang="en-US" sz="2000" dirty="0" err="1"/>
              <a:t>matriks</a:t>
            </a:r>
            <a:r>
              <a:rPr lang="en-US" sz="2000" dirty="0"/>
              <a:t> C </a:t>
            </a:r>
            <a:r>
              <a:rPr lang="en-US" sz="2000" dirty="0" err="1"/>
              <a:t>dari</a:t>
            </a:r>
            <a:r>
              <a:rPr lang="en-US" sz="2000" dirty="0"/>
              <a:t> </a:t>
            </a:r>
            <a:r>
              <a:rPr lang="en-US" sz="2000" dirty="0" err="1"/>
              <a:t>pengguna</a:t>
            </a:r>
            <a:r>
              <a:rPr lang="en-US" sz="2000" dirty="0"/>
              <a:t> </a:t>
            </a:r>
            <a:r>
              <a:rPr lang="en-US" sz="2000" dirty="0" err="1"/>
              <a:t>dan</a:t>
            </a:r>
            <a:r>
              <a:rPr lang="en-US" sz="2000" dirty="0"/>
              <a:t> </a:t>
            </a:r>
            <a:r>
              <a:rPr lang="en-US" sz="2000" dirty="0" err="1"/>
              <a:t>menyimpannya</a:t>
            </a:r>
            <a:r>
              <a:rPr lang="en-US" sz="2000" dirty="0"/>
              <a:t>. </a:t>
            </a:r>
            <a:r>
              <a:rPr lang="en-US" sz="2000" dirty="0" err="1"/>
              <a:t>Nilai</a:t>
            </a:r>
            <a:r>
              <a:rPr lang="en-US" sz="2000" dirty="0"/>
              <a:t> </a:t>
            </a:r>
            <a:r>
              <a:rPr lang="en-US" sz="2000" dirty="0" err="1"/>
              <a:t>matriks</a:t>
            </a:r>
            <a:r>
              <a:rPr lang="en-US" sz="2000" dirty="0"/>
              <a:t> A </a:t>
            </a:r>
            <a:r>
              <a:rPr lang="en-US" sz="2000" dirty="0" err="1"/>
              <a:t>dan</a:t>
            </a:r>
            <a:r>
              <a:rPr lang="en-US" sz="2000" dirty="0"/>
              <a:t> C </a:t>
            </a:r>
            <a:r>
              <a:rPr lang="en-US" sz="2000" dirty="0" err="1"/>
              <a:t>ditampilkan</a:t>
            </a:r>
            <a:r>
              <a:rPr lang="en-US" sz="2000" dirty="0"/>
              <a:t> </a:t>
            </a:r>
            <a:r>
              <a:rPr lang="en-US" sz="2000" dirty="0" err="1"/>
              <a:t>menggunakan</a:t>
            </a:r>
            <a:r>
              <a:rPr lang="en-US" sz="2000" dirty="0"/>
              <a:t> </a:t>
            </a:r>
            <a:r>
              <a:rPr lang="en-US" sz="2000" dirty="0" err="1"/>
              <a:t>kode</a:t>
            </a:r>
            <a:r>
              <a:rPr lang="en-US" sz="2000" dirty="0"/>
              <a:t> di </a:t>
            </a:r>
            <a:r>
              <a:rPr lang="en-US" sz="2000" dirty="0" err="1"/>
              <a:t>baris</a:t>
            </a:r>
            <a:r>
              <a:rPr lang="en-US" sz="2000" dirty="0"/>
              <a:t> 85 </a:t>
            </a:r>
            <a:r>
              <a:rPr lang="en-US" sz="2000" dirty="0" err="1"/>
              <a:t>sampai</a:t>
            </a:r>
            <a:r>
              <a:rPr lang="en-US" sz="2000" dirty="0"/>
              <a:t> 94</a:t>
            </a:r>
            <a:r>
              <a:rPr lang="en-US" sz="2000" dirty="0" smtClean="0"/>
              <a:t>.</a:t>
            </a:r>
            <a:br>
              <a:rPr lang="en-US" sz="2000" dirty="0" smtClean="0"/>
            </a:br>
            <a:r>
              <a:rPr lang="en-US" sz="2000" dirty="0" smtClean="0"/>
              <a:t> </a:t>
            </a:r>
            <a:br>
              <a:rPr lang="en-US" sz="2000" dirty="0" smtClean="0"/>
            </a:br>
            <a:r>
              <a:rPr lang="en-US" sz="2000" dirty="0"/>
              <a:t>	</a:t>
            </a:r>
            <a:r>
              <a:rPr lang="en-US" sz="2000" dirty="0" err="1" smtClean="0"/>
              <a:t>Selanjutnya</a:t>
            </a:r>
            <a:r>
              <a:rPr lang="en-US" sz="2000" dirty="0" smtClean="0"/>
              <a:t> </a:t>
            </a:r>
            <a:r>
              <a:rPr lang="en-US" sz="2000" dirty="0"/>
              <a:t>program </a:t>
            </a:r>
            <a:r>
              <a:rPr lang="en-US" sz="2000" dirty="0" err="1"/>
              <a:t>akan</a:t>
            </a:r>
            <a:r>
              <a:rPr lang="en-US" sz="2000" dirty="0"/>
              <a:t> </a:t>
            </a:r>
            <a:r>
              <a:rPr lang="en-US" sz="2000" dirty="0" err="1"/>
              <a:t>memanggil</a:t>
            </a:r>
            <a:r>
              <a:rPr lang="en-US" sz="2000" dirty="0"/>
              <a:t> </a:t>
            </a:r>
            <a:r>
              <a:rPr lang="en-US" sz="2000" dirty="0" err="1"/>
              <a:t>fungsi</a:t>
            </a:r>
            <a:r>
              <a:rPr lang="en-US" sz="2000" dirty="0"/>
              <a:t> </a:t>
            </a:r>
            <a:r>
              <a:rPr lang="en-US" sz="2000" dirty="0" err="1"/>
              <a:t>aturanCramer</a:t>
            </a:r>
            <a:r>
              <a:rPr lang="en-US" sz="2000" dirty="0"/>
              <a:t> </a:t>
            </a:r>
            <a:r>
              <a:rPr lang="en-US" sz="2000" dirty="0" err="1"/>
              <a:t>menggunakan</a:t>
            </a:r>
            <a:r>
              <a:rPr lang="en-US" sz="2000" dirty="0"/>
              <a:t> </a:t>
            </a:r>
            <a:r>
              <a:rPr lang="en-US" sz="2000" dirty="0" err="1"/>
              <a:t>kode</a:t>
            </a:r>
            <a:r>
              <a:rPr lang="en-US" sz="2000" dirty="0"/>
              <a:t> di </a:t>
            </a:r>
            <a:r>
              <a:rPr lang="en-US" sz="2000" dirty="0" err="1"/>
              <a:t>baris</a:t>
            </a:r>
            <a:r>
              <a:rPr lang="en-US" sz="2000" dirty="0"/>
              <a:t> 96. </a:t>
            </a:r>
            <a:r>
              <a:rPr lang="en-US" sz="2000" dirty="0" err="1"/>
              <a:t>Ketika</a:t>
            </a:r>
            <a:r>
              <a:rPr lang="en-US" sz="2000" dirty="0"/>
              <a:t> </a:t>
            </a:r>
            <a:r>
              <a:rPr lang="en-US" sz="2000" dirty="0" err="1"/>
              <a:t>memanggil</a:t>
            </a:r>
            <a:r>
              <a:rPr lang="en-US" sz="2000" dirty="0"/>
              <a:t> </a:t>
            </a:r>
            <a:r>
              <a:rPr lang="en-US" sz="2000" dirty="0" err="1"/>
              <a:t>fungsi</a:t>
            </a:r>
            <a:r>
              <a:rPr lang="en-US" sz="2000" dirty="0"/>
              <a:t> </a:t>
            </a:r>
            <a:r>
              <a:rPr lang="en-US" sz="2000" dirty="0" err="1"/>
              <a:t>aturanCramer</a:t>
            </a:r>
            <a:r>
              <a:rPr lang="en-US" sz="2000" dirty="0"/>
              <a:t>, program </a:t>
            </a:r>
            <a:r>
              <a:rPr lang="en-US" sz="2000" dirty="0" err="1"/>
              <a:t>akan</a:t>
            </a:r>
            <a:r>
              <a:rPr lang="en-US" sz="2000" dirty="0"/>
              <a:t> </a:t>
            </a:r>
            <a:r>
              <a:rPr lang="en-US" sz="2000" dirty="0" err="1"/>
              <a:t>menggunakan</a:t>
            </a:r>
            <a:r>
              <a:rPr lang="en-US" sz="2000" dirty="0"/>
              <a:t> </a:t>
            </a:r>
            <a:r>
              <a:rPr lang="en-US" sz="2000" dirty="0" err="1"/>
              <a:t>matriks</a:t>
            </a:r>
            <a:r>
              <a:rPr lang="en-US" sz="2000" dirty="0"/>
              <a:t> A </a:t>
            </a:r>
            <a:r>
              <a:rPr lang="en-US" sz="2000" dirty="0" err="1"/>
              <a:t>dan</a:t>
            </a:r>
            <a:r>
              <a:rPr lang="en-US" sz="2000" dirty="0"/>
              <a:t> C </a:t>
            </a:r>
            <a:r>
              <a:rPr lang="en-US" sz="2000" dirty="0" err="1"/>
              <a:t>sebagai</a:t>
            </a:r>
            <a:r>
              <a:rPr lang="en-US" sz="2000" dirty="0"/>
              <a:t> </a:t>
            </a:r>
            <a:r>
              <a:rPr lang="en-US" sz="2000" dirty="0" err="1"/>
              <a:t>argumen</a:t>
            </a:r>
            <a:r>
              <a:rPr lang="en-US" sz="2000" dirty="0"/>
              <a:t>.</a:t>
            </a:r>
          </a:p>
        </p:txBody>
      </p:sp>
    </p:spTree>
    <p:extLst>
      <p:ext uri="{BB962C8B-B14F-4D97-AF65-F5344CB8AC3E}">
        <p14:creationId xmlns:p14="http://schemas.microsoft.com/office/powerpoint/2010/main" val="2577788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rPr>
              <a:t>B. </a:t>
            </a:r>
            <a:r>
              <a:rPr lang="en-US" sz="2000" b="1" dirty="0" err="1">
                <a:solidFill>
                  <a:srgbClr val="00B0F0"/>
                </a:solidFill>
              </a:rPr>
              <a:t>Proyek</a:t>
            </a:r>
            <a:r>
              <a:rPr lang="en-US" sz="2000" b="1" dirty="0">
                <a:solidFill>
                  <a:srgbClr val="00B0F0"/>
                </a:solidFill>
              </a:rPr>
              <a:t> </a:t>
            </a:r>
            <a:r>
              <a:rPr lang="en-US" sz="2000" b="1" dirty="0" err="1">
                <a:solidFill>
                  <a:srgbClr val="00B0F0"/>
                </a:solidFill>
              </a:rPr>
              <a:t>Analisis</a:t>
            </a:r>
            <a:r>
              <a:rPr lang="en-US" sz="2000" b="1" dirty="0">
                <a:solidFill>
                  <a:srgbClr val="00B0F0"/>
                </a:solidFill>
              </a:rPr>
              <a:t> Data</a:t>
            </a:r>
          </a:p>
        </p:txBody>
      </p:sp>
      <p:sp>
        <p:nvSpPr>
          <p:cNvPr id="4" name="Title 1"/>
          <p:cNvSpPr txBox="1">
            <a:spLocks/>
          </p:cNvSpPr>
          <p:nvPr/>
        </p:nvSpPr>
        <p:spPr>
          <a:xfrm>
            <a:off x="1097280" y="1011981"/>
            <a:ext cx="10058400" cy="51983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Peranan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tipe</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dianalisis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kesimpulan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solusi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Hampir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dianalisis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data-data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Mengingat</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tenaga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profesional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data scientist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data analyst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dicari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tertarik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profesional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mengasah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kamu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Di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diuraikan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sederhana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00B0F0"/>
              </a:solidFill>
              <a:latin typeface="Times New Roman" panose="02020603050405020304" pitchFamily="18" charset="0"/>
              <a:cs typeface="Times New Roman" panose="02020603050405020304" pitchFamily="18" charset="0"/>
            </a:endParaRPr>
          </a:p>
          <a:p>
            <a:pPr marL="457200" indent="-457200" algn="just">
              <a:buAutoNum type="arabicPeriod"/>
            </a:pPr>
            <a:r>
              <a:rPr lang="en-US" sz="2000" b="1" dirty="0" smtClean="0">
                <a:solidFill>
                  <a:srgbClr val="FF0000"/>
                </a:solidFill>
                <a:latin typeface="Times New Roman" panose="02020603050405020304" pitchFamily="18" charset="0"/>
                <a:cs typeface="Times New Roman" panose="02020603050405020304" pitchFamily="18" charset="0"/>
              </a:rPr>
              <a:t>Proses </a:t>
            </a:r>
            <a:r>
              <a:rPr lang="en-US" sz="2000" b="1" dirty="0" err="1">
                <a:solidFill>
                  <a:srgbClr val="FF0000"/>
                </a:solidFill>
                <a:latin typeface="Times New Roman" panose="02020603050405020304" pitchFamily="18" charset="0"/>
                <a:cs typeface="Times New Roman" panose="02020603050405020304" pitchFamily="18" charset="0"/>
              </a:rPr>
              <a:t>Analisis</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Data</a:t>
            </a:r>
          </a:p>
          <a:p>
            <a:pPr algn="just"/>
            <a:r>
              <a:rPr lang="en-US" sz="2000" dirty="0" smtClean="0"/>
              <a:t>	</a:t>
            </a:r>
            <a:r>
              <a:rPr lang="en-US" sz="2000" dirty="0" err="1" smtClean="0">
                <a:latin typeface="Times New Roman" panose="02020603050405020304" pitchFamily="18" charset="0"/>
                <a:cs typeface="Times New Roman" panose="02020603050405020304" pitchFamily="18" charset="0"/>
              </a:rPr>
              <a:t>Ketika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mungkin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segala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sesuatu</a:t>
            </a:r>
            <a:r>
              <a:rPr lang="en-US" sz="2000" dirty="0">
                <a:latin typeface="Times New Roman" panose="02020603050405020304" pitchFamily="18" charset="0"/>
                <a:cs typeface="Times New Roman" panose="02020603050405020304" pitchFamily="18" charset="0"/>
              </a:rPr>
              <a:t> (knowledge) yang </a:t>
            </a:r>
            <a:r>
              <a:rPr lang="en-US" sz="2000" dirty="0" err="1">
                <a:latin typeface="Times New Roman" panose="02020603050405020304" pitchFamily="18" charset="0"/>
                <a:cs typeface="Times New Roman" panose="02020603050405020304" pitchFamily="18" charset="0"/>
              </a:rPr>
              <a:t>mungkin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proses yang </a:t>
            </a:r>
            <a:r>
              <a:rPr lang="en-US" sz="2000" dirty="0" err="1">
                <a:latin typeface="Times New Roman" panose="02020603050405020304" pitchFamily="18" charset="0"/>
                <a:cs typeface="Times New Roman" panose="02020603050405020304" pitchFamily="18" charset="0"/>
              </a:rPr>
              <a:t>kompleks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tergantung</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dianalisis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dipatuhi</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8144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780" y="1333501"/>
            <a:ext cx="10058400" cy="4914900"/>
          </a:xfrm>
        </p:spPr>
        <p:txBody>
          <a:bodyPr>
            <a:normAutofit/>
          </a:bodyPr>
          <a:lstStyle/>
          <a:p>
            <a:pPr algn="just"/>
            <a:r>
              <a:rPr lang="en-US" sz="2000" dirty="0" smtClean="0"/>
              <a:t>	</a:t>
            </a:r>
            <a:r>
              <a:rPr lang="en-US" sz="2000" dirty="0" err="1" smtClean="0"/>
              <a:t>Kadang-kadang</a:t>
            </a:r>
            <a:r>
              <a:rPr lang="en-US" sz="2000" dirty="0"/>
              <a:t>, </a:t>
            </a:r>
            <a:r>
              <a:rPr lang="en-US" sz="2000" dirty="0" err="1"/>
              <a:t>sesuai</a:t>
            </a:r>
            <a:r>
              <a:rPr lang="en-US" sz="2000" dirty="0"/>
              <a:t> </a:t>
            </a:r>
            <a:r>
              <a:rPr lang="en-US" sz="2000" dirty="0" err="1"/>
              <a:t>dengan</a:t>
            </a:r>
            <a:r>
              <a:rPr lang="en-US" sz="2000" dirty="0"/>
              <a:t> </a:t>
            </a:r>
            <a:r>
              <a:rPr lang="en-US" sz="2000" dirty="0" err="1"/>
              <a:t>tujuan</a:t>
            </a:r>
            <a:r>
              <a:rPr lang="en-US" sz="2000" dirty="0"/>
              <a:t> </a:t>
            </a:r>
            <a:r>
              <a:rPr lang="en-US" sz="2000" dirty="0" err="1"/>
              <a:t>dari</a:t>
            </a:r>
            <a:r>
              <a:rPr lang="en-US" sz="2000" dirty="0"/>
              <a:t> </a:t>
            </a:r>
            <a:r>
              <a:rPr lang="en-US" sz="2000" dirty="0" err="1"/>
              <a:t>proyek</a:t>
            </a:r>
            <a:r>
              <a:rPr lang="en-US" sz="2000" dirty="0"/>
              <a:t> data, </a:t>
            </a:r>
            <a:r>
              <a:rPr lang="en-US" sz="2000" dirty="0" err="1"/>
              <a:t>setelah</a:t>
            </a:r>
            <a:r>
              <a:rPr lang="en-US" sz="2000" dirty="0"/>
              <a:t> </a:t>
            </a:r>
            <a:r>
              <a:rPr lang="en-US" sz="2000" dirty="0" err="1"/>
              <a:t>menentukan</a:t>
            </a:r>
            <a:r>
              <a:rPr lang="en-US" sz="2000" dirty="0"/>
              <a:t> parameter yang </a:t>
            </a:r>
            <a:r>
              <a:rPr lang="en-US" sz="2000" dirty="0" err="1"/>
              <a:t>ingin</a:t>
            </a:r>
            <a:r>
              <a:rPr lang="en-US" sz="2000" dirty="0"/>
              <a:t> </a:t>
            </a:r>
            <a:r>
              <a:rPr lang="en-US" sz="2000" dirty="0" err="1"/>
              <a:t>diukur</a:t>
            </a:r>
            <a:r>
              <a:rPr lang="en-US" sz="2000" dirty="0"/>
              <a:t>, data yang </a:t>
            </a:r>
            <a:r>
              <a:rPr lang="en-US" sz="2000" dirty="0" err="1"/>
              <a:t>dikumpulkan</a:t>
            </a:r>
            <a:r>
              <a:rPr lang="en-US" sz="2000" dirty="0"/>
              <a:t> </a:t>
            </a:r>
            <a:r>
              <a:rPr lang="en-US" sz="2000" dirty="0" err="1"/>
              <a:t>belum</a:t>
            </a:r>
            <a:r>
              <a:rPr lang="en-US" sz="2000" dirty="0"/>
              <a:t> </a:t>
            </a:r>
            <a:r>
              <a:rPr lang="en-US" sz="2000" dirty="0" err="1"/>
              <a:t>bisa</a:t>
            </a:r>
            <a:r>
              <a:rPr lang="en-US" sz="2000" dirty="0"/>
              <a:t> </a:t>
            </a:r>
            <a:r>
              <a:rPr lang="en-US" sz="2000" dirty="0" err="1"/>
              <a:t>memberikan</a:t>
            </a:r>
            <a:r>
              <a:rPr lang="en-US" sz="2000" dirty="0"/>
              <a:t> </a:t>
            </a:r>
            <a:r>
              <a:rPr lang="en-US" sz="2000" dirty="0" err="1"/>
              <a:t>kesimpulan</a:t>
            </a:r>
            <a:r>
              <a:rPr lang="en-US" sz="2000" dirty="0"/>
              <a:t>. </a:t>
            </a:r>
            <a:r>
              <a:rPr lang="en-US" sz="2000" dirty="0" err="1"/>
              <a:t>Atau</a:t>
            </a:r>
            <a:r>
              <a:rPr lang="en-US" sz="2000" dirty="0"/>
              <a:t>, </a:t>
            </a:r>
            <a:r>
              <a:rPr lang="en-US" sz="2000" dirty="0" err="1"/>
              <a:t>ketika</a:t>
            </a:r>
            <a:r>
              <a:rPr lang="en-US" sz="2000" dirty="0"/>
              <a:t> </a:t>
            </a:r>
            <a:r>
              <a:rPr lang="en-US" sz="2000" dirty="0" err="1"/>
              <a:t>melakukan</a:t>
            </a:r>
            <a:r>
              <a:rPr lang="en-US" sz="2000" dirty="0"/>
              <a:t> </a:t>
            </a:r>
            <a:r>
              <a:rPr lang="en-US" sz="2000" dirty="0" err="1"/>
              <a:t>analisis</a:t>
            </a:r>
            <a:r>
              <a:rPr lang="en-US" sz="2000" dirty="0"/>
              <a:t> data, rasa </a:t>
            </a:r>
            <a:r>
              <a:rPr lang="en-US" sz="2000" dirty="0" err="1"/>
              <a:t>ingin</a:t>
            </a:r>
            <a:r>
              <a:rPr lang="en-US" sz="2000" dirty="0"/>
              <a:t> </a:t>
            </a:r>
            <a:r>
              <a:rPr lang="en-US" sz="2000" dirty="0" err="1"/>
              <a:t>tahu</a:t>
            </a:r>
            <a:r>
              <a:rPr lang="en-US" sz="2000" dirty="0"/>
              <a:t> </a:t>
            </a:r>
            <a:r>
              <a:rPr lang="en-US" sz="2000" dirty="0" err="1"/>
              <a:t>berkembang</a:t>
            </a:r>
            <a:r>
              <a:rPr lang="en-US" sz="2000" dirty="0"/>
              <a:t> </a:t>
            </a:r>
            <a:r>
              <a:rPr lang="en-US" sz="2000" dirty="0" err="1"/>
              <a:t>dan</a:t>
            </a:r>
            <a:r>
              <a:rPr lang="en-US" sz="2000" dirty="0"/>
              <a:t> </a:t>
            </a:r>
            <a:r>
              <a:rPr lang="en-US" sz="2000" dirty="0" err="1"/>
              <a:t>membutuhkan</a:t>
            </a:r>
            <a:r>
              <a:rPr lang="en-US" sz="2000" dirty="0"/>
              <a:t> data </a:t>
            </a:r>
            <a:r>
              <a:rPr lang="en-US" sz="2000" dirty="0" err="1"/>
              <a:t>tambahan</a:t>
            </a:r>
            <a:r>
              <a:rPr lang="en-US" sz="2000" dirty="0"/>
              <a:t>. </a:t>
            </a:r>
            <a:r>
              <a:rPr lang="en-US" sz="2000" dirty="0" err="1"/>
              <a:t>Pada</a:t>
            </a:r>
            <a:r>
              <a:rPr lang="en-US" sz="2000" dirty="0"/>
              <a:t> </a:t>
            </a:r>
            <a:r>
              <a:rPr lang="en-US" sz="2000" dirty="0" err="1"/>
              <a:t>kedua</a:t>
            </a:r>
            <a:r>
              <a:rPr lang="en-US" sz="2000" dirty="0"/>
              <a:t> </a:t>
            </a:r>
            <a:r>
              <a:rPr lang="en-US" sz="2000" dirty="0" err="1"/>
              <a:t>kondisi</a:t>
            </a:r>
            <a:r>
              <a:rPr lang="en-US" sz="2000" dirty="0"/>
              <a:t> </a:t>
            </a:r>
            <a:r>
              <a:rPr lang="en-US" sz="2000" dirty="0" err="1"/>
              <a:t>ini</a:t>
            </a:r>
            <a:r>
              <a:rPr lang="en-US" sz="2000" dirty="0"/>
              <a:t>, </a:t>
            </a:r>
            <a:r>
              <a:rPr lang="en-US" sz="2000" dirty="0" err="1"/>
              <a:t>Anda</a:t>
            </a:r>
            <a:r>
              <a:rPr lang="en-US" sz="2000" dirty="0"/>
              <a:t> </a:t>
            </a:r>
            <a:r>
              <a:rPr lang="en-US" sz="2000" dirty="0" err="1"/>
              <a:t>mungkin</a:t>
            </a:r>
            <a:r>
              <a:rPr lang="en-US" sz="2000" dirty="0"/>
              <a:t> </a:t>
            </a:r>
            <a:r>
              <a:rPr lang="en-US" sz="2000" dirty="0" err="1"/>
              <a:t>ingin</a:t>
            </a:r>
            <a:r>
              <a:rPr lang="en-US" sz="2000" dirty="0"/>
              <a:t> </a:t>
            </a:r>
            <a:r>
              <a:rPr lang="en-US" sz="2000" dirty="0" err="1"/>
              <a:t>mengumpulkan</a:t>
            </a:r>
            <a:r>
              <a:rPr lang="en-US" sz="2000" dirty="0"/>
              <a:t> data </a:t>
            </a:r>
            <a:r>
              <a:rPr lang="en-US" sz="2000" dirty="0" err="1"/>
              <a:t>tambahan</a:t>
            </a:r>
            <a:r>
              <a:rPr lang="en-US" sz="2000" dirty="0"/>
              <a:t>. </a:t>
            </a:r>
            <a:r>
              <a:rPr lang="en-US" sz="2000" dirty="0" err="1"/>
              <a:t>Jika</a:t>
            </a:r>
            <a:r>
              <a:rPr lang="en-US" sz="2000" dirty="0"/>
              <a:t> </a:t>
            </a:r>
            <a:r>
              <a:rPr lang="en-US" sz="2000" dirty="0" err="1"/>
              <a:t>hal</a:t>
            </a:r>
            <a:r>
              <a:rPr lang="en-US" sz="2000" dirty="0"/>
              <a:t> </a:t>
            </a:r>
            <a:r>
              <a:rPr lang="en-US" sz="2000" dirty="0" err="1"/>
              <a:t>ini</a:t>
            </a:r>
            <a:r>
              <a:rPr lang="en-US" sz="2000" dirty="0"/>
              <a:t> </a:t>
            </a:r>
            <a:r>
              <a:rPr lang="en-US" sz="2000" dirty="0" err="1"/>
              <a:t>terjadi</a:t>
            </a:r>
            <a:r>
              <a:rPr lang="en-US" sz="2000" dirty="0"/>
              <a:t>, </a:t>
            </a:r>
            <a:r>
              <a:rPr lang="en-US" sz="2000" dirty="0" err="1"/>
              <a:t>Anda</a:t>
            </a:r>
            <a:r>
              <a:rPr lang="en-US" sz="2000" dirty="0"/>
              <a:t> </a:t>
            </a:r>
            <a:r>
              <a:rPr lang="en-US" sz="2000" dirty="0" err="1"/>
              <a:t>dapat</a:t>
            </a:r>
            <a:r>
              <a:rPr lang="en-US" sz="2000" dirty="0"/>
              <a:t> </a:t>
            </a:r>
            <a:r>
              <a:rPr lang="en-US" sz="2000" dirty="0" err="1"/>
              <a:t>kembali</a:t>
            </a:r>
            <a:r>
              <a:rPr lang="en-US" sz="2000" dirty="0"/>
              <a:t> </a:t>
            </a:r>
            <a:r>
              <a:rPr lang="en-US" sz="2000" dirty="0" err="1"/>
              <a:t>ke</a:t>
            </a:r>
            <a:r>
              <a:rPr lang="en-US" sz="2000" dirty="0"/>
              <a:t> </a:t>
            </a:r>
            <a:r>
              <a:rPr lang="en-US" sz="2000" dirty="0" err="1"/>
              <a:t>langkah</a:t>
            </a:r>
            <a:r>
              <a:rPr lang="en-US" sz="2000" dirty="0"/>
              <a:t> </a:t>
            </a:r>
            <a:r>
              <a:rPr lang="en-US" sz="2000" dirty="0" err="1"/>
              <a:t>mengumpulkan</a:t>
            </a:r>
            <a:r>
              <a:rPr lang="en-US" sz="2000" dirty="0"/>
              <a:t> data</a:t>
            </a:r>
            <a:br>
              <a:rPr lang="en-US" sz="2000" dirty="0"/>
            </a:br>
            <a:r>
              <a:rPr lang="en-US" sz="2000" dirty="0" smtClean="0"/>
              <a:t>	</a:t>
            </a:r>
            <a:r>
              <a:rPr lang="en-US" sz="2000" dirty="0" err="1" smtClean="0"/>
              <a:t>Analisis</a:t>
            </a:r>
            <a:r>
              <a:rPr lang="en-US" sz="2000" dirty="0" smtClean="0"/>
              <a:t> </a:t>
            </a:r>
            <a:r>
              <a:rPr lang="en-US" sz="2000" dirty="0"/>
              <a:t>data </a:t>
            </a:r>
            <a:r>
              <a:rPr lang="en-US" sz="2000" dirty="0" err="1"/>
              <a:t>dilakukan</a:t>
            </a:r>
            <a:r>
              <a:rPr lang="en-US" sz="2000" dirty="0"/>
              <a:t> </a:t>
            </a:r>
            <a:r>
              <a:rPr lang="en-US" sz="2000" dirty="0" err="1"/>
              <a:t>dengan</a:t>
            </a:r>
            <a:r>
              <a:rPr lang="en-US" sz="2000" dirty="0"/>
              <a:t> </a:t>
            </a:r>
            <a:r>
              <a:rPr lang="en-US" sz="2000" dirty="0" err="1"/>
              <a:t>cara</a:t>
            </a:r>
            <a:r>
              <a:rPr lang="en-US" sz="2000" dirty="0"/>
              <a:t> me-review data-data yang </a:t>
            </a:r>
            <a:r>
              <a:rPr lang="en-US" sz="2000" dirty="0" err="1"/>
              <a:t>ada</a:t>
            </a:r>
            <a:r>
              <a:rPr lang="en-US" sz="2000" dirty="0"/>
              <a:t> </a:t>
            </a:r>
            <a:r>
              <a:rPr lang="en-US" sz="2000" dirty="0" err="1"/>
              <a:t>dan</a:t>
            </a:r>
            <a:r>
              <a:rPr lang="en-US" sz="2000" dirty="0"/>
              <a:t> </a:t>
            </a:r>
            <a:r>
              <a:rPr lang="en-US" sz="2000" dirty="0" err="1"/>
              <a:t>berusaha</a:t>
            </a:r>
            <a:r>
              <a:rPr lang="en-US" sz="2000" dirty="0"/>
              <a:t> </a:t>
            </a:r>
            <a:r>
              <a:rPr lang="en-US" sz="2000" dirty="0" err="1"/>
              <a:t>mengidentifikasi</a:t>
            </a:r>
            <a:r>
              <a:rPr lang="en-US" sz="2000" dirty="0"/>
              <a:t> </a:t>
            </a:r>
            <a:r>
              <a:rPr lang="en-US" sz="2000" dirty="0" err="1"/>
              <a:t>hal-hal</a:t>
            </a:r>
            <a:r>
              <a:rPr lang="en-US" sz="2000" dirty="0"/>
              <a:t> </a:t>
            </a:r>
            <a:r>
              <a:rPr lang="en-US" sz="2000" dirty="0" err="1"/>
              <a:t>penting</a:t>
            </a:r>
            <a:r>
              <a:rPr lang="en-US" sz="2000" dirty="0"/>
              <a:t> yang </a:t>
            </a:r>
            <a:r>
              <a:rPr lang="en-US" sz="2000" dirty="0" err="1"/>
              <a:t>berhubungan</a:t>
            </a:r>
            <a:r>
              <a:rPr lang="en-US" sz="2000" dirty="0"/>
              <a:t> </a:t>
            </a:r>
            <a:r>
              <a:rPr lang="en-US" sz="2000" dirty="0" err="1"/>
              <a:t>dengan</a:t>
            </a:r>
            <a:r>
              <a:rPr lang="en-US" sz="2000" dirty="0"/>
              <a:t> </a:t>
            </a:r>
            <a:r>
              <a:rPr lang="en-US" sz="2000" dirty="0" err="1"/>
              <a:t>tujuan</a:t>
            </a:r>
            <a:r>
              <a:rPr lang="en-US" sz="2000" dirty="0"/>
              <a:t> </a:t>
            </a:r>
            <a:r>
              <a:rPr lang="en-US" sz="2000" dirty="0" err="1"/>
              <a:t>awal</a:t>
            </a:r>
            <a:r>
              <a:rPr lang="en-US" sz="2000" dirty="0"/>
              <a:t>. </a:t>
            </a:r>
            <a:r>
              <a:rPr lang="en-US" sz="2000" dirty="0" err="1"/>
              <a:t>Beberapa</a:t>
            </a:r>
            <a:r>
              <a:rPr lang="en-US" sz="2000" dirty="0"/>
              <a:t> </a:t>
            </a:r>
            <a:r>
              <a:rPr lang="en-US" sz="2000" dirty="0" err="1"/>
              <a:t>hal</a:t>
            </a:r>
            <a:r>
              <a:rPr lang="en-US" sz="2000" dirty="0"/>
              <a:t> </a:t>
            </a:r>
            <a:r>
              <a:rPr lang="en-US" sz="2000" dirty="0" err="1"/>
              <a:t>penting</a:t>
            </a:r>
            <a:r>
              <a:rPr lang="en-US" sz="2000" dirty="0"/>
              <a:t> yang </a:t>
            </a:r>
            <a:r>
              <a:rPr lang="en-US" sz="2000" dirty="0" err="1"/>
              <a:t>diperoleh</a:t>
            </a:r>
            <a:r>
              <a:rPr lang="en-US" sz="2000" dirty="0"/>
              <a:t> </a:t>
            </a:r>
            <a:r>
              <a:rPr lang="en-US" sz="2000" dirty="0" err="1"/>
              <a:t>dari</a:t>
            </a:r>
            <a:r>
              <a:rPr lang="en-US" sz="2000" dirty="0"/>
              <a:t> proses </a:t>
            </a:r>
            <a:r>
              <a:rPr lang="en-US" sz="2000" dirty="0" err="1"/>
              <a:t>analisis</a:t>
            </a:r>
            <a:r>
              <a:rPr lang="en-US" sz="2000" dirty="0"/>
              <a:t> data </a:t>
            </a:r>
            <a:r>
              <a:rPr lang="en-US" sz="2000" dirty="0" err="1"/>
              <a:t>diharapkan</a:t>
            </a:r>
            <a:r>
              <a:rPr lang="en-US" sz="2000" dirty="0"/>
              <a:t> </a:t>
            </a:r>
            <a:r>
              <a:rPr lang="en-US" sz="2000" dirty="0" err="1"/>
              <a:t>dapat</a:t>
            </a:r>
            <a:r>
              <a:rPr lang="en-US" sz="2000" dirty="0"/>
              <a:t> </a:t>
            </a:r>
            <a:r>
              <a:rPr lang="en-US" sz="2000" dirty="0" err="1"/>
              <a:t>digunakan</a:t>
            </a:r>
            <a:r>
              <a:rPr lang="en-US" sz="2000" dirty="0"/>
              <a:t> </a:t>
            </a:r>
            <a:r>
              <a:rPr lang="en-US" sz="2000" dirty="0" err="1"/>
              <a:t>untuk</a:t>
            </a:r>
            <a:r>
              <a:rPr lang="en-US" sz="2000" dirty="0"/>
              <a:t> </a:t>
            </a:r>
            <a:r>
              <a:rPr lang="en-US" sz="2000" dirty="0" err="1"/>
              <a:t>mencari</a:t>
            </a:r>
            <a:r>
              <a:rPr lang="en-US" sz="2000" dirty="0"/>
              <a:t> </a:t>
            </a:r>
            <a:r>
              <a:rPr lang="en-US" sz="2000" dirty="0" err="1"/>
              <a:t>solusi</a:t>
            </a:r>
            <a:r>
              <a:rPr lang="en-US" sz="2000" dirty="0"/>
              <a:t> </a:t>
            </a:r>
            <a:r>
              <a:rPr lang="en-US" sz="2000" dirty="0" err="1"/>
              <a:t>dari</a:t>
            </a:r>
            <a:r>
              <a:rPr lang="en-US" sz="2000" dirty="0"/>
              <a:t> </a:t>
            </a:r>
            <a:r>
              <a:rPr lang="en-US" sz="2000" dirty="0" err="1"/>
              <a:t>permasalahan</a:t>
            </a:r>
            <a:r>
              <a:rPr lang="en-US" sz="2000" dirty="0"/>
              <a:t>. </a:t>
            </a:r>
            <a:r>
              <a:rPr lang="en-US" sz="2000" dirty="0" err="1"/>
              <a:t>Analisis</a:t>
            </a:r>
            <a:r>
              <a:rPr lang="en-US" sz="2000" dirty="0"/>
              <a:t> data </a:t>
            </a:r>
            <a:r>
              <a:rPr lang="en-US" sz="2000" dirty="0" err="1"/>
              <a:t>merupakan</a:t>
            </a:r>
            <a:r>
              <a:rPr lang="en-US" sz="2000" dirty="0"/>
              <a:t> proses </a:t>
            </a:r>
            <a:r>
              <a:rPr lang="en-US" sz="2000" dirty="0" err="1"/>
              <a:t>untuk</a:t>
            </a:r>
            <a:r>
              <a:rPr lang="en-US" sz="2000" dirty="0"/>
              <a:t> </a:t>
            </a:r>
            <a:r>
              <a:rPr lang="en-US" sz="2000" dirty="0" err="1"/>
              <a:t>mencari</a:t>
            </a:r>
            <a:r>
              <a:rPr lang="en-US" sz="2000" dirty="0"/>
              <a:t> </a:t>
            </a:r>
            <a:r>
              <a:rPr lang="en-US" sz="2000" dirty="0" err="1"/>
              <a:t>jawaban-jawaban</a:t>
            </a:r>
            <a:r>
              <a:rPr lang="en-US" sz="2000" dirty="0"/>
              <a:t> yang </a:t>
            </a:r>
            <a:r>
              <a:rPr lang="en-US" sz="2000" dirty="0" err="1"/>
              <a:t>dibutuhkan</a:t>
            </a:r>
            <a:r>
              <a:rPr lang="en-US" sz="2000" dirty="0"/>
              <a:t> </a:t>
            </a:r>
            <a:r>
              <a:rPr lang="en-US" sz="2000" dirty="0" err="1"/>
              <a:t>dalam</a:t>
            </a:r>
            <a:r>
              <a:rPr lang="en-US" sz="2000" dirty="0"/>
              <a:t> </a:t>
            </a:r>
            <a:r>
              <a:rPr lang="en-US" sz="2000" dirty="0" err="1"/>
              <a:t>usaha</a:t>
            </a:r>
            <a:r>
              <a:rPr lang="en-US" sz="2000" dirty="0"/>
              <a:t> </a:t>
            </a:r>
            <a:r>
              <a:rPr lang="en-US" sz="2000" dirty="0" err="1"/>
              <a:t>mencari</a:t>
            </a:r>
            <a:r>
              <a:rPr lang="en-US" sz="2000" dirty="0"/>
              <a:t> </a:t>
            </a:r>
            <a:r>
              <a:rPr lang="en-US" sz="2000" dirty="0" err="1"/>
              <a:t>solusi</a:t>
            </a:r>
            <a:r>
              <a:rPr lang="en-US" sz="2000" dirty="0"/>
              <a:t> </a:t>
            </a:r>
            <a:r>
              <a:rPr lang="en-US" sz="2000" dirty="0" err="1"/>
              <a:t>permasalahan</a:t>
            </a:r>
            <a:r>
              <a:rPr lang="en-US" sz="2000" dirty="0"/>
              <a:t>. </a:t>
            </a:r>
            <a:r>
              <a:rPr lang="en-US" sz="2000" dirty="0" err="1"/>
              <a:t>Selain</a:t>
            </a:r>
            <a:r>
              <a:rPr lang="en-US" sz="2000" dirty="0"/>
              <a:t> </a:t>
            </a:r>
            <a:r>
              <a:rPr lang="en-US" sz="2000" dirty="0" err="1"/>
              <a:t>itu</a:t>
            </a:r>
            <a:r>
              <a:rPr lang="en-US" sz="2000" dirty="0"/>
              <a:t>, </a:t>
            </a:r>
            <a:r>
              <a:rPr lang="en-US" sz="2000" dirty="0" err="1"/>
              <a:t>ketika</a:t>
            </a:r>
            <a:r>
              <a:rPr lang="en-US" sz="2000" dirty="0"/>
              <a:t> </a:t>
            </a:r>
            <a:r>
              <a:rPr lang="en-US" sz="2000" dirty="0" err="1"/>
              <a:t>menganalisis</a:t>
            </a:r>
            <a:r>
              <a:rPr lang="en-US" sz="2000" dirty="0"/>
              <a:t> data, </a:t>
            </a:r>
            <a:r>
              <a:rPr lang="en-US" sz="2000" dirty="0" err="1"/>
              <a:t>kadang-kadang</a:t>
            </a:r>
            <a:r>
              <a:rPr lang="en-US" sz="2000" dirty="0"/>
              <a:t> </a:t>
            </a:r>
            <a:r>
              <a:rPr lang="en-US" sz="2000" dirty="0" err="1"/>
              <a:t>dilakukan</a:t>
            </a:r>
            <a:r>
              <a:rPr lang="en-US" sz="2000" dirty="0"/>
              <a:t> proses </a:t>
            </a:r>
            <a:r>
              <a:rPr lang="en-US" sz="2000" dirty="0" err="1"/>
              <a:t>perbandingan</a:t>
            </a:r>
            <a:r>
              <a:rPr lang="en-US" sz="2000" dirty="0"/>
              <a:t> (</a:t>
            </a:r>
            <a:r>
              <a:rPr lang="en-US" sz="2000" dirty="0" err="1"/>
              <a:t>komparasi</a:t>
            </a:r>
            <a:r>
              <a:rPr lang="en-US" sz="2000" dirty="0"/>
              <a:t>), </a:t>
            </a:r>
            <a:r>
              <a:rPr lang="en-US" sz="2000" dirty="0" err="1"/>
              <a:t>prediksi</a:t>
            </a:r>
            <a:r>
              <a:rPr lang="en-US" sz="2000" dirty="0"/>
              <a:t>, </a:t>
            </a:r>
            <a:r>
              <a:rPr lang="en-US" sz="2000" dirty="0" err="1"/>
              <a:t>dan</a:t>
            </a:r>
            <a:r>
              <a:rPr lang="en-US" sz="2000" dirty="0"/>
              <a:t> </a:t>
            </a:r>
            <a:r>
              <a:rPr lang="en-US" sz="2000" dirty="0" err="1"/>
              <a:t>pengelompokan</a:t>
            </a:r>
            <a:r>
              <a:rPr lang="en-US" sz="2000" dirty="0"/>
              <a:t> (</a:t>
            </a:r>
            <a:r>
              <a:rPr lang="en-US" sz="2000" dirty="0" err="1"/>
              <a:t>klasifikasi</a:t>
            </a:r>
            <a:r>
              <a:rPr lang="en-US" sz="2000" dirty="0" smtClean="0"/>
              <a:t>).</a:t>
            </a:r>
            <a:br>
              <a:rPr lang="en-US" sz="2000" dirty="0" smtClean="0"/>
            </a:br>
            <a:r>
              <a:rPr lang="en-US" sz="2000" dirty="0"/>
              <a:t>	</a:t>
            </a:r>
            <a:r>
              <a:rPr lang="en-US" sz="2000" dirty="0" err="1"/>
              <a:t>Ketika</a:t>
            </a:r>
            <a:r>
              <a:rPr lang="en-US" sz="2000" dirty="0"/>
              <a:t> </a:t>
            </a:r>
            <a:r>
              <a:rPr lang="en-US" sz="2000" dirty="0" err="1"/>
              <a:t>melakukan</a:t>
            </a:r>
            <a:r>
              <a:rPr lang="en-US" sz="2000" dirty="0"/>
              <a:t> </a:t>
            </a:r>
            <a:r>
              <a:rPr lang="en-US" sz="2000" dirty="0" err="1"/>
              <a:t>analisis</a:t>
            </a:r>
            <a:r>
              <a:rPr lang="en-US" sz="2000" dirty="0"/>
              <a:t> data, </a:t>
            </a:r>
            <a:r>
              <a:rPr lang="en-US" sz="2000" dirty="0" err="1"/>
              <a:t>Anda</a:t>
            </a:r>
            <a:r>
              <a:rPr lang="en-US" sz="2000" dirty="0"/>
              <a:t> </a:t>
            </a:r>
            <a:r>
              <a:rPr lang="en-US" sz="2000" dirty="0" err="1"/>
              <a:t>dapat</a:t>
            </a:r>
            <a:r>
              <a:rPr lang="en-US" sz="2000" dirty="0"/>
              <a:t> </a:t>
            </a:r>
            <a:r>
              <a:rPr lang="en-US" sz="2000" dirty="0" err="1"/>
              <a:t>menggunakan</a:t>
            </a:r>
            <a:r>
              <a:rPr lang="en-US" sz="2000" dirty="0"/>
              <a:t> </a:t>
            </a:r>
            <a:r>
              <a:rPr lang="en-US" sz="2000" dirty="0" err="1"/>
              <a:t>metode</a:t>
            </a:r>
            <a:r>
              <a:rPr lang="en-US" sz="2000" dirty="0"/>
              <a:t> </a:t>
            </a:r>
            <a:r>
              <a:rPr lang="en-US" sz="2000" dirty="0" err="1"/>
              <a:t>dan</a:t>
            </a:r>
            <a:r>
              <a:rPr lang="en-US" sz="2000" dirty="0"/>
              <a:t> </a:t>
            </a:r>
            <a:r>
              <a:rPr lang="en-US" sz="2000" dirty="0" err="1"/>
              <a:t>perangkat-perangkat</a:t>
            </a:r>
            <a:r>
              <a:rPr lang="en-US" sz="2000" dirty="0"/>
              <a:t> </a:t>
            </a:r>
            <a:r>
              <a:rPr lang="en-US" sz="2000" dirty="0" err="1"/>
              <a:t>analisis</a:t>
            </a:r>
            <a:r>
              <a:rPr lang="en-US" sz="2000" dirty="0"/>
              <a:t> data yang </a:t>
            </a:r>
            <a:r>
              <a:rPr lang="en-US" sz="2000" dirty="0" err="1"/>
              <a:t>tersedia</a:t>
            </a:r>
            <a:r>
              <a:rPr lang="en-US" sz="2000" dirty="0"/>
              <a:t>. </a:t>
            </a:r>
            <a:r>
              <a:rPr lang="en-US" sz="2000" dirty="0" err="1"/>
              <a:t>Beberapa</a:t>
            </a:r>
            <a:r>
              <a:rPr lang="en-US" sz="2000" dirty="0"/>
              <a:t> </a:t>
            </a:r>
            <a:r>
              <a:rPr lang="en-US" sz="2000" dirty="0" err="1"/>
              <a:t>perangkat</a:t>
            </a:r>
            <a:r>
              <a:rPr lang="en-US" sz="2000" dirty="0"/>
              <a:t> </a:t>
            </a:r>
            <a:r>
              <a:rPr lang="en-US" sz="2000" dirty="0" err="1"/>
              <a:t>lunak</a:t>
            </a:r>
            <a:r>
              <a:rPr lang="en-US" sz="2000" dirty="0"/>
              <a:t> yang </a:t>
            </a:r>
            <a:r>
              <a:rPr lang="en-US" sz="2000" dirty="0" err="1"/>
              <a:t>umum</a:t>
            </a:r>
            <a:r>
              <a:rPr lang="en-US" sz="2000" dirty="0"/>
              <a:t> </a:t>
            </a:r>
            <a:r>
              <a:rPr lang="en-US" sz="2000" dirty="0" err="1"/>
              <a:t>digunakan</a:t>
            </a:r>
            <a:r>
              <a:rPr lang="en-US" sz="2000" dirty="0"/>
              <a:t> </a:t>
            </a:r>
            <a:r>
              <a:rPr lang="en-US" sz="2000" dirty="0" err="1"/>
              <a:t>untuk</a:t>
            </a:r>
            <a:r>
              <a:rPr lang="en-US" sz="2000" dirty="0"/>
              <a:t> </a:t>
            </a:r>
            <a:r>
              <a:rPr lang="en-US" sz="2000" dirty="0" err="1"/>
              <a:t>analisis</a:t>
            </a:r>
            <a:r>
              <a:rPr lang="en-US" sz="2000" dirty="0"/>
              <a:t> </a:t>
            </a:r>
            <a:r>
              <a:rPr lang="en-US" sz="2000" dirty="0" err="1"/>
              <a:t>adalah</a:t>
            </a:r>
            <a:r>
              <a:rPr lang="en-US" sz="2000" dirty="0"/>
              <a:t> </a:t>
            </a:r>
            <a:r>
              <a:rPr lang="en-US" sz="2000" dirty="0" err="1"/>
              <a:t>PowerBi</a:t>
            </a:r>
            <a:r>
              <a:rPr lang="en-US" sz="2000" dirty="0"/>
              <a:t>, </a:t>
            </a:r>
            <a:r>
              <a:rPr lang="en-US" sz="2000" dirty="0" err="1"/>
              <a:t>Ms</a:t>
            </a:r>
            <a:r>
              <a:rPr lang="en-US" sz="2000" dirty="0"/>
              <a:t>-Excel, Tableau, </a:t>
            </a:r>
            <a:r>
              <a:rPr lang="en-US" sz="2000" dirty="0" err="1"/>
              <a:t>bahasa</a:t>
            </a:r>
            <a:r>
              <a:rPr lang="en-US" sz="2000" dirty="0"/>
              <a:t> </a:t>
            </a:r>
            <a:r>
              <a:rPr lang="en-US" sz="2000" dirty="0" err="1"/>
              <a:t>pemrograman</a:t>
            </a:r>
            <a:r>
              <a:rPr lang="en-US" sz="2000" dirty="0"/>
              <a:t> </a:t>
            </a:r>
            <a:r>
              <a:rPr lang="en-US" sz="2000" dirty="0" err="1"/>
              <a:t>Phyton</a:t>
            </a:r>
            <a:r>
              <a:rPr lang="en-US" sz="2000" dirty="0"/>
              <a:t>, </a:t>
            </a:r>
            <a:r>
              <a:rPr lang="en-US" sz="2000" dirty="0" err="1"/>
              <a:t>bahasa</a:t>
            </a:r>
            <a:r>
              <a:rPr lang="en-US" sz="2000" dirty="0"/>
              <a:t> </a:t>
            </a:r>
            <a:r>
              <a:rPr lang="en-US" sz="2000" dirty="0" err="1"/>
              <a:t>pemrograman</a:t>
            </a:r>
            <a:r>
              <a:rPr lang="en-US" sz="2000" dirty="0"/>
              <a:t> R, </a:t>
            </a:r>
            <a:r>
              <a:rPr lang="en-US" sz="2000" dirty="0" err="1"/>
              <a:t>dan</a:t>
            </a:r>
            <a:r>
              <a:rPr lang="en-US" sz="2000" dirty="0"/>
              <a:t> lain </a:t>
            </a:r>
            <a:r>
              <a:rPr lang="en-US" sz="2000" dirty="0" err="1"/>
              <a:t>sebagainya</a:t>
            </a:r>
            <a:r>
              <a:rPr lang="en-US" sz="2000" dirty="0"/>
              <a:t>. </a:t>
            </a:r>
            <a:r>
              <a:rPr lang="en-US" sz="2000" dirty="0" err="1"/>
              <a:t>Penggunaan</a:t>
            </a:r>
            <a:r>
              <a:rPr lang="en-US" sz="2000" dirty="0"/>
              <a:t> </a:t>
            </a:r>
            <a:r>
              <a:rPr lang="en-US" sz="2000" dirty="0" err="1"/>
              <a:t>perangkat</a:t>
            </a:r>
            <a:r>
              <a:rPr lang="en-US" sz="2000" dirty="0"/>
              <a:t> </a:t>
            </a:r>
            <a:r>
              <a:rPr lang="en-US" sz="2000" dirty="0" err="1"/>
              <a:t>lunak</a:t>
            </a:r>
            <a:r>
              <a:rPr lang="en-US" sz="2000" dirty="0"/>
              <a:t> </a:t>
            </a:r>
            <a:r>
              <a:rPr lang="en-US" sz="2000" dirty="0" err="1"/>
              <a:t>akan</a:t>
            </a:r>
            <a:r>
              <a:rPr lang="en-US" sz="2000" dirty="0"/>
              <a:t> </a:t>
            </a:r>
            <a:r>
              <a:rPr lang="en-US" sz="2000" dirty="0" err="1"/>
              <a:t>membuat</a:t>
            </a:r>
            <a:r>
              <a:rPr lang="en-US" sz="2000" dirty="0"/>
              <a:t> </a:t>
            </a:r>
            <a:r>
              <a:rPr lang="en-US" sz="2000" dirty="0" err="1"/>
              <a:t>Anda</a:t>
            </a:r>
            <a:r>
              <a:rPr lang="en-US" sz="2000" dirty="0"/>
              <a:t> </a:t>
            </a:r>
            <a:r>
              <a:rPr lang="en-US" sz="2000" dirty="0" err="1"/>
              <a:t>lebih</a:t>
            </a:r>
            <a:r>
              <a:rPr lang="en-US" sz="2000" dirty="0"/>
              <a:t> </a:t>
            </a:r>
            <a:r>
              <a:rPr lang="en-US" sz="2000" dirty="0" err="1"/>
              <a:t>mudah</a:t>
            </a:r>
            <a:r>
              <a:rPr lang="en-US" sz="2000" dirty="0"/>
              <a:t> </a:t>
            </a:r>
            <a:r>
              <a:rPr lang="en-US" sz="2000" dirty="0" err="1"/>
              <a:t>memahami</a:t>
            </a:r>
            <a:r>
              <a:rPr lang="en-US" sz="2000" dirty="0"/>
              <a:t>, </a:t>
            </a:r>
            <a:r>
              <a:rPr lang="en-US" sz="2000" dirty="0" err="1"/>
              <a:t>menerjemahkan</a:t>
            </a:r>
            <a:r>
              <a:rPr lang="en-US" sz="2000" dirty="0"/>
              <a:t>, </a:t>
            </a:r>
            <a:r>
              <a:rPr lang="en-US" sz="2000" dirty="0" err="1"/>
              <a:t>dan</a:t>
            </a:r>
            <a:r>
              <a:rPr lang="en-US" sz="2000" dirty="0"/>
              <a:t> </a:t>
            </a:r>
            <a:r>
              <a:rPr lang="en-US" sz="2000" dirty="0" err="1"/>
              <a:t>menarik</a:t>
            </a:r>
            <a:r>
              <a:rPr lang="en-US" sz="2000" dirty="0"/>
              <a:t> </a:t>
            </a:r>
            <a:r>
              <a:rPr lang="en-US" sz="2000" dirty="0" err="1"/>
              <a:t>kesimpulan</a:t>
            </a:r>
            <a:r>
              <a:rPr lang="en-US" sz="2000" dirty="0"/>
              <a:t> </a:t>
            </a:r>
            <a:r>
              <a:rPr lang="en-US" sz="2000" dirty="0" err="1"/>
              <a:t>dari</a:t>
            </a:r>
            <a:r>
              <a:rPr lang="en-US" sz="2000" dirty="0"/>
              <a:t> data yang </a:t>
            </a:r>
            <a:r>
              <a:rPr lang="en-US" sz="2000" dirty="0" err="1"/>
              <a:t>ada</a:t>
            </a:r>
            <a:r>
              <a:rPr lang="en-US" sz="2000" dirty="0"/>
              <a:t>, </a:t>
            </a:r>
            <a:r>
              <a:rPr lang="en-US" sz="2000" dirty="0" err="1"/>
              <a:t>terutama</a:t>
            </a:r>
            <a:r>
              <a:rPr lang="en-US" sz="2000" dirty="0"/>
              <a:t> </a:t>
            </a:r>
            <a:r>
              <a:rPr lang="en-US" sz="2000" dirty="0" err="1"/>
              <a:t>jika</a:t>
            </a:r>
            <a:r>
              <a:rPr lang="en-US" sz="2000" dirty="0"/>
              <a:t> data-data yang </a:t>
            </a:r>
            <a:r>
              <a:rPr lang="en-US" sz="2000" dirty="0" err="1"/>
              <a:t>digunakan</a:t>
            </a:r>
            <a:r>
              <a:rPr lang="en-US" sz="2000" dirty="0"/>
              <a:t> </a:t>
            </a:r>
            <a:r>
              <a:rPr lang="en-US" sz="2000" dirty="0" err="1"/>
              <a:t>dalam</a:t>
            </a:r>
            <a:r>
              <a:rPr lang="en-US" sz="2000" dirty="0"/>
              <a:t> </a:t>
            </a:r>
            <a:r>
              <a:rPr lang="en-US" sz="2000" dirty="0" err="1"/>
              <a:t>jumlah</a:t>
            </a:r>
            <a:r>
              <a:rPr lang="en-US" sz="2000" dirty="0"/>
              <a:t> </a:t>
            </a:r>
            <a:r>
              <a:rPr lang="en-US" sz="2000" dirty="0" err="1"/>
              <a:t>besar</a:t>
            </a:r>
            <a:endParaRPr lang="en-US" sz="2000" dirty="0"/>
          </a:p>
        </p:txBody>
      </p:sp>
    </p:spTree>
    <p:extLst>
      <p:ext uri="{BB962C8B-B14F-4D97-AF65-F5344CB8AC3E}">
        <p14:creationId xmlns:p14="http://schemas.microsoft.com/office/powerpoint/2010/main" val="622604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2. </a:t>
            </a:r>
            <a:r>
              <a:rPr lang="en-US" sz="2000" b="1" dirty="0" err="1">
                <a:solidFill>
                  <a:srgbClr val="FF0000"/>
                </a:solidFill>
                <a:latin typeface="Times New Roman" panose="02020603050405020304" pitchFamily="18" charset="0"/>
                <a:cs typeface="Times New Roman" panose="02020603050405020304" pitchFamily="18" charset="0"/>
              </a:rPr>
              <a:t>Contoh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Proyek</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Analisis</a:t>
            </a:r>
            <a:r>
              <a:rPr lang="en-US" sz="2000" b="1" dirty="0">
                <a:solidFill>
                  <a:srgbClr val="FF0000"/>
                </a:solidFill>
                <a:latin typeface="Times New Roman" panose="02020603050405020304" pitchFamily="18" charset="0"/>
                <a:cs typeface="Times New Roman" panose="02020603050405020304" pitchFamily="18" charset="0"/>
              </a:rPr>
              <a:t> Data </a:t>
            </a:r>
          </a:p>
        </p:txBody>
      </p:sp>
      <p:sp>
        <p:nvSpPr>
          <p:cNvPr id="4" name="Title 1"/>
          <p:cNvSpPr txBox="1">
            <a:spLocks/>
          </p:cNvSpPr>
          <p:nvPr/>
        </p:nvSpPr>
        <p:spPr>
          <a:xfrm>
            <a:off x="901700" y="1011981"/>
            <a:ext cx="10655300" cy="52237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Sampah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perhatian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khusus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terutama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kota-kota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merusak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pemandangan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menimbulkan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sumber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penyakit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musim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hujan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ditangani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tersumbatnya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saluran</a:t>
            </a:r>
            <a:r>
              <a:rPr lang="en-US" sz="2000" dirty="0">
                <a:latin typeface="Times New Roman" panose="02020603050405020304" pitchFamily="18" charset="0"/>
                <a:cs typeface="Times New Roman" panose="02020603050405020304" pitchFamily="18" charset="0"/>
              </a:rPr>
              <a:t> air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banjir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dipelajari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menangani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menganalisis</a:t>
            </a:r>
            <a:r>
              <a:rPr lang="en-US" sz="2000" dirty="0">
                <a:latin typeface="Times New Roman" panose="02020603050405020304" pitchFamily="18" charset="0"/>
                <a:cs typeface="Times New Roman" panose="02020603050405020304" pitchFamily="18" charset="0"/>
              </a:rPr>
              <a:t> data-data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Menggunakan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diuraikan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marL="457200" indent="-457200" algn="just">
              <a:buAutoNum type="alphaLcPeriod"/>
            </a:pPr>
            <a:r>
              <a:rPr lang="en-US" sz="2000" b="1" dirty="0" err="1" smtClean="0"/>
              <a:t>Tetapkan</a:t>
            </a:r>
            <a:r>
              <a:rPr lang="en-US" sz="2000" b="1" dirty="0" smtClean="0"/>
              <a:t> </a:t>
            </a:r>
            <a:r>
              <a:rPr lang="en-US" sz="2000" b="1" dirty="0" err="1" smtClean="0"/>
              <a:t>Tujuan</a:t>
            </a:r>
            <a:endParaRPr lang="en-US" sz="2000" b="1" dirty="0" smtClean="0"/>
          </a:p>
          <a:p>
            <a:pPr algn="just"/>
            <a:r>
              <a:rPr lang="nn-NO" sz="2000" dirty="0">
                <a:latin typeface="Times New Roman" panose="02020603050405020304" pitchFamily="18" charset="0"/>
                <a:cs typeface="Times New Roman" panose="02020603050405020304" pitchFamily="18" charset="0"/>
              </a:rPr>
              <a:t>Tujuan dari proyek analisis data ini adalah menentukan program yang tepat untuk penanganan sampah di </a:t>
            </a:r>
            <a:r>
              <a:rPr lang="nn-NO" sz="2000" dirty="0" smtClean="0">
                <a:latin typeface="Times New Roman" panose="02020603050405020304" pitchFamily="18" charset="0"/>
                <a:cs typeface="Times New Roman" panose="02020603050405020304" pitchFamily="18" charset="0"/>
              </a:rPr>
              <a:t>Jakarta</a:t>
            </a:r>
          </a:p>
          <a:p>
            <a:pPr algn="just"/>
            <a:r>
              <a:rPr lang="en-US" sz="2000" b="1" dirty="0">
                <a:latin typeface="Times New Roman" panose="02020603050405020304" pitchFamily="18" charset="0"/>
                <a:cs typeface="Times New Roman" panose="02020603050405020304" pitchFamily="18" charset="0"/>
              </a:rPr>
              <a:t>b. </a:t>
            </a:r>
            <a:r>
              <a:rPr lang="en-US" sz="2000" b="1" dirty="0" err="1">
                <a:latin typeface="Times New Roman" panose="02020603050405020304" pitchFamily="18" charset="0"/>
                <a:cs typeface="Times New Roman" panose="02020603050405020304" pitchFamily="18" charset="0"/>
              </a:rPr>
              <a:t>Kumpulkan</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Data</a:t>
            </a:r>
          </a:p>
          <a:p>
            <a:pPr algn="just"/>
            <a:r>
              <a:rPr lang="en-US" sz="2000" dirty="0" err="1">
                <a:latin typeface="Times New Roman" panose="02020603050405020304" pitchFamily="18" charset="0"/>
                <a:cs typeface="Times New Roman" panose="02020603050405020304" pitchFamily="18" charset="0"/>
              </a:rPr>
              <a:t>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mengumpulkan</a:t>
            </a:r>
            <a:r>
              <a:rPr lang="en-US" sz="2000" dirty="0">
                <a:latin typeface="Times New Roman" panose="02020603050405020304" pitchFamily="18" charset="0"/>
                <a:cs typeface="Times New Roman" panose="02020603050405020304" pitchFamily="18" charset="0"/>
              </a:rPr>
              <a:t> data-data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penanganan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mengumpulkan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langsung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lapangan</a:t>
            </a:r>
            <a:r>
              <a:rPr lang="en-US" sz="2000" dirty="0">
                <a:latin typeface="Times New Roman" panose="02020603050405020304" pitchFamily="18" charset="0"/>
                <a:cs typeface="Times New Roman" panose="02020603050405020304" pitchFamily="18" charset="0"/>
              </a:rPr>
              <a:t> (data primer). </a:t>
            </a:r>
            <a:r>
              <a:rPr lang="en-US" sz="2000" dirty="0" err="1">
                <a:latin typeface="Times New Roman" panose="02020603050405020304" pitchFamily="18" charset="0"/>
                <a:cs typeface="Times New Roman" panose="02020603050405020304" pitchFamily="18" charset="0"/>
              </a:rPr>
              <a:t>Sebaliknya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data-data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sumber</a:t>
            </a:r>
            <a:r>
              <a:rPr lang="en-US" sz="2000" dirty="0">
                <a:latin typeface="Times New Roman" panose="02020603050405020304" pitchFamily="18" charset="0"/>
                <a:cs typeface="Times New Roman" panose="02020603050405020304" pitchFamily="18" charset="0"/>
              </a:rPr>
              <a:t> lain (data </a:t>
            </a:r>
            <a:r>
              <a:rPr lang="en-US" sz="2000" dirty="0" err="1">
                <a:latin typeface="Times New Roman" panose="02020603050405020304" pitchFamily="18" charset="0"/>
                <a:cs typeface="Times New Roman" panose="02020603050405020304" pitchFamily="18" charset="0"/>
              </a:rPr>
              <a:t>sekunder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data-data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sumber</a:t>
            </a:r>
            <a:r>
              <a:rPr lang="en-US" sz="2000" dirty="0">
                <a:latin typeface="Times New Roman" panose="02020603050405020304" pitchFamily="18" charset="0"/>
                <a:cs typeface="Times New Roman" panose="02020603050405020304" pitchFamily="18" charset="0"/>
              </a:rPr>
              <a:t> lain yang </a:t>
            </a:r>
            <a:r>
              <a:rPr lang="en-US" sz="2000" dirty="0" err="1">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pencarian</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data-data yang paling </a:t>
            </a:r>
            <a:r>
              <a:rPr lang="en-US" sz="2000" dirty="0" err="1">
                <a:latin typeface="Times New Roman" panose="02020603050405020304" pitchFamily="18" charset="0"/>
                <a:cs typeface="Times New Roman" panose="02020603050405020304" pitchFamily="18" charset="0"/>
              </a:rPr>
              <a:t>relevan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sumber</a:t>
            </a:r>
            <a:r>
              <a:rPr lang="en-US" sz="2000" dirty="0" smtClean="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058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500" y="2559903"/>
            <a:ext cx="3479800" cy="221529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80" y="1755039"/>
            <a:ext cx="3665220" cy="431079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1300" y="1830077"/>
            <a:ext cx="3571875" cy="4333875"/>
          </a:xfrm>
          <a:prstGeom prst="rect">
            <a:avLst/>
          </a:prstGeom>
        </p:spPr>
      </p:pic>
    </p:spTree>
    <p:extLst>
      <p:ext uri="{BB962C8B-B14F-4D97-AF65-F5344CB8AC3E}">
        <p14:creationId xmlns:p14="http://schemas.microsoft.com/office/powerpoint/2010/main" val="1899269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330" y="1841500"/>
            <a:ext cx="4686300" cy="4422774"/>
          </a:xfrm>
          <a:prstGeom prst="rect">
            <a:avLst/>
          </a:prstGeom>
        </p:spPr>
      </p:pic>
    </p:spTree>
    <p:extLst>
      <p:ext uri="{BB962C8B-B14F-4D97-AF65-F5344CB8AC3E}">
        <p14:creationId xmlns:p14="http://schemas.microsoft.com/office/powerpoint/2010/main" val="357706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680" y="1251803"/>
            <a:ext cx="5913120" cy="4996597"/>
          </a:xfrm>
        </p:spPr>
        <p:txBody>
          <a:bodyPr>
            <a:normAutofit/>
          </a:bodyPr>
          <a:lstStyle/>
          <a:p>
            <a:pPr algn="just"/>
            <a:r>
              <a:rPr lang="en-US" sz="2000" dirty="0" err="1"/>
              <a:t>Seperti</a:t>
            </a:r>
            <a:r>
              <a:rPr lang="en-US" sz="2000" dirty="0"/>
              <a:t> yang </a:t>
            </a:r>
            <a:r>
              <a:rPr lang="en-US" sz="2000" dirty="0" err="1"/>
              <a:t>sudah</a:t>
            </a:r>
            <a:r>
              <a:rPr lang="en-US" sz="2000" dirty="0"/>
              <a:t> </a:t>
            </a:r>
            <a:r>
              <a:rPr lang="en-US" sz="2000" dirty="0" err="1"/>
              <a:t>dijelaskan</a:t>
            </a:r>
            <a:r>
              <a:rPr lang="en-US" sz="2000" dirty="0"/>
              <a:t> di </a:t>
            </a:r>
            <a:r>
              <a:rPr lang="en-US" sz="2000" dirty="0" err="1"/>
              <a:t>materi</a:t>
            </a:r>
            <a:r>
              <a:rPr lang="en-US" sz="2000" dirty="0"/>
              <a:t> </a:t>
            </a:r>
            <a:r>
              <a:rPr lang="en-US" sz="2000" dirty="0" err="1"/>
              <a:t>sebelumnya</a:t>
            </a:r>
            <a:r>
              <a:rPr lang="en-US" sz="2000" dirty="0"/>
              <a:t>, </a:t>
            </a:r>
            <a:r>
              <a:rPr lang="en-US" sz="2000" dirty="0" err="1"/>
              <a:t>pada</a:t>
            </a:r>
            <a:r>
              <a:rPr lang="en-US" sz="2000" dirty="0"/>
              <a:t> </a:t>
            </a:r>
            <a:r>
              <a:rPr lang="en-US" sz="2000" dirty="0" err="1"/>
              <a:t>tahap</a:t>
            </a:r>
            <a:r>
              <a:rPr lang="en-US" sz="2000" dirty="0"/>
              <a:t> </a:t>
            </a:r>
            <a:r>
              <a:rPr lang="en-US" sz="2000" dirty="0" err="1"/>
              <a:t>ini</a:t>
            </a:r>
            <a:r>
              <a:rPr lang="en-US" sz="2000" dirty="0"/>
              <a:t> </a:t>
            </a:r>
            <a:r>
              <a:rPr lang="en-US" sz="2000" dirty="0" err="1"/>
              <a:t>kita</a:t>
            </a:r>
            <a:r>
              <a:rPr lang="en-US" sz="2000" dirty="0"/>
              <a:t> </a:t>
            </a:r>
            <a:r>
              <a:rPr lang="en-US" sz="2000" dirty="0" err="1"/>
              <a:t>mengatur</a:t>
            </a:r>
            <a:r>
              <a:rPr lang="en-US" sz="2000" dirty="0"/>
              <a:t> </a:t>
            </a:r>
            <a:r>
              <a:rPr lang="en-US" sz="2000" dirty="0" err="1"/>
              <a:t>struktur</a:t>
            </a:r>
            <a:r>
              <a:rPr lang="en-US" sz="2000" dirty="0"/>
              <a:t> data agar </a:t>
            </a:r>
            <a:r>
              <a:rPr lang="en-US" sz="2000" dirty="0" err="1"/>
              <a:t>mudah</a:t>
            </a:r>
            <a:r>
              <a:rPr lang="en-US" sz="2000" dirty="0"/>
              <a:t> </a:t>
            </a:r>
            <a:r>
              <a:rPr lang="en-US" sz="2000" dirty="0" err="1"/>
              <a:t>dibaca</a:t>
            </a:r>
            <a:r>
              <a:rPr lang="en-US" sz="2000" dirty="0"/>
              <a:t> </a:t>
            </a:r>
            <a:r>
              <a:rPr lang="en-US" sz="2000" dirty="0" err="1"/>
              <a:t>dan</a:t>
            </a:r>
            <a:r>
              <a:rPr lang="en-US" sz="2000" dirty="0"/>
              <a:t> </a:t>
            </a:r>
            <a:r>
              <a:rPr lang="en-US" sz="2000" dirty="0" err="1"/>
              <a:t>semua</a:t>
            </a:r>
            <a:r>
              <a:rPr lang="en-US" sz="2000" dirty="0"/>
              <a:t> data yang </a:t>
            </a:r>
            <a:r>
              <a:rPr lang="en-US" sz="2000" dirty="0" err="1"/>
              <a:t>dikumpulkan</a:t>
            </a:r>
            <a:r>
              <a:rPr lang="en-US" sz="2000" dirty="0"/>
              <a:t> </a:t>
            </a:r>
            <a:r>
              <a:rPr lang="en-US" sz="2000" dirty="0" err="1"/>
              <a:t>memiliki</a:t>
            </a:r>
            <a:r>
              <a:rPr lang="en-US" sz="2000" dirty="0"/>
              <a:t> </a:t>
            </a:r>
            <a:r>
              <a:rPr lang="en-US" sz="2000" dirty="0" err="1"/>
              <a:t>struktur</a:t>
            </a:r>
            <a:r>
              <a:rPr lang="en-US" sz="2000" dirty="0"/>
              <a:t> data yang </a:t>
            </a:r>
            <a:r>
              <a:rPr lang="en-US" sz="2000" dirty="0" err="1"/>
              <a:t>sama</a:t>
            </a:r>
            <a:r>
              <a:rPr lang="en-US" sz="2000" dirty="0"/>
              <a:t>. </a:t>
            </a:r>
            <a:r>
              <a:rPr lang="en-US" sz="2000" dirty="0" err="1"/>
              <a:t>Selain</a:t>
            </a:r>
            <a:r>
              <a:rPr lang="en-US" sz="2000" dirty="0"/>
              <a:t> </a:t>
            </a:r>
            <a:r>
              <a:rPr lang="en-US" sz="2000" dirty="0" err="1"/>
              <a:t>itu</a:t>
            </a:r>
            <a:r>
              <a:rPr lang="en-US" sz="2000" dirty="0"/>
              <a:t>, </a:t>
            </a:r>
            <a:r>
              <a:rPr lang="en-US" sz="2000" dirty="0" err="1"/>
              <a:t>pada</a:t>
            </a:r>
            <a:r>
              <a:rPr lang="en-US" sz="2000" dirty="0"/>
              <a:t> </a:t>
            </a:r>
            <a:r>
              <a:rPr lang="en-US" sz="2000" dirty="0" err="1"/>
              <a:t>tahap</a:t>
            </a:r>
            <a:r>
              <a:rPr lang="en-US" sz="2000" dirty="0"/>
              <a:t> </a:t>
            </a:r>
            <a:r>
              <a:rPr lang="en-US" sz="2000" dirty="0" err="1"/>
              <a:t>ini</a:t>
            </a:r>
            <a:r>
              <a:rPr lang="en-US" sz="2000" dirty="0"/>
              <a:t> data-data yang </a:t>
            </a:r>
            <a:r>
              <a:rPr lang="en-US" sz="2000" dirty="0" err="1"/>
              <a:t>tidak</a:t>
            </a:r>
            <a:r>
              <a:rPr lang="en-US" sz="2000" dirty="0"/>
              <a:t> </a:t>
            </a:r>
            <a:r>
              <a:rPr lang="en-US" sz="2000" dirty="0" err="1"/>
              <a:t>relevan</a:t>
            </a:r>
            <a:r>
              <a:rPr lang="en-US" sz="2000" dirty="0"/>
              <a:t> </a:t>
            </a:r>
            <a:r>
              <a:rPr lang="en-US" sz="2000" dirty="0" err="1"/>
              <a:t>dengan</a:t>
            </a:r>
            <a:r>
              <a:rPr lang="en-US" sz="2000" dirty="0"/>
              <a:t> </a:t>
            </a:r>
            <a:r>
              <a:rPr lang="en-US" sz="2000" dirty="0" err="1"/>
              <a:t>tujuan</a:t>
            </a:r>
            <a:r>
              <a:rPr lang="en-US" sz="2000" dirty="0"/>
              <a:t> </a:t>
            </a:r>
            <a:r>
              <a:rPr lang="en-US" sz="2000" dirty="0" err="1"/>
              <a:t>analisis</a:t>
            </a:r>
            <a:r>
              <a:rPr lang="en-US" sz="2000" dirty="0"/>
              <a:t> data, </a:t>
            </a:r>
            <a:r>
              <a:rPr lang="en-US" sz="2000" dirty="0" err="1"/>
              <a:t>dibuang</a:t>
            </a:r>
            <a:r>
              <a:rPr lang="en-US" sz="2000" dirty="0"/>
              <a:t>.</a:t>
            </a:r>
            <a:br>
              <a:rPr lang="en-US" sz="2000" dirty="0"/>
            </a:br>
            <a:r>
              <a:rPr lang="en-US" sz="2000" dirty="0" err="1"/>
              <a:t>Pada</a:t>
            </a:r>
            <a:r>
              <a:rPr lang="en-US" sz="2000" dirty="0"/>
              <a:t> </a:t>
            </a:r>
            <a:r>
              <a:rPr lang="en-US" sz="2000" dirty="0" err="1"/>
              <a:t>kasus</a:t>
            </a:r>
            <a:r>
              <a:rPr lang="en-US" sz="2000" dirty="0"/>
              <a:t> </a:t>
            </a:r>
            <a:r>
              <a:rPr lang="en-US" sz="2000" dirty="0" err="1"/>
              <a:t>ini</a:t>
            </a:r>
            <a:r>
              <a:rPr lang="en-US" sz="2000" dirty="0"/>
              <a:t>, </a:t>
            </a:r>
            <a:r>
              <a:rPr lang="en-US" sz="2000" dirty="0" err="1"/>
              <a:t>beberapa</a:t>
            </a:r>
            <a:r>
              <a:rPr lang="en-US" sz="2000" dirty="0"/>
              <a:t> data yang </a:t>
            </a:r>
            <a:r>
              <a:rPr lang="en-US" sz="2000" dirty="0" err="1"/>
              <a:t>sudah</a:t>
            </a:r>
            <a:r>
              <a:rPr lang="en-US" sz="2000" dirty="0"/>
              <a:t> </a:t>
            </a:r>
            <a:r>
              <a:rPr lang="en-US" sz="2000" dirty="0" err="1"/>
              <a:t>dikumpulkan</a:t>
            </a:r>
            <a:r>
              <a:rPr lang="en-US" sz="2000" dirty="0"/>
              <a:t> </a:t>
            </a:r>
            <a:r>
              <a:rPr lang="en-US" sz="2000" dirty="0" err="1"/>
              <a:t>tidak</a:t>
            </a:r>
            <a:r>
              <a:rPr lang="en-US" sz="2000" dirty="0"/>
              <a:t> </a:t>
            </a:r>
            <a:r>
              <a:rPr lang="en-US" sz="2000" dirty="0" err="1"/>
              <a:t>relevan</a:t>
            </a:r>
            <a:r>
              <a:rPr lang="en-US" sz="2000" dirty="0"/>
              <a:t> </a:t>
            </a:r>
            <a:r>
              <a:rPr lang="en-US" sz="2000" dirty="0" err="1"/>
              <a:t>dengan</a:t>
            </a:r>
            <a:r>
              <a:rPr lang="en-US" sz="2000" dirty="0"/>
              <a:t> </a:t>
            </a:r>
            <a:r>
              <a:rPr lang="en-US" sz="2000" dirty="0" err="1"/>
              <a:t>tujuan</a:t>
            </a:r>
            <a:r>
              <a:rPr lang="en-US" sz="2000" dirty="0"/>
              <a:t> </a:t>
            </a:r>
            <a:r>
              <a:rPr lang="en-US" sz="2000" dirty="0" err="1"/>
              <a:t>analisis</a:t>
            </a:r>
            <a:r>
              <a:rPr lang="en-US" sz="2000" dirty="0"/>
              <a:t> data, </a:t>
            </a:r>
            <a:r>
              <a:rPr lang="en-US" sz="2000" dirty="0" err="1"/>
              <a:t>seperti</a:t>
            </a:r>
            <a:r>
              <a:rPr lang="en-US" sz="2000" dirty="0"/>
              <a:t> data-data </a:t>
            </a:r>
            <a:r>
              <a:rPr lang="en-US" sz="2000" dirty="0" err="1"/>
              <a:t>sampah</a:t>
            </a:r>
            <a:r>
              <a:rPr lang="en-US" sz="2000" dirty="0"/>
              <a:t> di </a:t>
            </a:r>
            <a:r>
              <a:rPr lang="en-US" sz="2000" dirty="0" err="1"/>
              <a:t>kota-kota</a:t>
            </a:r>
            <a:r>
              <a:rPr lang="en-US" sz="2000" dirty="0"/>
              <a:t> lain </a:t>
            </a:r>
            <a:r>
              <a:rPr lang="en-US" sz="2000" dirty="0" err="1"/>
              <a:t>tidak</a:t>
            </a:r>
            <a:r>
              <a:rPr lang="en-US" sz="2000" dirty="0"/>
              <a:t> </a:t>
            </a:r>
            <a:r>
              <a:rPr lang="en-US" sz="2000" dirty="0" err="1"/>
              <a:t>mempunyai</a:t>
            </a:r>
            <a:r>
              <a:rPr lang="en-US" sz="2000" dirty="0"/>
              <a:t> </a:t>
            </a:r>
            <a:r>
              <a:rPr lang="en-US" sz="2000" dirty="0" err="1"/>
              <a:t>hubungan</a:t>
            </a:r>
            <a:r>
              <a:rPr lang="en-US" sz="2000" dirty="0"/>
              <a:t> </a:t>
            </a:r>
            <a:r>
              <a:rPr lang="en-US" sz="2000" dirty="0" err="1"/>
              <a:t>dengan</a:t>
            </a:r>
            <a:r>
              <a:rPr lang="en-US" sz="2000" dirty="0"/>
              <a:t> </a:t>
            </a:r>
            <a:r>
              <a:rPr lang="en-US" sz="2000" dirty="0" err="1"/>
              <a:t>penanganan</a:t>
            </a:r>
            <a:r>
              <a:rPr lang="en-US" sz="2000" dirty="0"/>
              <a:t> </a:t>
            </a:r>
            <a:r>
              <a:rPr lang="en-US" sz="2000" dirty="0" err="1"/>
              <a:t>sampah</a:t>
            </a:r>
            <a:r>
              <a:rPr lang="en-US" sz="2000" dirty="0"/>
              <a:t> di Jakarta. </a:t>
            </a:r>
            <a:r>
              <a:rPr lang="en-US" sz="2000" dirty="0" err="1"/>
              <a:t>Oleh</a:t>
            </a:r>
            <a:r>
              <a:rPr lang="en-US" sz="2000" dirty="0"/>
              <a:t> </a:t>
            </a:r>
            <a:r>
              <a:rPr lang="en-US" sz="2000" dirty="0" err="1"/>
              <a:t>karena</a:t>
            </a:r>
            <a:r>
              <a:rPr lang="en-US" sz="2000" dirty="0"/>
              <a:t> </a:t>
            </a:r>
            <a:r>
              <a:rPr lang="en-US" sz="2000" dirty="0" err="1"/>
              <a:t>itu</a:t>
            </a:r>
            <a:r>
              <a:rPr lang="en-US" sz="2000" dirty="0"/>
              <a:t>, data-data </a:t>
            </a:r>
            <a:r>
              <a:rPr lang="en-US" sz="2000" dirty="0" err="1"/>
              <a:t>tersebut</a:t>
            </a:r>
            <a:r>
              <a:rPr lang="en-US" sz="2000" dirty="0"/>
              <a:t> </a:t>
            </a:r>
            <a:r>
              <a:rPr lang="en-US" sz="2000" dirty="0" err="1"/>
              <a:t>dihilangkan</a:t>
            </a:r>
            <a:r>
              <a:rPr lang="en-US" sz="2000" dirty="0"/>
              <a:t>. </a:t>
            </a:r>
            <a:r>
              <a:rPr lang="en-US" sz="2000" dirty="0" err="1"/>
              <a:t>Selain</a:t>
            </a:r>
            <a:r>
              <a:rPr lang="en-US" sz="2000" dirty="0"/>
              <a:t> </a:t>
            </a:r>
            <a:r>
              <a:rPr lang="en-US" sz="2000" dirty="0" err="1"/>
              <a:t>itu</a:t>
            </a:r>
            <a:r>
              <a:rPr lang="en-US" sz="2000" dirty="0"/>
              <a:t>, data-data </a:t>
            </a:r>
            <a:r>
              <a:rPr lang="en-US" sz="2000" dirty="0" err="1"/>
              <a:t>jumlah</a:t>
            </a:r>
            <a:r>
              <a:rPr lang="en-US" sz="2000" dirty="0"/>
              <a:t> TPS </a:t>
            </a:r>
            <a:r>
              <a:rPr lang="en-US" sz="2000" dirty="0" err="1"/>
              <a:t>dan</a:t>
            </a:r>
            <a:r>
              <a:rPr lang="en-US" sz="2000" dirty="0"/>
              <a:t> </a:t>
            </a:r>
            <a:r>
              <a:rPr lang="en-US" sz="2000" dirty="0" err="1"/>
              <a:t>jenis</a:t>
            </a:r>
            <a:r>
              <a:rPr lang="en-US" sz="2000" dirty="0"/>
              <a:t> TPS </a:t>
            </a:r>
            <a:r>
              <a:rPr lang="en-US" sz="2000" dirty="0" err="1"/>
              <a:t>dianggap</a:t>
            </a:r>
            <a:r>
              <a:rPr lang="en-US" sz="2000" dirty="0"/>
              <a:t> </a:t>
            </a:r>
            <a:r>
              <a:rPr lang="en-US" sz="2000" dirty="0" err="1"/>
              <a:t>tidak</a:t>
            </a:r>
            <a:r>
              <a:rPr lang="en-US" sz="2000" dirty="0"/>
              <a:t> </a:t>
            </a:r>
            <a:r>
              <a:rPr lang="en-US" sz="2000" dirty="0" err="1"/>
              <a:t>berhubungan</a:t>
            </a:r>
            <a:r>
              <a:rPr lang="en-US" sz="2000" dirty="0"/>
              <a:t> </a:t>
            </a:r>
            <a:r>
              <a:rPr lang="en-US" sz="2000" dirty="0" err="1"/>
              <a:t>dengan</a:t>
            </a:r>
            <a:r>
              <a:rPr lang="en-US" sz="2000" dirty="0"/>
              <a:t> </a:t>
            </a:r>
            <a:r>
              <a:rPr lang="en-US" sz="2000" dirty="0" err="1"/>
              <a:t>bagaimana</a:t>
            </a:r>
            <a:r>
              <a:rPr lang="en-US" sz="2000" dirty="0"/>
              <a:t> </a:t>
            </a:r>
            <a:r>
              <a:rPr lang="en-US" sz="2000" dirty="0" err="1"/>
              <a:t>cara</a:t>
            </a:r>
            <a:r>
              <a:rPr lang="en-US" sz="2000" dirty="0"/>
              <a:t> </a:t>
            </a:r>
            <a:r>
              <a:rPr lang="en-US" sz="2000" dirty="0" err="1"/>
              <a:t>pengolahan</a:t>
            </a:r>
            <a:r>
              <a:rPr lang="en-US" sz="2000" dirty="0"/>
              <a:t> </a:t>
            </a:r>
            <a:r>
              <a:rPr lang="en-US" sz="2000" dirty="0" err="1"/>
              <a:t>sampah</a:t>
            </a:r>
            <a:r>
              <a:rPr lang="en-US" sz="2000" dirty="0"/>
              <a:t> yang </a:t>
            </a:r>
            <a:r>
              <a:rPr lang="en-US" sz="2000" dirty="0" err="1"/>
              <a:t>tepat</a:t>
            </a:r>
            <a:r>
              <a:rPr lang="en-US" sz="2000" dirty="0"/>
              <a:t>. </a:t>
            </a:r>
            <a:r>
              <a:rPr lang="en-US" sz="2000" dirty="0" err="1"/>
              <a:t>Oleh</a:t>
            </a:r>
            <a:r>
              <a:rPr lang="en-US" sz="2000" dirty="0"/>
              <a:t> </a:t>
            </a:r>
            <a:r>
              <a:rPr lang="en-US" sz="2000" dirty="0" err="1"/>
              <a:t>karena</a:t>
            </a:r>
            <a:r>
              <a:rPr lang="en-US" sz="2000" dirty="0"/>
              <a:t> </a:t>
            </a:r>
            <a:r>
              <a:rPr lang="en-US" sz="2000" dirty="0" err="1"/>
              <a:t>itu</a:t>
            </a:r>
            <a:r>
              <a:rPr lang="en-US" sz="2000" dirty="0"/>
              <a:t>, data-data </a:t>
            </a:r>
            <a:r>
              <a:rPr lang="en-US" sz="2000" dirty="0" err="1"/>
              <a:t>tersebut</a:t>
            </a:r>
            <a:r>
              <a:rPr lang="en-US" sz="2000" dirty="0"/>
              <a:t> juga </a:t>
            </a:r>
            <a:r>
              <a:rPr lang="en-US" sz="2000" dirty="0" err="1"/>
              <a:t>akan</a:t>
            </a:r>
            <a:r>
              <a:rPr lang="en-US" sz="2000" dirty="0"/>
              <a:t> </a:t>
            </a:r>
            <a:r>
              <a:rPr lang="en-US" sz="2000" dirty="0" err="1"/>
              <a:t>dibuang</a:t>
            </a:r>
            <a:r>
              <a:rPr lang="en-US" sz="2000" dirty="0"/>
              <a:t>. </a:t>
            </a:r>
            <a:r>
              <a:rPr lang="en-US" sz="2000" dirty="0" err="1"/>
              <a:t>Urutan</a:t>
            </a:r>
            <a:r>
              <a:rPr lang="en-US" sz="2000" dirty="0"/>
              <a:t> </a:t>
            </a:r>
            <a:r>
              <a:rPr lang="en-US" sz="2000" dirty="0" err="1"/>
              <a:t>dari</a:t>
            </a:r>
            <a:r>
              <a:rPr lang="en-US" sz="2000" dirty="0"/>
              <a:t> </a:t>
            </a:r>
            <a:r>
              <a:rPr lang="en-US" sz="2000" dirty="0" err="1"/>
              <a:t>wilayah</a:t>
            </a:r>
            <a:r>
              <a:rPr lang="en-US" sz="2000" dirty="0"/>
              <a:t> </a:t>
            </a:r>
            <a:r>
              <a:rPr lang="en-US" sz="2000" dirty="0" err="1"/>
              <a:t>kota</a:t>
            </a:r>
            <a:r>
              <a:rPr lang="en-US" sz="2000" dirty="0"/>
              <a:t> </a:t>
            </a:r>
            <a:r>
              <a:rPr lang="en-US" sz="2000" dirty="0" err="1"/>
              <a:t>pada</a:t>
            </a:r>
            <a:r>
              <a:rPr lang="en-US" sz="2000" dirty="0"/>
              <a:t> data-data yang </a:t>
            </a:r>
            <a:r>
              <a:rPr lang="en-US" sz="2000" dirty="0" err="1"/>
              <a:t>ada</a:t>
            </a:r>
            <a:r>
              <a:rPr lang="en-US" sz="2000" dirty="0"/>
              <a:t>, </a:t>
            </a:r>
            <a:r>
              <a:rPr lang="en-US" sz="2000" dirty="0" err="1"/>
              <a:t>diatur</a:t>
            </a:r>
            <a:r>
              <a:rPr lang="en-US" sz="2000" dirty="0"/>
              <a:t> </a:t>
            </a:r>
            <a:r>
              <a:rPr lang="en-US" sz="2000" dirty="0" err="1"/>
              <a:t>sama</a:t>
            </a:r>
            <a:r>
              <a:rPr lang="en-US" sz="2000" dirty="0"/>
              <a:t> agar </a:t>
            </a:r>
            <a:r>
              <a:rPr lang="en-US" sz="2000" dirty="0" err="1"/>
              <a:t>mudah</a:t>
            </a:r>
            <a:r>
              <a:rPr lang="en-US" sz="2000" dirty="0"/>
              <a:t> </a:t>
            </a:r>
            <a:r>
              <a:rPr lang="en-US" sz="2000" dirty="0" err="1"/>
              <a:t>dibaca</a:t>
            </a:r>
            <a:r>
              <a:rPr lang="en-US" sz="2000" dirty="0"/>
              <a:t>. </a:t>
            </a:r>
            <a:r>
              <a:rPr lang="en-US" sz="2000" dirty="0" err="1"/>
              <a:t>Hasilnya</a:t>
            </a:r>
            <a:r>
              <a:rPr lang="en-US" sz="2000" dirty="0"/>
              <a:t>, </a:t>
            </a:r>
            <a:r>
              <a:rPr lang="en-US" sz="2000" dirty="0" err="1"/>
              <a:t>kita</a:t>
            </a:r>
            <a:r>
              <a:rPr lang="en-US" sz="2000" dirty="0"/>
              <a:t> </a:t>
            </a:r>
            <a:r>
              <a:rPr lang="en-US" sz="2000" dirty="0" err="1"/>
              <a:t>akan</a:t>
            </a:r>
            <a:r>
              <a:rPr lang="en-US" sz="2000" dirty="0"/>
              <a:t> </a:t>
            </a:r>
            <a:r>
              <a:rPr lang="en-US" sz="2000" dirty="0" err="1"/>
              <a:t>memiliki</a:t>
            </a:r>
            <a:r>
              <a:rPr lang="en-US" sz="2000" dirty="0"/>
              <a:t> data-data </a:t>
            </a:r>
            <a:r>
              <a:rPr lang="en-US" sz="2000" dirty="0" err="1"/>
              <a:t>seperti</a:t>
            </a:r>
            <a:r>
              <a:rPr lang="en-US" sz="2000" dirty="0"/>
              <a:t> yang </a:t>
            </a:r>
            <a:r>
              <a:rPr lang="en-US" sz="2000" dirty="0" err="1"/>
              <a:t>ditunjukkan</a:t>
            </a:r>
            <a:r>
              <a:rPr lang="en-US" sz="2000" dirty="0"/>
              <a:t> </a:t>
            </a:r>
            <a:r>
              <a:rPr lang="en-US" sz="2000" dirty="0" err="1"/>
              <a:t>oleh</a:t>
            </a:r>
            <a:r>
              <a:rPr lang="en-US" sz="2000" dirty="0"/>
              <a:t> </a:t>
            </a:r>
            <a:r>
              <a:rPr lang="en-US" sz="2000" dirty="0" err="1"/>
              <a:t>Tabel</a:t>
            </a:r>
            <a:r>
              <a:rPr lang="en-US" sz="2000" dirty="0"/>
              <a:t> 6.6 </a:t>
            </a:r>
            <a:r>
              <a:rPr lang="en-US" sz="2000" dirty="0" err="1"/>
              <a:t>dan</a:t>
            </a:r>
            <a:r>
              <a:rPr lang="en-US" sz="2000" dirty="0"/>
              <a:t> </a:t>
            </a:r>
            <a:r>
              <a:rPr lang="en-US" sz="2000" dirty="0" err="1"/>
              <a:t>Tabel</a:t>
            </a:r>
            <a:r>
              <a:rPr lang="en-US" sz="2000" dirty="0"/>
              <a:t> 6.7.</a:t>
            </a:r>
          </a:p>
        </p:txBody>
      </p:sp>
      <p:sp>
        <p:nvSpPr>
          <p:cNvPr id="4" name="Title 1"/>
          <p:cNvSpPr txBox="1">
            <a:spLocks/>
          </p:cNvSpPr>
          <p:nvPr/>
        </p:nvSpPr>
        <p:spPr>
          <a:xfrm>
            <a:off x="1122680" y="431800"/>
            <a:ext cx="10058400" cy="129540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smtClean="0">
                <a:solidFill>
                  <a:srgbClr val="FF0000"/>
                </a:solidFill>
              </a:rPr>
              <a:t>c. Data </a:t>
            </a:r>
            <a:r>
              <a:rPr lang="en-US" sz="2000" b="1" dirty="0">
                <a:solidFill>
                  <a:srgbClr val="FF0000"/>
                </a:solidFill>
              </a:rPr>
              <a:t>Cleaning/formatting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800" y="1752600"/>
            <a:ext cx="4724400" cy="4495800"/>
          </a:xfrm>
          <a:prstGeom prst="rect">
            <a:avLst/>
          </a:prstGeom>
        </p:spPr>
      </p:pic>
    </p:spTree>
    <p:extLst>
      <p:ext uri="{BB962C8B-B14F-4D97-AF65-F5344CB8AC3E}">
        <p14:creationId xmlns:p14="http://schemas.microsoft.com/office/powerpoint/2010/main" val="281005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Bab 6</a:t>
            </a:r>
            <a:endParaRPr lang="en-US"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1756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err="1">
                <a:solidFill>
                  <a:srgbClr val="00B0F0"/>
                </a:solidFill>
                <a:latin typeface="Times New Roman" panose="02020603050405020304" pitchFamily="18" charset="0"/>
                <a:cs typeface="Times New Roman" panose="02020603050405020304" pitchFamily="18" charset="0"/>
              </a:rPr>
              <a:t>Praktik</a:t>
            </a:r>
            <a:r>
              <a:rPr lang="en-US" b="1" dirty="0">
                <a:solidFill>
                  <a:srgbClr val="00B0F0"/>
                </a:solidFill>
                <a:latin typeface="Times New Roman" panose="02020603050405020304" pitchFamily="18" charset="0"/>
                <a:cs typeface="Times New Roman" panose="02020603050405020304" pitchFamily="18" charset="0"/>
              </a:rPr>
              <a:t> Lintas </a:t>
            </a:r>
            <a:r>
              <a:rPr lang="en-US" b="1" dirty="0" err="1">
                <a:solidFill>
                  <a:srgbClr val="00B0F0"/>
                </a:solidFill>
                <a:latin typeface="Times New Roman" panose="02020603050405020304" pitchFamily="18" charset="0"/>
                <a:cs typeface="Times New Roman" panose="02020603050405020304" pitchFamily="18" charset="0"/>
              </a:rPr>
              <a:t>Bidang</a:t>
            </a:r>
            <a:endParaRPr lang="en-US"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683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rPr>
              <a:t>d. </a:t>
            </a:r>
            <a:r>
              <a:rPr lang="en-US" sz="2000" b="1" dirty="0" err="1">
                <a:solidFill>
                  <a:srgbClr val="FF0000"/>
                </a:solidFill>
              </a:rPr>
              <a:t>Analisis</a:t>
            </a:r>
            <a:r>
              <a:rPr lang="en-US" sz="2000" b="1" dirty="0">
                <a:solidFill>
                  <a:srgbClr val="FF0000"/>
                </a:solidFill>
              </a:rPr>
              <a:t> Data</a:t>
            </a:r>
          </a:p>
        </p:txBody>
      </p:sp>
      <p:sp>
        <p:nvSpPr>
          <p:cNvPr id="4" name="Title 1"/>
          <p:cNvSpPr txBox="1">
            <a:spLocks/>
          </p:cNvSpPr>
          <p:nvPr/>
        </p:nvSpPr>
        <p:spPr>
          <a:xfrm>
            <a:off x="1097280" y="400903"/>
            <a:ext cx="10058400" cy="45774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s-ES" sz="2000" dirty="0">
                <a:latin typeface="Times New Roman" panose="02020603050405020304" pitchFamily="18" charset="0"/>
                <a:cs typeface="Times New Roman" panose="02020603050405020304" pitchFamily="18" charset="0"/>
              </a:rPr>
              <a:t>Pada </a:t>
            </a:r>
            <a:r>
              <a:rPr lang="es-ES" sz="2000" dirty="0" err="1">
                <a:latin typeface="Times New Roman" panose="02020603050405020304" pitchFamily="18" charset="0"/>
                <a:cs typeface="Times New Roman" panose="02020603050405020304" pitchFamily="18" charset="0"/>
              </a:rPr>
              <a:t>tahap</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ini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kita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membaca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mereview</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mencermati</a:t>
            </a:r>
            <a:r>
              <a:rPr lang="es-ES" sz="2000" dirty="0">
                <a:latin typeface="Times New Roman" panose="02020603050405020304" pitchFamily="18" charset="0"/>
                <a:cs typeface="Times New Roman" panose="02020603050405020304" pitchFamily="18" charset="0"/>
              </a:rPr>
              <a:t> dan </a:t>
            </a:r>
            <a:r>
              <a:rPr lang="es-ES" sz="2000" dirty="0" err="1">
                <a:latin typeface="Times New Roman" panose="02020603050405020304" pitchFamily="18" charset="0"/>
                <a:cs typeface="Times New Roman" panose="02020603050405020304" pitchFamily="18" charset="0"/>
              </a:rPr>
              <a:t>mengidentifikasi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hal-hal</a:t>
            </a:r>
            <a:r>
              <a:rPr lang="es-ES" sz="2000" dirty="0">
                <a:latin typeface="Times New Roman" panose="02020603050405020304" pitchFamily="18" charset="0"/>
                <a:cs typeface="Times New Roman" panose="02020603050405020304" pitchFamily="18" charset="0"/>
              </a:rPr>
              <a:t> yang </a:t>
            </a:r>
            <a:r>
              <a:rPr lang="es-ES" sz="2000" dirty="0" err="1">
                <a:latin typeface="Times New Roman" panose="02020603050405020304" pitchFamily="18" charset="0"/>
                <a:cs typeface="Times New Roman" panose="02020603050405020304" pitchFamily="18" charset="0"/>
              </a:rPr>
              <a:t>penting</a:t>
            </a:r>
            <a:r>
              <a:rPr lang="es-ES" sz="2000" dirty="0">
                <a:latin typeface="Times New Roman" panose="02020603050405020304" pitchFamily="18" charset="0"/>
                <a:cs typeface="Times New Roman" panose="02020603050405020304" pitchFamily="18" charset="0"/>
              </a:rPr>
              <a:t>, yang relevan </a:t>
            </a:r>
            <a:r>
              <a:rPr lang="es-ES" sz="2000" dirty="0" err="1">
                <a:latin typeface="Times New Roman" panose="02020603050405020304" pitchFamily="18" charset="0"/>
                <a:cs typeface="Times New Roman" panose="02020603050405020304" pitchFamily="18" charset="0"/>
              </a:rPr>
              <a:t>dengan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tujuan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proyek</a:t>
            </a:r>
            <a:r>
              <a:rPr lang="es-ES" sz="2000" dirty="0">
                <a:latin typeface="Times New Roman" panose="02020603050405020304" pitchFamily="18" charset="0"/>
                <a:cs typeface="Times New Roman" panose="02020603050405020304" pitchFamily="18" charset="0"/>
              </a:rPr>
              <a:t>. Pada data di atas, </a:t>
            </a:r>
            <a:r>
              <a:rPr lang="es-ES" sz="2000" dirty="0" err="1">
                <a:latin typeface="Times New Roman" panose="02020603050405020304" pitchFamily="18" charset="0"/>
                <a:cs typeface="Times New Roman" panose="02020603050405020304" pitchFamily="18" charset="0"/>
              </a:rPr>
              <a:t>beberapa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hal</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penting</a:t>
            </a:r>
            <a:r>
              <a:rPr lang="es-ES" sz="2000" dirty="0">
                <a:latin typeface="Times New Roman" panose="02020603050405020304" pitchFamily="18" charset="0"/>
                <a:cs typeface="Times New Roman" panose="02020603050405020304" pitchFamily="18" charset="0"/>
              </a:rPr>
              <a:t> yang </a:t>
            </a:r>
            <a:r>
              <a:rPr lang="it-IT" sz="2000" dirty="0">
                <a:latin typeface="Times New Roman" panose="02020603050405020304" pitchFamily="18" charset="0"/>
                <a:cs typeface="Times New Roman" panose="02020603050405020304" pitchFamily="18" charset="0"/>
              </a:rPr>
              <a:t>dapat diidentifikasi adalah sebagai berikut</a:t>
            </a:r>
            <a:r>
              <a:rPr lang="it-IT" sz="2000" dirty="0" smtClean="0">
                <a:latin typeface="Times New Roman" panose="02020603050405020304" pitchFamily="18" charset="0"/>
                <a:cs typeface="Times New Roman" panose="02020603050405020304" pitchFamily="18" charset="0"/>
              </a:rPr>
              <a:t>.</a:t>
            </a:r>
          </a:p>
          <a:p>
            <a:pPr algn="just"/>
            <a:endParaRPr lang="it-IT"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Sisa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paling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melebihi</a:t>
            </a:r>
            <a:r>
              <a:rPr lang="en-US" sz="2000" dirty="0">
                <a:latin typeface="Times New Roman" panose="02020603050405020304" pitchFamily="18" charset="0"/>
                <a:cs typeface="Times New Roman" panose="02020603050405020304" pitchFamily="18" charset="0"/>
              </a:rPr>
              <a:t> 50%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Plastik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paling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ketiga</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Jakarta </a:t>
            </a:r>
            <a:r>
              <a:rPr lang="en-US" sz="2000" dirty="0" err="1">
                <a:latin typeface="Times New Roman" panose="02020603050405020304" pitchFamily="18" charset="0"/>
                <a:cs typeface="Times New Roman" panose="02020603050405020304" pitchFamily="18" charset="0"/>
              </a:rPr>
              <a:t>Timur</a:t>
            </a:r>
            <a:r>
              <a:rPr lang="en-US" sz="2000" dirty="0">
                <a:latin typeface="Times New Roman" panose="02020603050405020304" pitchFamily="18" charset="0"/>
                <a:cs typeface="Times New Roman" panose="02020603050405020304" pitchFamily="18" charset="0"/>
              </a:rPr>
              <a:t>, Jakarta Selatan,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Jakarta Barat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daerah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paling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dihasilkan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2018 </a:t>
            </a:r>
            <a:r>
              <a:rPr lang="en-US" sz="2000" dirty="0" err="1">
                <a:latin typeface="Times New Roman" panose="02020603050405020304" pitchFamily="18" charset="0"/>
                <a:cs typeface="Times New Roman" panose="02020603050405020304" pitchFamily="18" charset="0"/>
              </a:rPr>
              <a:t>mengalami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sedikit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peningkatan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dibanding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2017.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2019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dihasilkan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mengalami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sedikit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penurunan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5) Total </a:t>
            </a:r>
            <a:r>
              <a:rPr lang="en-US" sz="2000" dirty="0" err="1">
                <a:latin typeface="Times New Roman" panose="02020603050405020304" pitchFamily="18" charset="0"/>
                <a:cs typeface="Times New Roman" panose="02020603050405020304" pitchFamily="18" charset="0"/>
              </a:rPr>
              <a:t>sampah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relatif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stabil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angka</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juta</a:t>
            </a:r>
            <a:r>
              <a:rPr lang="en-US" sz="2000" dirty="0">
                <a:latin typeface="Times New Roman" panose="02020603050405020304" pitchFamily="18" charset="0"/>
                <a:cs typeface="Times New Roman" panose="02020603050405020304" pitchFamily="18" charset="0"/>
              </a:rPr>
              <a:t> ton per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4096603"/>
            <a:ext cx="10058400" cy="22533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rPr>
              <a:t>e. </a:t>
            </a:r>
            <a:r>
              <a:rPr lang="en-US" sz="2000" b="1" dirty="0" err="1">
                <a:solidFill>
                  <a:srgbClr val="FF0000"/>
                </a:solidFill>
              </a:rPr>
              <a:t>Visualisasi</a:t>
            </a:r>
            <a:r>
              <a:rPr lang="en-US" sz="2000" b="1" dirty="0">
                <a:solidFill>
                  <a:srgbClr val="FF0000"/>
                </a:solidFill>
              </a:rPr>
              <a:t> </a:t>
            </a:r>
            <a:r>
              <a:rPr lang="en-US" sz="2000" b="1" dirty="0" smtClean="0">
                <a:solidFill>
                  <a:srgbClr val="FF0000"/>
                </a:solidFill>
              </a:rPr>
              <a:t>Data</a:t>
            </a:r>
          </a:p>
          <a:p>
            <a:pPr algn="just"/>
            <a:r>
              <a:rPr lang="en-US" sz="2000" dirty="0" smtClean="0"/>
              <a:t>	Data-data </a:t>
            </a:r>
            <a:r>
              <a:rPr lang="en-US" sz="2000" dirty="0"/>
              <a:t>yang </a:t>
            </a:r>
            <a:r>
              <a:rPr lang="en-US" sz="2000" dirty="0" err="1"/>
              <a:t>ditunjukkan</a:t>
            </a:r>
            <a:r>
              <a:rPr lang="en-US" sz="2000" dirty="0"/>
              <a:t> </a:t>
            </a:r>
            <a:r>
              <a:rPr lang="en-US" sz="2000" dirty="0" err="1"/>
              <a:t>oleh</a:t>
            </a:r>
            <a:r>
              <a:rPr lang="en-US" sz="2000" dirty="0"/>
              <a:t> </a:t>
            </a:r>
            <a:r>
              <a:rPr lang="en-US" sz="2000" dirty="0" err="1"/>
              <a:t>Tabel</a:t>
            </a:r>
            <a:r>
              <a:rPr lang="en-US" sz="2000" dirty="0"/>
              <a:t> 6.6 </a:t>
            </a:r>
            <a:r>
              <a:rPr lang="en-US" sz="2000" dirty="0" err="1"/>
              <a:t>dan</a:t>
            </a:r>
            <a:r>
              <a:rPr lang="en-US" sz="2000" dirty="0"/>
              <a:t> </a:t>
            </a:r>
            <a:r>
              <a:rPr lang="en-US" sz="2000" dirty="0" err="1"/>
              <a:t>Tabel</a:t>
            </a:r>
            <a:r>
              <a:rPr lang="en-US" sz="2000" dirty="0"/>
              <a:t> 6.7 </a:t>
            </a:r>
            <a:r>
              <a:rPr lang="en-US" sz="2000" dirty="0" err="1"/>
              <a:t>dapat</a:t>
            </a:r>
            <a:r>
              <a:rPr lang="en-US" sz="2000" dirty="0"/>
              <a:t> </a:t>
            </a:r>
            <a:r>
              <a:rPr lang="en-US" sz="2000" dirty="0" err="1"/>
              <a:t>ditampilkan</a:t>
            </a:r>
            <a:r>
              <a:rPr lang="en-US" sz="2000" dirty="0"/>
              <a:t> </a:t>
            </a:r>
            <a:r>
              <a:rPr lang="en-US" sz="2000" dirty="0" err="1"/>
              <a:t>dalam</a:t>
            </a:r>
            <a:r>
              <a:rPr lang="en-US" sz="2000" dirty="0"/>
              <a:t> </a:t>
            </a:r>
            <a:r>
              <a:rPr lang="en-US" sz="2000" dirty="0" err="1"/>
              <a:t>bentuk</a:t>
            </a:r>
            <a:r>
              <a:rPr lang="en-US" sz="2000" dirty="0"/>
              <a:t> </a:t>
            </a:r>
            <a:r>
              <a:rPr lang="en-US" sz="2000" dirty="0" err="1"/>
              <a:t>grafik</a:t>
            </a:r>
            <a:r>
              <a:rPr lang="en-US" sz="2000" dirty="0"/>
              <a:t> agar </a:t>
            </a:r>
            <a:r>
              <a:rPr lang="en-US" sz="2000" dirty="0" err="1"/>
              <a:t>lebih</a:t>
            </a:r>
            <a:r>
              <a:rPr lang="en-US" sz="2000" dirty="0"/>
              <a:t> </a:t>
            </a:r>
            <a:r>
              <a:rPr lang="en-US" sz="2000" dirty="0" err="1"/>
              <a:t>mudah</a:t>
            </a:r>
            <a:r>
              <a:rPr lang="en-US" sz="2000" dirty="0"/>
              <a:t> </a:t>
            </a:r>
            <a:r>
              <a:rPr lang="en-US" sz="2000" dirty="0" err="1"/>
              <a:t>dibaca</a:t>
            </a:r>
            <a:r>
              <a:rPr lang="en-US" sz="2000" dirty="0"/>
              <a:t> </a:t>
            </a:r>
            <a:r>
              <a:rPr lang="en-US" sz="2000" dirty="0" err="1"/>
              <a:t>dan</a:t>
            </a:r>
            <a:r>
              <a:rPr lang="en-US" sz="2000" dirty="0"/>
              <a:t> </a:t>
            </a:r>
            <a:r>
              <a:rPr lang="en-US" sz="2000" dirty="0" err="1"/>
              <a:t>dapat</a:t>
            </a:r>
            <a:r>
              <a:rPr lang="en-US" sz="2000" dirty="0"/>
              <a:t> </a:t>
            </a:r>
            <a:r>
              <a:rPr lang="en-US" sz="2000" dirty="0" err="1"/>
              <a:t>menampilkan</a:t>
            </a:r>
            <a:r>
              <a:rPr lang="en-US" sz="2000" dirty="0"/>
              <a:t> </a:t>
            </a:r>
            <a:r>
              <a:rPr lang="en-US" sz="2000" dirty="0" err="1"/>
              <a:t>informasi</a:t>
            </a:r>
            <a:r>
              <a:rPr lang="en-US" sz="2000" dirty="0"/>
              <a:t> yang </a:t>
            </a:r>
            <a:r>
              <a:rPr lang="en-US" sz="2000" dirty="0" err="1"/>
              <a:t>lebih</a:t>
            </a:r>
            <a:r>
              <a:rPr lang="en-US" sz="2000" dirty="0"/>
              <a:t> </a:t>
            </a:r>
            <a:r>
              <a:rPr lang="en-US" sz="2000" dirty="0" err="1"/>
              <a:t>baik</a:t>
            </a:r>
            <a:r>
              <a:rPr lang="en-US" sz="2000" dirty="0"/>
              <a:t>. </a:t>
            </a:r>
            <a:r>
              <a:rPr lang="en-US" sz="2000" dirty="0" err="1"/>
              <a:t>Ketika</a:t>
            </a:r>
            <a:r>
              <a:rPr lang="en-US" sz="2000" dirty="0"/>
              <a:t> </a:t>
            </a:r>
            <a:r>
              <a:rPr lang="en-US" sz="2000" dirty="0" err="1"/>
              <a:t>menampilkan</a:t>
            </a:r>
            <a:r>
              <a:rPr lang="en-US" sz="2000" dirty="0"/>
              <a:t> data </a:t>
            </a:r>
            <a:r>
              <a:rPr lang="en-US" sz="2000" dirty="0" err="1"/>
              <a:t>dalam</a:t>
            </a:r>
            <a:r>
              <a:rPr lang="en-US" sz="2000" dirty="0"/>
              <a:t> </a:t>
            </a:r>
            <a:r>
              <a:rPr lang="en-US" sz="2000" dirty="0" err="1"/>
              <a:t>bentuk</a:t>
            </a:r>
            <a:r>
              <a:rPr lang="en-US" sz="2000" dirty="0"/>
              <a:t> </a:t>
            </a:r>
            <a:r>
              <a:rPr lang="en-US" sz="2000" dirty="0" err="1"/>
              <a:t>grafik</a:t>
            </a:r>
            <a:r>
              <a:rPr lang="en-US" sz="2000" dirty="0"/>
              <a:t>, </a:t>
            </a:r>
            <a:r>
              <a:rPr lang="en-US" sz="2000" dirty="0" err="1"/>
              <a:t>maka</a:t>
            </a:r>
            <a:r>
              <a:rPr lang="en-US" sz="2000" dirty="0"/>
              <a:t> </a:t>
            </a:r>
            <a:r>
              <a:rPr lang="en-US" sz="2000" dirty="0" err="1"/>
              <a:t>kita</a:t>
            </a:r>
            <a:r>
              <a:rPr lang="en-US" sz="2000" dirty="0"/>
              <a:t> </a:t>
            </a:r>
            <a:r>
              <a:rPr lang="en-US" sz="2000" dirty="0" err="1"/>
              <a:t>perlu</a:t>
            </a:r>
            <a:r>
              <a:rPr lang="en-US" sz="2000" dirty="0"/>
              <a:t> </a:t>
            </a:r>
            <a:r>
              <a:rPr lang="en-US" sz="2000" dirty="0" err="1"/>
              <a:t>memilih</a:t>
            </a:r>
            <a:r>
              <a:rPr lang="en-US" sz="2000" dirty="0"/>
              <a:t> </a:t>
            </a:r>
            <a:r>
              <a:rPr lang="en-US" sz="2000" dirty="0" err="1"/>
              <a:t>tipe</a:t>
            </a:r>
            <a:r>
              <a:rPr lang="en-US" sz="2000" dirty="0"/>
              <a:t> </a:t>
            </a:r>
            <a:r>
              <a:rPr lang="en-US" sz="2000" dirty="0" err="1"/>
              <a:t>grafik</a:t>
            </a:r>
            <a:r>
              <a:rPr lang="en-US" sz="2000" dirty="0"/>
              <a:t> yang </a:t>
            </a:r>
            <a:r>
              <a:rPr lang="en-US" sz="2000" dirty="0" err="1"/>
              <a:t>sesuai</a:t>
            </a:r>
            <a:r>
              <a:rPr lang="en-US" sz="2000" dirty="0"/>
              <a:t> </a:t>
            </a:r>
            <a:r>
              <a:rPr lang="en-US" sz="2000" dirty="0" err="1"/>
              <a:t>sehingga</a:t>
            </a:r>
            <a:r>
              <a:rPr lang="en-US" sz="2000" dirty="0"/>
              <a:t> </a:t>
            </a:r>
            <a:r>
              <a:rPr lang="en-US" sz="2000" dirty="0" err="1"/>
              <a:t>informasi</a:t>
            </a:r>
            <a:r>
              <a:rPr lang="en-US" sz="2000" dirty="0"/>
              <a:t> yang </a:t>
            </a:r>
            <a:r>
              <a:rPr lang="en-US" sz="2000" dirty="0" err="1"/>
              <a:t>ingin</a:t>
            </a:r>
            <a:r>
              <a:rPr lang="en-US" sz="2000" dirty="0"/>
              <a:t> </a:t>
            </a:r>
            <a:r>
              <a:rPr lang="en-US" sz="2000" dirty="0" err="1"/>
              <a:t>disampaikan</a:t>
            </a:r>
            <a:r>
              <a:rPr lang="en-US" sz="2000" dirty="0"/>
              <a:t> </a:t>
            </a:r>
            <a:r>
              <a:rPr lang="en-US" sz="2000" dirty="0" err="1"/>
              <a:t>dapat</a:t>
            </a:r>
            <a:r>
              <a:rPr lang="en-US" sz="2000" dirty="0"/>
              <a:t> </a:t>
            </a:r>
            <a:r>
              <a:rPr lang="en-US" sz="2000" dirty="0" err="1"/>
              <a:t>ditampilkan</a:t>
            </a:r>
            <a:r>
              <a:rPr lang="en-US" sz="2000" dirty="0"/>
              <a:t> </a:t>
            </a:r>
            <a:r>
              <a:rPr lang="en-US" sz="2000" dirty="0" err="1"/>
              <a:t>dengan</a:t>
            </a:r>
            <a:r>
              <a:rPr lang="en-US" sz="2000" dirty="0"/>
              <a:t> </a:t>
            </a:r>
            <a:r>
              <a:rPr lang="en-US" sz="2000" dirty="0" err="1"/>
              <a:t>lebih</a:t>
            </a:r>
            <a:r>
              <a:rPr lang="en-US" sz="2000" dirty="0"/>
              <a:t> </a:t>
            </a:r>
            <a:r>
              <a:rPr lang="en-US" sz="2000" dirty="0" err="1"/>
              <a:t>baik</a:t>
            </a:r>
            <a:r>
              <a:rPr lang="en-US" sz="2000" dirty="0"/>
              <a:t> </a:t>
            </a:r>
            <a:r>
              <a:rPr lang="en-US" sz="2000" dirty="0" err="1"/>
              <a:t>melalui</a:t>
            </a:r>
            <a:r>
              <a:rPr lang="en-US" sz="2000" dirty="0"/>
              <a:t> </a:t>
            </a:r>
            <a:r>
              <a:rPr lang="en-US" sz="2000" dirty="0" err="1"/>
              <a:t>grafik</a:t>
            </a:r>
            <a:r>
              <a:rPr lang="en-US" sz="2000" dirty="0"/>
              <a:t> </a:t>
            </a:r>
            <a:r>
              <a:rPr lang="en-US" sz="2000" dirty="0" err="1"/>
              <a:t>tersebut</a:t>
            </a:r>
            <a:endParaRPr lang="en-US" sz="2000" b="1" dirty="0">
              <a:solidFill>
                <a:srgbClr val="FF0000"/>
              </a:solidFill>
            </a:endParaRPr>
          </a:p>
        </p:txBody>
      </p:sp>
    </p:spTree>
    <p:extLst>
      <p:ext uri="{BB962C8B-B14F-4D97-AF65-F5344CB8AC3E}">
        <p14:creationId xmlns:p14="http://schemas.microsoft.com/office/powerpoint/2010/main" val="1034018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1721703"/>
            <a:ext cx="5494020" cy="1097697"/>
          </a:xfrm>
        </p:spPr>
        <p:txBody>
          <a:bodyPr>
            <a:normAutofit/>
          </a:bodyPr>
          <a:lstStyle/>
          <a:p>
            <a:r>
              <a:rPr lang="en-US" sz="2000" dirty="0" err="1"/>
              <a:t>Jika</a:t>
            </a:r>
            <a:r>
              <a:rPr lang="en-US" sz="2000" dirty="0"/>
              <a:t> </a:t>
            </a:r>
            <a:r>
              <a:rPr lang="en-US" sz="2000" dirty="0" err="1"/>
              <a:t>ditampilkan</a:t>
            </a:r>
            <a:r>
              <a:rPr lang="en-US" sz="2000" dirty="0"/>
              <a:t> </a:t>
            </a:r>
            <a:r>
              <a:rPr lang="en-US" sz="2000" dirty="0" err="1"/>
              <a:t>dalam</a:t>
            </a:r>
            <a:r>
              <a:rPr lang="en-US" sz="2000" dirty="0"/>
              <a:t> </a:t>
            </a:r>
            <a:r>
              <a:rPr lang="en-US" sz="2000" dirty="0" err="1"/>
              <a:t>bentuk</a:t>
            </a:r>
            <a:r>
              <a:rPr lang="en-US" sz="2000" dirty="0"/>
              <a:t> </a:t>
            </a:r>
            <a:r>
              <a:rPr lang="en-US" sz="2000" dirty="0" err="1"/>
              <a:t>grafik</a:t>
            </a:r>
            <a:r>
              <a:rPr lang="en-US" sz="2000" dirty="0"/>
              <a:t>, </a:t>
            </a:r>
            <a:r>
              <a:rPr lang="en-US" sz="2000" dirty="0" err="1"/>
              <a:t>maka</a:t>
            </a:r>
            <a:r>
              <a:rPr lang="en-US" sz="2000" dirty="0"/>
              <a:t> data </a:t>
            </a:r>
            <a:r>
              <a:rPr lang="en-US" sz="2000" dirty="0" err="1"/>
              <a:t>dari</a:t>
            </a:r>
            <a:r>
              <a:rPr lang="en-US" sz="2000" dirty="0"/>
              <a:t> </a:t>
            </a:r>
            <a:r>
              <a:rPr lang="en-US" sz="2000" dirty="0" err="1"/>
              <a:t>tabel</a:t>
            </a:r>
            <a:r>
              <a:rPr lang="en-US" sz="2000" dirty="0"/>
              <a:t> 6.6 </a:t>
            </a:r>
            <a:r>
              <a:rPr lang="en-US" sz="2000" dirty="0" err="1"/>
              <a:t>dan</a:t>
            </a:r>
            <a:r>
              <a:rPr lang="en-US" sz="2000" dirty="0"/>
              <a:t> </a:t>
            </a:r>
            <a:r>
              <a:rPr lang="en-US" sz="2000" dirty="0" err="1"/>
              <a:t>Tabel</a:t>
            </a:r>
            <a:r>
              <a:rPr lang="en-US" sz="2000" dirty="0"/>
              <a:t> 6.7, </a:t>
            </a:r>
            <a:r>
              <a:rPr lang="en-US" sz="2000" dirty="0" err="1"/>
              <a:t>akan</a:t>
            </a:r>
            <a:r>
              <a:rPr lang="en-US" sz="2000" dirty="0"/>
              <a:t> </a:t>
            </a:r>
            <a:r>
              <a:rPr lang="en-US" sz="2000" dirty="0" err="1"/>
              <a:t>menjadi</a:t>
            </a:r>
            <a:r>
              <a:rPr lang="en-US" sz="2000" dirty="0"/>
              <a:t> </a:t>
            </a:r>
            <a:r>
              <a:rPr lang="en-US" sz="2000" dirty="0" err="1"/>
              <a:t>seperti</a:t>
            </a:r>
            <a:r>
              <a:rPr lang="en-US" sz="2000" dirty="0"/>
              <a:t> yang </a:t>
            </a:r>
            <a:r>
              <a:rPr lang="en-US" sz="2000" dirty="0" err="1"/>
              <a:t>ditunjukkan</a:t>
            </a:r>
            <a:r>
              <a:rPr lang="en-US" sz="2000" dirty="0"/>
              <a:t> </a:t>
            </a:r>
            <a:r>
              <a:rPr lang="en-US" sz="2000" dirty="0" err="1"/>
              <a:t>oleh</a:t>
            </a:r>
            <a:r>
              <a:rPr lang="en-US" sz="2000" dirty="0"/>
              <a:t> </a:t>
            </a:r>
            <a:r>
              <a:rPr lang="en-US" sz="2000" dirty="0" err="1"/>
              <a:t>Gambar</a:t>
            </a:r>
            <a:r>
              <a:rPr lang="en-US" sz="2000" dirty="0"/>
              <a:t> 6.6 </a:t>
            </a:r>
            <a:r>
              <a:rPr lang="en-US" sz="2000" dirty="0" err="1"/>
              <a:t>dan</a:t>
            </a:r>
            <a:r>
              <a:rPr lang="en-US" sz="2000" dirty="0"/>
              <a:t> </a:t>
            </a:r>
            <a:r>
              <a:rPr lang="en-US" sz="2000" dirty="0" err="1"/>
              <a:t>Gambar</a:t>
            </a:r>
            <a:r>
              <a:rPr lang="en-US" sz="2000" dirty="0"/>
              <a:t> 6.7</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9575" y="1866900"/>
            <a:ext cx="4438650" cy="2895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725" y="2819400"/>
            <a:ext cx="3562350" cy="2590800"/>
          </a:xfrm>
          <a:prstGeom prst="rect">
            <a:avLst/>
          </a:prstGeom>
        </p:spPr>
      </p:pic>
    </p:spTree>
    <p:extLst>
      <p:ext uri="{BB962C8B-B14F-4D97-AF65-F5344CB8AC3E}">
        <p14:creationId xmlns:p14="http://schemas.microsoft.com/office/powerpoint/2010/main" val="3116346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562099"/>
            <a:ext cx="5343525" cy="2713038"/>
          </a:xfrm>
        </p:spPr>
        <p:txBody>
          <a:bodyPr>
            <a:normAutofit/>
          </a:bodyPr>
          <a:lstStyle/>
          <a:p>
            <a:pPr algn="just"/>
            <a:r>
              <a:rPr lang="en-US" sz="2000" dirty="0"/>
              <a:t>Kita juga </a:t>
            </a:r>
            <a:r>
              <a:rPr lang="en-US" sz="2000" dirty="0" err="1"/>
              <a:t>dapat</a:t>
            </a:r>
            <a:r>
              <a:rPr lang="en-US" sz="2000" dirty="0"/>
              <a:t> </a:t>
            </a:r>
            <a:r>
              <a:rPr lang="en-US" sz="2000" dirty="0" err="1"/>
              <a:t>memanipulasi</a:t>
            </a:r>
            <a:r>
              <a:rPr lang="en-US" sz="2000" dirty="0"/>
              <a:t> data-data di </a:t>
            </a:r>
            <a:r>
              <a:rPr lang="en-US" sz="2000" dirty="0" err="1"/>
              <a:t>atas</a:t>
            </a:r>
            <a:r>
              <a:rPr lang="en-US" sz="2000" dirty="0"/>
              <a:t> </a:t>
            </a:r>
            <a:r>
              <a:rPr lang="en-US" sz="2000" dirty="0" err="1"/>
              <a:t>untuk</a:t>
            </a:r>
            <a:r>
              <a:rPr lang="en-US" sz="2000" dirty="0"/>
              <a:t> </a:t>
            </a:r>
            <a:r>
              <a:rPr lang="en-US" sz="2000" dirty="0" err="1"/>
              <a:t>mendapatkan</a:t>
            </a:r>
            <a:r>
              <a:rPr lang="en-US" sz="2000" dirty="0"/>
              <a:t> </a:t>
            </a:r>
            <a:r>
              <a:rPr lang="en-US" sz="2000" dirty="0" err="1"/>
              <a:t>intepretasi</a:t>
            </a:r>
            <a:r>
              <a:rPr lang="en-US" sz="2000" dirty="0"/>
              <a:t> data yang </a:t>
            </a:r>
            <a:r>
              <a:rPr lang="en-US" sz="2000" dirty="0" err="1"/>
              <a:t>lebih</a:t>
            </a:r>
            <a:r>
              <a:rPr lang="en-US" sz="2000" dirty="0"/>
              <a:t> </a:t>
            </a:r>
            <a:r>
              <a:rPr lang="en-US" sz="2000" dirty="0" err="1"/>
              <a:t>baik</a:t>
            </a:r>
            <a:r>
              <a:rPr lang="en-US" sz="2000" dirty="0"/>
              <a:t>. </a:t>
            </a:r>
            <a:r>
              <a:rPr lang="en-US" sz="2000" dirty="0" err="1"/>
              <a:t>Dengan</a:t>
            </a:r>
            <a:r>
              <a:rPr lang="en-US" sz="2000" dirty="0"/>
              <a:t> </a:t>
            </a:r>
            <a:r>
              <a:rPr lang="en-US" sz="2000" dirty="0" err="1"/>
              <a:t>mengasumsikan</a:t>
            </a:r>
            <a:r>
              <a:rPr lang="en-US" sz="2000" dirty="0"/>
              <a:t> </a:t>
            </a:r>
            <a:r>
              <a:rPr lang="en-US" sz="2000" dirty="0" err="1"/>
              <a:t>bahwa</a:t>
            </a:r>
            <a:r>
              <a:rPr lang="en-US" sz="2000" dirty="0"/>
              <a:t> </a:t>
            </a:r>
            <a:r>
              <a:rPr lang="en-US" sz="2000" dirty="0" err="1"/>
              <a:t>persentase</a:t>
            </a:r>
            <a:r>
              <a:rPr lang="en-US" sz="2000" dirty="0"/>
              <a:t> </a:t>
            </a:r>
            <a:r>
              <a:rPr lang="en-US" sz="2000" dirty="0" err="1"/>
              <a:t>dari</a:t>
            </a:r>
            <a:r>
              <a:rPr lang="en-US" sz="2000" dirty="0"/>
              <a:t> </a:t>
            </a:r>
            <a:r>
              <a:rPr lang="en-US" sz="2000" dirty="0" err="1"/>
              <a:t>jenis</a:t>
            </a:r>
            <a:r>
              <a:rPr lang="en-US" sz="2000" dirty="0"/>
              <a:t> </a:t>
            </a:r>
            <a:r>
              <a:rPr lang="en-US" sz="2000" dirty="0" err="1"/>
              <a:t>sampah</a:t>
            </a:r>
            <a:r>
              <a:rPr lang="en-US" sz="2000" dirty="0"/>
              <a:t> </a:t>
            </a:r>
            <a:r>
              <a:rPr lang="en-US" sz="2000" dirty="0" err="1"/>
              <a:t>dari</a:t>
            </a:r>
            <a:r>
              <a:rPr lang="en-US" sz="2000" dirty="0"/>
              <a:t> </a:t>
            </a:r>
            <a:r>
              <a:rPr lang="en-US" sz="2000" dirty="0" err="1"/>
              <a:t>tahun</a:t>
            </a:r>
            <a:r>
              <a:rPr lang="en-US" sz="2000" dirty="0"/>
              <a:t> </a:t>
            </a:r>
            <a:r>
              <a:rPr lang="en-US" sz="2000" dirty="0" err="1"/>
              <a:t>ke</a:t>
            </a:r>
            <a:r>
              <a:rPr lang="en-US" sz="2000" dirty="0"/>
              <a:t> </a:t>
            </a:r>
            <a:r>
              <a:rPr lang="en-US" sz="2000" dirty="0" err="1"/>
              <a:t>tahun</a:t>
            </a:r>
            <a:r>
              <a:rPr lang="en-US" sz="2000" dirty="0"/>
              <a:t> </a:t>
            </a:r>
            <a:r>
              <a:rPr lang="en-US" sz="2000" dirty="0" err="1"/>
              <a:t>tidak</a:t>
            </a:r>
            <a:r>
              <a:rPr lang="en-US" sz="2000" dirty="0"/>
              <a:t> </a:t>
            </a:r>
            <a:r>
              <a:rPr lang="en-US" sz="2000" dirty="0" err="1"/>
              <a:t>berubah</a:t>
            </a:r>
            <a:r>
              <a:rPr lang="en-US" sz="2000" dirty="0"/>
              <a:t> </a:t>
            </a:r>
            <a:r>
              <a:rPr lang="en-US" sz="2000" dirty="0" err="1"/>
              <a:t>secara</a:t>
            </a:r>
            <a:r>
              <a:rPr lang="en-US" sz="2000" dirty="0"/>
              <a:t> </a:t>
            </a:r>
            <a:r>
              <a:rPr lang="en-US" sz="2000" dirty="0" err="1"/>
              <a:t>signifikan</a:t>
            </a:r>
            <a:r>
              <a:rPr lang="en-US" sz="2000" dirty="0"/>
              <a:t> </a:t>
            </a:r>
            <a:r>
              <a:rPr lang="en-US" sz="2000" dirty="0" err="1"/>
              <a:t>dan</a:t>
            </a:r>
            <a:r>
              <a:rPr lang="en-US" sz="2000" dirty="0"/>
              <a:t> </a:t>
            </a:r>
            <a:r>
              <a:rPr lang="en-US" sz="2000" dirty="0" err="1"/>
              <a:t>dengan</a:t>
            </a:r>
            <a:r>
              <a:rPr lang="en-US" sz="2000" dirty="0"/>
              <a:t> </a:t>
            </a:r>
            <a:r>
              <a:rPr lang="en-US" sz="2000" dirty="0" err="1"/>
              <a:t>menggunakan</a:t>
            </a:r>
            <a:r>
              <a:rPr lang="en-US" sz="2000" dirty="0"/>
              <a:t> </a:t>
            </a:r>
            <a:r>
              <a:rPr lang="en-US" sz="2000" dirty="0" err="1"/>
              <a:t>persentase</a:t>
            </a:r>
            <a:r>
              <a:rPr lang="en-US" sz="2000" dirty="0"/>
              <a:t> </a:t>
            </a:r>
            <a:r>
              <a:rPr lang="en-US" sz="2000" dirty="0" err="1"/>
              <a:t>jenis</a:t>
            </a:r>
            <a:r>
              <a:rPr lang="en-US" sz="2000" dirty="0"/>
              <a:t> </a:t>
            </a:r>
            <a:r>
              <a:rPr lang="en-US" sz="2000" dirty="0" err="1"/>
              <a:t>sampah</a:t>
            </a:r>
            <a:r>
              <a:rPr lang="en-US" sz="2000" dirty="0"/>
              <a:t> yang </a:t>
            </a:r>
            <a:r>
              <a:rPr lang="en-US" sz="2000" dirty="0" err="1"/>
              <a:t>ada</a:t>
            </a:r>
            <a:r>
              <a:rPr lang="en-US" sz="2000" dirty="0"/>
              <a:t> di </a:t>
            </a:r>
            <a:r>
              <a:rPr lang="en-US" sz="2000" dirty="0" err="1"/>
              <a:t>Tabel</a:t>
            </a:r>
            <a:r>
              <a:rPr lang="en-US" sz="2000" dirty="0"/>
              <a:t> 6.6 </a:t>
            </a:r>
            <a:r>
              <a:rPr lang="en-US" sz="2000" dirty="0" err="1"/>
              <a:t>pada</a:t>
            </a:r>
            <a:r>
              <a:rPr lang="en-US" sz="2000" dirty="0"/>
              <a:t> </a:t>
            </a:r>
            <a:r>
              <a:rPr lang="en-US" sz="2000" dirty="0" err="1"/>
              <a:t>jumlah</a:t>
            </a:r>
            <a:r>
              <a:rPr lang="en-US" sz="2000" dirty="0"/>
              <a:t> </a:t>
            </a:r>
            <a:r>
              <a:rPr lang="en-US" sz="2000" dirty="0" err="1"/>
              <a:t>sampah</a:t>
            </a:r>
            <a:r>
              <a:rPr lang="en-US" sz="2000" dirty="0"/>
              <a:t> </a:t>
            </a:r>
            <a:r>
              <a:rPr lang="en-US" sz="2000" dirty="0" err="1"/>
              <a:t>Tabel</a:t>
            </a:r>
            <a:r>
              <a:rPr lang="en-US" sz="2000" dirty="0"/>
              <a:t> 6.7, </a:t>
            </a:r>
            <a:r>
              <a:rPr lang="en-US" sz="2000" dirty="0" err="1"/>
              <a:t>maka</a:t>
            </a:r>
            <a:r>
              <a:rPr lang="en-US" sz="2000" dirty="0"/>
              <a:t> </a:t>
            </a:r>
            <a:r>
              <a:rPr lang="en-US" sz="2000" dirty="0" err="1"/>
              <a:t>kita</a:t>
            </a:r>
            <a:r>
              <a:rPr lang="en-US" sz="2000" dirty="0"/>
              <a:t> </a:t>
            </a:r>
            <a:r>
              <a:rPr lang="en-US" sz="2000" dirty="0" err="1"/>
              <a:t>dapat</a:t>
            </a:r>
            <a:r>
              <a:rPr lang="en-US" sz="2000" dirty="0"/>
              <a:t> </a:t>
            </a:r>
            <a:r>
              <a:rPr lang="en-US" sz="2000" dirty="0" err="1"/>
              <a:t>menghitung</a:t>
            </a:r>
            <a:r>
              <a:rPr lang="en-US" sz="2000" dirty="0"/>
              <a:t> </a:t>
            </a:r>
            <a:r>
              <a:rPr lang="en-US" sz="2000" dirty="0" err="1"/>
              <a:t>jumlah</a:t>
            </a:r>
            <a:r>
              <a:rPr lang="en-US" sz="2000" dirty="0"/>
              <a:t> </a:t>
            </a:r>
            <a:r>
              <a:rPr lang="en-US" sz="2000" dirty="0" err="1"/>
              <a:t>sampah</a:t>
            </a:r>
            <a:r>
              <a:rPr lang="en-US" sz="2000" dirty="0"/>
              <a:t> </a:t>
            </a:r>
            <a:r>
              <a:rPr lang="en-US" sz="2000" dirty="0" err="1"/>
              <a:t>untuk</a:t>
            </a:r>
            <a:r>
              <a:rPr lang="en-US" sz="2000" dirty="0"/>
              <a:t> </a:t>
            </a:r>
            <a:r>
              <a:rPr lang="en-US" sz="2000" dirty="0" err="1"/>
              <a:t>masing-masing</a:t>
            </a:r>
            <a:r>
              <a:rPr lang="en-US" sz="2000" dirty="0"/>
              <a:t> </a:t>
            </a:r>
            <a:r>
              <a:rPr lang="en-US" sz="2000" dirty="0" err="1"/>
              <a:t>jenis</a:t>
            </a:r>
            <a:r>
              <a:rPr lang="en-US" sz="2000" dirty="0"/>
              <a:t> </a:t>
            </a:r>
            <a:r>
              <a:rPr lang="en-US" sz="2000" dirty="0" err="1"/>
              <a:t>sampah</a:t>
            </a:r>
            <a:r>
              <a:rPr lang="en-US" sz="2000" dirty="0"/>
              <a:t> </a:t>
            </a:r>
            <a:r>
              <a:rPr lang="en-US" sz="2000" dirty="0" err="1"/>
              <a:t>seperti</a:t>
            </a:r>
            <a:r>
              <a:rPr lang="en-US" sz="2000" dirty="0"/>
              <a:t> yang </a:t>
            </a:r>
            <a:r>
              <a:rPr lang="en-US" sz="2000" dirty="0" err="1"/>
              <a:t>ditunjukkan</a:t>
            </a:r>
            <a:r>
              <a:rPr lang="en-US" sz="2000" dirty="0"/>
              <a:t> </a:t>
            </a:r>
            <a:r>
              <a:rPr lang="en-US" sz="2000" dirty="0" err="1"/>
              <a:t>oleh</a:t>
            </a:r>
            <a:r>
              <a:rPr lang="en-US" sz="2000" dirty="0"/>
              <a:t> </a:t>
            </a:r>
            <a:r>
              <a:rPr lang="en-US" sz="2000" dirty="0" err="1"/>
              <a:t>Tabel</a:t>
            </a:r>
            <a:r>
              <a:rPr lang="en-US" sz="2000" dirty="0"/>
              <a:t> 6.8</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805" y="1818480"/>
            <a:ext cx="4714875" cy="22002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1343" y="4165600"/>
            <a:ext cx="4724400" cy="2182016"/>
          </a:xfrm>
          <a:prstGeom prst="rect">
            <a:avLst/>
          </a:prstGeom>
        </p:spPr>
      </p:pic>
    </p:spTree>
    <p:extLst>
      <p:ext uri="{BB962C8B-B14F-4D97-AF65-F5344CB8AC3E}">
        <p14:creationId xmlns:p14="http://schemas.microsoft.com/office/powerpoint/2010/main" val="3762891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rPr>
              <a:t>3. </a:t>
            </a:r>
            <a:r>
              <a:rPr lang="en-US" sz="2000" b="1" dirty="0" err="1">
                <a:solidFill>
                  <a:srgbClr val="FF0000"/>
                </a:solidFill>
              </a:rPr>
              <a:t>Menerapkan</a:t>
            </a:r>
            <a:r>
              <a:rPr lang="en-US" sz="2000" b="1" dirty="0">
                <a:solidFill>
                  <a:srgbClr val="FF0000"/>
                </a:solidFill>
              </a:rPr>
              <a:t> </a:t>
            </a:r>
            <a:r>
              <a:rPr lang="en-US" sz="2000" b="1" dirty="0" err="1">
                <a:solidFill>
                  <a:srgbClr val="FF0000"/>
                </a:solidFill>
              </a:rPr>
              <a:t>Analisis</a:t>
            </a:r>
            <a:r>
              <a:rPr lang="en-US" sz="2000" b="1" dirty="0">
                <a:solidFill>
                  <a:srgbClr val="FF0000"/>
                </a:solidFill>
              </a:rPr>
              <a:t> Data </a:t>
            </a:r>
          </a:p>
        </p:txBody>
      </p:sp>
      <p:sp>
        <p:nvSpPr>
          <p:cNvPr id="4" name="Title 1"/>
          <p:cNvSpPr txBox="1">
            <a:spLocks/>
          </p:cNvSpPr>
          <p:nvPr/>
        </p:nvSpPr>
        <p:spPr>
          <a:xfrm>
            <a:off x="1097280" y="464403"/>
            <a:ext cx="10058400" cy="4856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t>Di </a:t>
            </a:r>
            <a:r>
              <a:rPr lang="en-US" sz="2000" dirty="0" err="1"/>
              <a:t>kelas</a:t>
            </a:r>
            <a:r>
              <a:rPr lang="en-US" sz="2000" dirty="0"/>
              <a:t> X </a:t>
            </a:r>
            <a:r>
              <a:rPr lang="en-US" sz="2000" dirty="0" err="1"/>
              <a:t>Anda</a:t>
            </a:r>
            <a:r>
              <a:rPr lang="en-US" sz="2000" dirty="0"/>
              <a:t> </a:t>
            </a:r>
            <a:r>
              <a:rPr lang="en-US" sz="2000" dirty="0" err="1"/>
              <a:t>telah</a:t>
            </a:r>
            <a:r>
              <a:rPr lang="en-US" sz="2000" dirty="0"/>
              <a:t> </a:t>
            </a:r>
            <a:r>
              <a:rPr lang="en-US" sz="2000" dirty="0" err="1"/>
              <a:t>belajar</a:t>
            </a:r>
            <a:r>
              <a:rPr lang="en-US" sz="2000" dirty="0"/>
              <a:t> </a:t>
            </a:r>
            <a:r>
              <a:rPr lang="en-US" sz="2000" dirty="0" err="1"/>
              <a:t>cara</a:t>
            </a:r>
            <a:r>
              <a:rPr lang="en-US" sz="2000" dirty="0"/>
              <a:t> </a:t>
            </a:r>
            <a:r>
              <a:rPr lang="en-US" sz="2000" dirty="0" err="1"/>
              <a:t>menjalankan</a:t>
            </a:r>
            <a:r>
              <a:rPr lang="en-US" sz="2000" dirty="0"/>
              <a:t> </a:t>
            </a:r>
            <a:r>
              <a:rPr lang="en-US" sz="2000" dirty="0" err="1"/>
              <a:t>manajemen</a:t>
            </a:r>
            <a:r>
              <a:rPr lang="en-US" sz="2000" dirty="0"/>
              <a:t> </a:t>
            </a:r>
            <a:r>
              <a:rPr lang="en-US" sz="2000" dirty="0" err="1"/>
              <a:t>proyek</a:t>
            </a:r>
            <a:r>
              <a:rPr lang="en-US" sz="2000" dirty="0"/>
              <a:t> </a:t>
            </a:r>
            <a:r>
              <a:rPr lang="en-US" sz="2000" dirty="0" err="1"/>
              <a:t>untuk</a:t>
            </a:r>
            <a:r>
              <a:rPr lang="en-US" sz="2000" dirty="0"/>
              <a:t> </a:t>
            </a:r>
            <a:r>
              <a:rPr lang="en-US" sz="2000" dirty="0" err="1"/>
              <a:t>sebuah</a:t>
            </a:r>
            <a:r>
              <a:rPr lang="en-US" sz="2000" dirty="0"/>
              <a:t> </a:t>
            </a:r>
            <a:r>
              <a:rPr lang="en-US" sz="2000" dirty="0" err="1"/>
              <a:t>proyek</a:t>
            </a:r>
            <a:r>
              <a:rPr lang="en-US" sz="2000" dirty="0"/>
              <a:t> </a:t>
            </a:r>
            <a:r>
              <a:rPr lang="en-US" sz="2000" dirty="0" err="1"/>
              <a:t>pengembangan</a:t>
            </a:r>
            <a:r>
              <a:rPr lang="en-US" sz="2000" dirty="0"/>
              <a:t> </a:t>
            </a:r>
            <a:r>
              <a:rPr lang="en-US" sz="2000" dirty="0" err="1"/>
              <a:t>aplikasi</a:t>
            </a:r>
            <a:r>
              <a:rPr lang="en-US" sz="2000" dirty="0"/>
              <a:t>. </a:t>
            </a:r>
            <a:r>
              <a:rPr lang="en-US" sz="2000" dirty="0" err="1"/>
              <a:t>Jika</a:t>
            </a:r>
            <a:r>
              <a:rPr lang="en-US" sz="2000" dirty="0"/>
              <a:t> </a:t>
            </a:r>
            <a:r>
              <a:rPr lang="en-US" sz="2000" dirty="0" err="1"/>
              <a:t>pada</a:t>
            </a:r>
            <a:r>
              <a:rPr lang="en-US" sz="2000" dirty="0"/>
              <a:t> semester </a:t>
            </a:r>
            <a:r>
              <a:rPr lang="en-US" sz="2000" dirty="0" err="1"/>
              <a:t>ini</a:t>
            </a:r>
            <a:r>
              <a:rPr lang="en-US" sz="2000" dirty="0"/>
              <a:t> </a:t>
            </a:r>
            <a:r>
              <a:rPr lang="en-US" sz="2000" dirty="0" err="1"/>
              <a:t>Anda</a:t>
            </a:r>
            <a:r>
              <a:rPr lang="en-US" sz="2000" dirty="0"/>
              <a:t> </a:t>
            </a:r>
            <a:r>
              <a:rPr lang="en-US" sz="2000" dirty="0" err="1"/>
              <a:t>mempunyai</a:t>
            </a:r>
            <a:r>
              <a:rPr lang="en-US" sz="2000" dirty="0"/>
              <a:t> </a:t>
            </a:r>
            <a:r>
              <a:rPr lang="en-US" sz="2000" dirty="0" err="1"/>
              <a:t>proyek</a:t>
            </a:r>
            <a:r>
              <a:rPr lang="en-US" sz="2000" dirty="0"/>
              <a:t> </a:t>
            </a:r>
            <a:r>
              <a:rPr lang="en-US" sz="2000" dirty="0" err="1"/>
              <a:t>akhir</a:t>
            </a:r>
            <a:r>
              <a:rPr lang="en-US" sz="2000" dirty="0"/>
              <a:t> </a:t>
            </a:r>
            <a:r>
              <a:rPr lang="en-US" sz="2000" dirty="0" err="1"/>
              <a:t>berupa</a:t>
            </a:r>
            <a:r>
              <a:rPr lang="en-US" sz="2000" dirty="0"/>
              <a:t> </a:t>
            </a:r>
            <a:r>
              <a:rPr lang="en-US" sz="2000" dirty="0" err="1"/>
              <a:t>pengembangan</a:t>
            </a:r>
            <a:r>
              <a:rPr lang="en-US" sz="2000" dirty="0"/>
              <a:t> program </a:t>
            </a:r>
            <a:r>
              <a:rPr lang="en-US" sz="2000" dirty="0" err="1"/>
              <a:t>aplikasi</a:t>
            </a:r>
            <a:r>
              <a:rPr lang="en-US" sz="2000" dirty="0"/>
              <a:t>, </a:t>
            </a:r>
            <a:r>
              <a:rPr lang="en-US" sz="2000" dirty="0" err="1"/>
              <a:t>Anda</a:t>
            </a:r>
            <a:r>
              <a:rPr lang="en-US" sz="2000" dirty="0"/>
              <a:t> </a:t>
            </a:r>
            <a:r>
              <a:rPr lang="en-US" sz="2000" dirty="0" err="1"/>
              <a:t>dapat</a:t>
            </a:r>
            <a:r>
              <a:rPr lang="en-US" sz="2000" dirty="0"/>
              <a:t> </a:t>
            </a:r>
            <a:r>
              <a:rPr lang="en-US" sz="2000" dirty="0" err="1"/>
              <a:t>membuka</a:t>
            </a:r>
            <a:r>
              <a:rPr lang="en-US" sz="2000" dirty="0"/>
              <a:t> </a:t>
            </a:r>
            <a:r>
              <a:rPr lang="en-US" sz="2000" dirty="0" err="1"/>
              <a:t>kembali</a:t>
            </a:r>
            <a:r>
              <a:rPr lang="en-US" sz="2000" dirty="0"/>
              <a:t> </a:t>
            </a:r>
            <a:r>
              <a:rPr lang="en-US" sz="2000" dirty="0" err="1"/>
              <a:t>buku</a:t>
            </a:r>
            <a:r>
              <a:rPr lang="en-US" sz="2000" dirty="0"/>
              <a:t> </a:t>
            </a:r>
            <a:r>
              <a:rPr lang="en-US" sz="2000" dirty="0" err="1"/>
              <a:t>Informatika</a:t>
            </a:r>
            <a:r>
              <a:rPr lang="en-US" sz="2000" dirty="0"/>
              <a:t> </a:t>
            </a:r>
            <a:r>
              <a:rPr lang="en-US" sz="2000" dirty="0" err="1"/>
              <a:t>Kelas</a:t>
            </a:r>
            <a:r>
              <a:rPr lang="en-US" sz="2000" dirty="0"/>
              <a:t> X. </a:t>
            </a:r>
            <a:r>
              <a:rPr lang="en-US" sz="2000" dirty="0" err="1"/>
              <a:t>Sebaliknya</a:t>
            </a:r>
            <a:r>
              <a:rPr lang="en-US" sz="2000" dirty="0"/>
              <a:t>, </a:t>
            </a:r>
            <a:r>
              <a:rPr lang="en-US" sz="2000" dirty="0" err="1"/>
              <a:t>jika</a:t>
            </a:r>
            <a:r>
              <a:rPr lang="en-US" sz="2000" dirty="0"/>
              <a:t> </a:t>
            </a:r>
            <a:r>
              <a:rPr lang="en-US" sz="2000" dirty="0" err="1"/>
              <a:t>proyek</a:t>
            </a:r>
            <a:r>
              <a:rPr lang="en-US" sz="2000" dirty="0"/>
              <a:t> </a:t>
            </a:r>
            <a:r>
              <a:rPr lang="en-US" sz="2000" dirty="0" err="1"/>
              <a:t>akhir</a:t>
            </a:r>
            <a:r>
              <a:rPr lang="en-US" sz="2000" dirty="0"/>
              <a:t> </a:t>
            </a:r>
            <a:r>
              <a:rPr lang="en-US" sz="2000" dirty="0" err="1"/>
              <a:t>Anda</a:t>
            </a:r>
            <a:r>
              <a:rPr lang="en-US" sz="2000" dirty="0"/>
              <a:t> </a:t>
            </a:r>
            <a:r>
              <a:rPr lang="en-US" sz="2000" dirty="0" err="1"/>
              <a:t>pada</a:t>
            </a:r>
            <a:r>
              <a:rPr lang="en-US" sz="2000" dirty="0"/>
              <a:t> semester </a:t>
            </a:r>
            <a:r>
              <a:rPr lang="en-US" sz="2000" dirty="0" err="1"/>
              <a:t>ini</a:t>
            </a:r>
            <a:r>
              <a:rPr lang="en-US" sz="2000" dirty="0"/>
              <a:t> </a:t>
            </a:r>
            <a:r>
              <a:rPr lang="en-US" sz="2000" dirty="0" err="1"/>
              <a:t>berupa</a:t>
            </a:r>
            <a:r>
              <a:rPr lang="en-US" sz="2000" dirty="0"/>
              <a:t> </a:t>
            </a:r>
            <a:r>
              <a:rPr lang="en-US" sz="2000" dirty="0" err="1"/>
              <a:t>proyek</a:t>
            </a:r>
            <a:r>
              <a:rPr lang="en-US" sz="2000" dirty="0"/>
              <a:t> </a:t>
            </a:r>
            <a:r>
              <a:rPr lang="en-US" sz="2000" dirty="0" err="1"/>
              <a:t>analisis</a:t>
            </a:r>
            <a:r>
              <a:rPr lang="en-US" sz="2000" dirty="0"/>
              <a:t> data, </a:t>
            </a:r>
            <a:r>
              <a:rPr lang="en-US" sz="2000" dirty="0" err="1"/>
              <a:t>Anda</a:t>
            </a:r>
            <a:r>
              <a:rPr lang="en-US" sz="2000" dirty="0"/>
              <a:t> </a:t>
            </a:r>
            <a:r>
              <a:rPr lang="en-US" sz="2000" dirty="0" err="1"/>
              <a:t>dapat</a:t>
            </a:r>
            <a:r>
              <a:rPr lang="en-US" sz="2000" dirty="0"/>
              <a:t> </a:t>
            </a:r>
            <a:r>
              <a:rPr lang="en-US" sz="2000" dirty="0" err="1"/>
              <a:t>mengikuti</a:t>
            </a:r>
            <a:r>
              <a:rPr lang="en-US" sz="2000" dirty="0"/>
              <a:t> </a:t>
            </a:r>
            <a:r>
              <a:rPr lang="en-US" sz="2000" dirty="0" err="1"/>
              <a:t>langkah-langkah</a:t>
            </a:r>
            <a:r>
              <a:rPr lang="en-US" sz="2000" dirty="0"/>
              <a:t> yang </a:t>
            </a:r>
            <a:r>
              <a:rPr lang="en-US" sz="2000" dirty="0" err="1"/>
              <a:t>akan</a:t>
            </a:r>
            <a:r>
              <a:rPr lang="en-US" sz="2000" dirty="0"/>
              <a:t> </a:t>
            </a:r>
            <a:r>
              <a:rPr lang="en-US" sz="2000" dirty="0" err="1"/>
              <a:t>dijelaskan</a:t>
            </a:r>
            <a:r>
              <a:rPr lang="en-US" sz="2000" dirty="0"/>
              <a:t> </a:t>
            </a:r>
            <a:r>
              <a:rPr lang="en-US" sz="2000" dirty="0" err="1"/>
              <a:t>pada</a:t>
            </a:r>
            <a:r>
              <a:rPr lang="en-US" sz="2000" dirty="0"/>
              <a:t> </a:t>
            </a:r>
            <a:r>
              <a:rPr lang="en-US" sz="2000" dirty="0" err="1"/>
              <a:t>subbab</a:t>
            </a:r>
            <a:r>
              <a:rPr lang="en-US" sz="2000" dirty="0"/>
              <a:t> </a:t>
            </a:r>
            <a:r>
              <a:rPr lang="en-US" sz="2000" dirty="0" err="1"/>
              <a:t>ini</a:t>
            </a:r>
            <a:r>
              <a:rPr lang="en-US" sz="2000" dirty="0" smtClean="0"/>
              <a:t>.</a:t>
            </a:r>
          </a:p>
          <a:p>
            <a:pPr algn="just"/>
            <a:r>
              <a:rPr lang="en-US" sz="2000" dirty="0" err="1"/>
              <a:t>Pada</a:t>
            </a:r>
            <a:r>
              <a:rPr lang="en-US" sz="2000" dirty="0"/>
              <a:t> </a:t>
            </a:r>
            <a:r>
              <a:rPr lang="en-US" sz="2000" dirty="0" err="1"/>
              <a:t>proyek</a:t>
            </a:r>
            <a:r>
              <a:rPr lang="en-US" sz="2000" dirty="0"/>
              <a:t> </a:t>
            </a:r>
            <a:r>
              <a:rPr lang="en-US" sz="2000" dirty="0" err="1"/>
              <a:t>ini</a:t>
            </a:r>
            <a:r>
              <a:rPr lang="en-US" sz="2000" dirty="0"/>
              <a:t>, </a:t>
            </a:r>
            <a:r>
              <a:rPr lang="en-US" sz="2000" dirty="0" err="1"/>
              <a:t>Anda</a:t>
            </a:r>
            <a:r>
              <a:rPr lang="en-US" sz="2000" dirty="0"/>
              <a:t> </a:t>
            </a:r>
            <a:r>
              <a:rPr lang="en-US" sz="2000" dirty="0" err="1"/>
              <a:t>diminta</a:t>
            </a:r>
            <a:r>
              <a:rPr lang="en-US" sz="2000" dirty="0"/>
              <a:t> </a:t>
            </a:r>
            <a:r>
              <a:rPr lang="en-US" sz="2000" dirty="0" err="1"/>
              <a:t>untuk</a:t>
            </a:r>
            <a:r>
              <a:rPr lang="en-US" sz="2000" dirty="0"/>
              <a:t> </a:t>
            </a:r>
            <a:r>
              <a:rPr lang="en-US" sz="2000" dirty="0" err="1"/>
              <a:t>melakukan</a:t>
            </a:r>
            <a:r>
              <a:rPr lang="en-US" sz="2000" dirty="0"/>
              <a:t> </a:t>
            </a:r>
            <a:r>
              <a:rPr lang="en-US" sz="2000" dirty="0" err="1"/>
              <a:t>analisis</a:t>
            </a:r>
            <a:r>
              <a:rPr lang="en-US" sz="2000" dirty="0"/>
              <a:t> data. </a:t>
            </a:r>
            <a:r>
              <a:rPr lang="en-US" sz="2000" dirty="0" err="1"/>
              <a:t>Anda</a:t>
            </a:r>
            <a:r>
              <a:rPr lang="en-US" sz="2000" dirty="0"/>
              <a:t> </a:t>
            </a:r>
            <a:r>
              <a:rPr lang="en-US" sz="2000" dirty="0" err="1"/>
              <a:t>dapat</a:t>
            </a:r>
            <a:r>
              <a:rPr lang="en-US" sz="2000" dirty="0"/>
              <a:t> </a:t>
            </a:r>
            <a:r>
              <a:rPr lang="en-US" sz="2000" dirty="0" err="1"/>
              <a:t>memilih</a:t>
            </a:r>
            <a:r>
              <a:rPr lang="en-US" sz="2000" dirty="0"/>
              <a:t> </a:t>
            </a:r>
            <a:r>
              <a:rPr lang="en-US" sz="2000" dirty="0" err="1"/>
              <a:t>tema</a:t>
            </a:r>
            <a:r>
              <a:rPr lang="en-US" sz="2000" dirty="0"/>
              <a:t> </a:t>
            </a:r>
            <a:r>
              <a:rPr lang="en-US" sz="2000" dirty="0" err="1"/>
              <a:t>atau</a:t>
            </a:r>
            <a:r>
              <a:rPr lang="en-US" sz="2000" dirty="0"/>
              <a:t> </a:t>
            </a:r>
            <a:r>
              <a:rPr lang="en-US" sz="2000" dirty="0" err="1"/>
              <a:t>masalah</a:t>
            </a:r>
            <a:r>
              <a:rPr lang="en-US" sz="2000" dirty="0"/>
              <a:t> yang </a:t>
            </a:r>
            <a:r>
              <a:rPr lang="en-US" sz="2000" dirty="0" err="1"/>
              <a:t>ingin</a:t>
            </a:r>
            <a:r>
              <a:rPr lang="en-US" sz="2000" dirty="0"/>
              <a:t> </a:t>
            </a:r>
            <a:r>
              <a:rPr lang="en-US" sz="2000" dirty="0" err="1"/>
              <a:t>diselesaikan</a:t>
            </a:r>
            <a:r>
              <a:rPr lang="en-US" sz="2000" dirty="0"/>
              <a:t>. </a:t>
            </a:r>
            <a:r>
              <a:rPr lang="en-US" sz="2000" dirty="0" err="1"/>
              <a:t>Beberapa</a:t>
            </a:r>
            <a:r>
              <a:rPr lang="en-US" sz="2000" dirty="0"/>
              <a:t> </a:t>
            </a:r>
            <a:r>
              <a:rPr lang="en-US" sz="2000" dirty="0" err="1"/>
              <a:t>contoh</a:t>
            </a:r>
            <a:r>
              <a:rPr lang="en-US" sz="2000" dirty="0"/>
              <a:t> </a:t>
            </a:r>
            <a:r>
              <a:rPr lang="en-US" sz="2000" dirty="0" err="1"/>
              <a:t>masalah</a:t>
            </a:r>
            <a:r>
              <a:rPr lang="en-US" sz="2000" dirty="0"/>
              <a:t> yang </a:t>
            </a:r>
            <a:r>
              <a:rPr lang="en-US" sz="2000" dirty="0" err="1"/>
              <a:t>dapat</a:t>
            </a:r>
            <a:r>
              <a:rPr lang="en-US" sz="2000" dirty="0"/>
              <a:t> </a:t>
            </a:r>
            <a:r>
              <a:rPr lang="en-US" sz="2000" dirty="0" err="1"/>
              <a:t>Anda</a:t>
            </a:r>
            <a:r>
              <a:rPr lang="en-US" sz="2000" dirty="0"/>
              <a:t> </a:t>
            </a:r>
            <a:r>
              <a:rPr lang="en-US" sz="2000" dirty="0" err="1"/>
              <a:t>pilih</a:t>
            </a:r>
            <a:r>
              <a:rPr lang="en-US" sz="2000" dirty="0"/>
              <a:t> </a:t>
            </a:r>
            <a:r>
              <a:rPr lang="en-US" sz="2000" dirty="0" err="1"/>
              <a:t>adalah</a:t>
            </a:r>
            <a:r>
              <a:rPr lang="en-US" sz="2000" dirty="0"/>
              <a:t> </a:t>
            </a:r>
            <a:r>
              <a:rPr lang="en-US" sz="2000" dirty="0" err="1"/>
              <a:t>sebagai</a:t>
            </a:r>
            <a:r>
              <a:rPr lang="en-US" sz="2000" dirty="0"/>
              <a:t> </a:t>
            </a:r>
            <a:r>
              <a:rPr lang="en-US" sz="2000" dirty="0" err="1"/>
              <a:t>berikut</a:t>
            </a:r>
            <a:r>
              <a:rPr lang="en-US" sz="2000" dirty="0" smtClean="0"/>
              <a:t>.</a:t>
            </a:r>
          </a:p>
          <a:p>
            <a:pPr algn="just"/>
            <a:r>
              <a:rPr lang="en-US" sz="2000" dirty="0" smtClean="0"/>
              <a:t>(</a:t>
            </a:r>
            <a:r>
              <a:rPr lang="en-US" sz="2000" dirty="0"/>
              <a:t>1) </a:t>
            </a:r>
            <a:r>
              <a:rPr lang="en-US" sz="2000" dirty="0" err="1"/>
              <a:t>Bencana</a:t>
            </a:r>
            <a:r>
              <a:rPr lang="en-US" sz="2000" dirty="0"/>
              <a:t> </a:t>
            </a:r>
            <a:r>
              <a:rPr lang="en-US" sz="2000" dirty="0" err="1"/>
              <a:t>banjir</a:t>
            </a:r>
            <a:r>
              <a:rPr lang="en-US" sz="2000" dirty="0"/>
              <a:t> di Indonesia </a:t>
            </a:r>
            <a:r>
              <a:rPr lang="en-US" sz="2000" dirty="0" err="1"/>
              <a:t>dan</a:t>
            </a:r>
            <a:r>
              <a:rPr lang="en-US" sz="2000" dirty="0"/>
              <a:t> </a:t>
            </a:r>
            <a:r>
              <a:rPr lang="en-US" sz="2000" dirty="0" err="1"/>
              <a:t>cara</a:t>
            </a:r>
            <a:r>
              <a:rPr lang="en-US" sz="2000" dirty="0"/>
              <a:t> </a:t>
            </a:r>
            <a:r>
              <a:rPr lang="en-US" sz="2000" dirty="0" err="1"/>
              <a:t>penanggulangannya</a:t>
            </a:r>
            <a:r>
              <a:rPr lang="en-US" sz="2000" dirty="0" smtClean="0"/>
              <a:t>.</a:t>
            </a:r>
          </a:p>
          <a:p>
            <a:pPr algn="just"/>
            <a:r>
              <a:rPr lang="en-US" sz="2000" dirty="0" smtClean="0"/>
              <a:t>(</a:t>
            </a:r>
            <a:r>
              <a:rPr lang="en-US" sz="2000" dirty="0"/>
              <a:t>2) </a:t>
            </a:r>
            <a:r>
              <a:rPr lang="en-US" sz="2000" dirty="0" err="1"/>
              <a:t>Gempa</a:t>
            </a:r>
            <a:r>
              <a:rPr lang="en-US" sz="2000" dirty="0"/>
              <a:t> </a:t>
            </a:r>
            <a:r>
              <a:rPr lang="en-US" sz="2000" dirty="0" err="1"/>
              <a:t>bumi</a:t>
            </a:r>
            <a:r>
              <a:rPr lang="en-US" sz="2000" dirty="0"/>
              <a:t>, </a:t>
            </a:r>
            <a:r>
              <a:rPr lang="en-US" sz="2000" dirty="0" err="1"/>
              <a:t>tingkat</a:t>
            </a:r>
            <a:r>
              <a:rPr lang="en-US" sz="2000" dirty="0"/>
              <a:t> </a:t>
            </a:r>
            <a:r>
              <a:rPr lang="en-US" sz="2000" dirty="0" err="1"/>
              <a:t>kerusakan</a:t>
            </a:r>
            <a:r>
              <a:rPr lang="en-US" sz="2000" dirty="0"/>
              <a:t> </a:t>
            </a:r>
            <a:r>
              <a:rPr lang="en-US" sz="2000" dirty="0" err="1"/>
              <a:t>dan</a:t>
            </a:r>
            <a:r>
              <a:rPr lang="en-US" sz="2000" dirty="0"/>
              <a:t> </a:t>
            </a:r>
            <a:r>
              <a:rPr lang="en-US" sz="2000" dirty="0" err="1"/>
              <a:t>cara</a:t>
            </a:r>
            <a:r>
              <a:rPr lang="en-US" sz="2000" dirty="0"/>
              <a:t> </a:t>
            </a:r>
            <a:r>
              <a:rPr lang="en-US" sz="2000" dirty="0" err="1"/>
              <a:t>meningkatkan</a:t>
            </a:r>
            <a:r>
              <a:rPr lang="en-US" sz="2000" dirty="0"/>
              <a:t> </a:t>
            </a:r>
            <a:r>
              <a:rPr lang="en-US" sz="2000" dirty="0" err="1"/>
              <a:t>kewaspadaan</a:t>
            </a:r>
            <a:r>
              <a:rPr lang="en-US" sz="2000" dirty="0"/>
              <a:t> </a:t>
            </a:r>
            <a:r>
              <a:rPr lang="en-US" sz="2000" dirty="0" err="1"/>
              <a:t>masyarakat</a:t>
            </a:r>
            <a:r>
              <a:rPr lang="en-US" sz="2000" dirty="0"/>
              <a:t>. </a:t>
            </a:r>
            <a:endParaRPr lang="en-US" sz="2000" dirty="0" smtClean="0"/>
          </a:p>
          <a:p>
            <a:pPr algn="just"/>
            <a:r>
              <a:rPr lang="en-US" sz="2000" dirty="0" smtClean="0"/>
              <a:t>(</a:t>
            </a:r>
            <a:r>
              <a:rPr lang="en-US" sz="2000" dirty="0"/>
              <a:t>3) </a:t>
            </a:r>
            <a:r>
              <a:rPr lang="en-US" sz="2000" dirty="0" err="1"/>
              <a:t>Sampah</a:t>
            </a:r>
            <a:r>
              <a:rPr lang="en-US" sz="2000" dirty="0"/>
              <a:t> </a:t>
            </a:r>
            <a:r>
              <a:rPr lang="en-US" sz="2000" dirty="0" err="1"/>
              <a:t>elektronik</a:t>
            </a:r>
            <a:r>
              <a:rPr lang="en-US" sz="2000" dirty="0"/>
              <a:t> </a:t>
            </a:r>
            <a:r>
              <a:rPr lang="en-US" sz="2000" dirty="0" err="1"/>
              <a:t>dan</a:t>
            </a:r>
            <a:r>
              <a:rPr lang="en-US" sz="2000" dirty="0"/>
              <a:t> </a:t>
            </a:r>
            <a:r>
              <a:rPr lang="en-US" sz="2000" dirty="0" err="1"/>
              <a:t>cara</a:t>
            </a:r>
            <a:r>
              <a:rPr lang="en-US" sz="2000" dirty="0"/>
              <a:t> </a:t>
            </a:r>
            <a:r>
              <a:rPr lang="en-US" sz="2000" dirty="0" err="1"/>
              <a:t>penanggulangannya</a:t>
            </a:r>
            <a:r>
              <a:rPr lang="en-US" sz="2000" dirty="0" smtClean="0"/>
              <a:t>.</a:t>
            </a:r>
          </a:p>
          <a:p>
            <a:pPr algn="just"/>
            <a:r>
              <a:rPr lang="en-US" sz="2000" dirty="0" smtClean="0"/>
              <a:t>(</a:t>
            </a:r>
            <a:r>
              <a:rPr lang="en-US" sz="2000" dirty="0"/>
              <a:t>4) </a:t>
            </a:r>
            <a:r>
              <a:rPr lang="en-US" sz="2000" dirty="0" err="1"/>
              <a:t>Kerusakan</a:t>
            </a:r>
            <a:r>
              <a:rPr lang="en-US" sz="2000" dirty="0"/>
              <a:t> </a:t>
            </a:r>
            <a:r>
              <a:rPr lang="en-US" sz="2000" dirty="0" err="1"/>
              <a:t>terumbu</a:t>
            </a:r>
            <a:r>
              <a:rPr lang="en-US" sz="2000" dirty="0"/>
              <a:t> </a:t>
            </a:r>
            <a:r>
              <a:rPr lang="en-US" sz="2000" dirty="0" err="1"/>
              <a:t>karang</a:t>
            </a:r>
            <a:r>
              <a:rPr lang="en-US" sz="2000" dirty="0"/>
              <a:t> </a:t>
            </a:r>
            <a:r>
              <a:rPr lang="en-US" sz="2000" dirty="0" err="1"/>
              <a:t>dan</a:t>
            </a:r>
            <a:r>
              <a:rPr lang="en-US" sz="2000" dirty="0"/>
              <a:t> </a:t>
            </a:r>
            <a:r>
              <a:rPr lang="en-US" sz="2000" dirty="0" err="1"/>
              <a:t>penanggulangannya</a:t>
            </a:r>
            <a:r>
              <a:rPr lang="en-US" sz="2000" dirty="0" smtClean="0"/>
              <a:t>.</a:t>
            </a:r>
          </a:p>
          <a:p>
            <a:pPr algn="just"/>
            <a:r>
              <a:rPr lang="en-US" sz="2000" dirty="0" smtClean="0"/>
              <a:t>(</a:t>
            </a:r>
            <a:r>
              <a:rPr lang="en-US" sz="2000" dirty="0"/>
              <a:t>5) Tingkat </a:t>
            </a:r>
            <a:r>
              <a:rPr lang="en-US" sz="2000" dirty="0" err="1"/>
              <a:t>kerusakan</a:t>
            </a:r>
            <a:r>
              <a:rPr lang="en-US" sz="2000" dirty="0"/>
              <a:t> </a:t>
            </a:r>
            <a:r>
              <a:rPr lang="en-US" sz="2000" dirty="0" err="1"/>
              <a:t>hutan</a:t>
            </a:r>
            <a:r>
              <a:rPr lang="en-US" sz="2000" dirty="0"/>
              <a:t> </a:t>
            </a:r>
            <a:r>
              <a:rPr lang="en-US" sz="2000" dirty="0" err="1"/>
              <a:t>karena</a:t>
            </a:r>
            <a:r>
              <a:rPr lang="en-US" sz="2000" dirty="0"/>
              <a:t> </a:t>
            </a:r>
            <a:r>
              <a:rPr lang="en-US" sz="2000" dirty="0" err="1"/>
              <a:t>alih</a:t>
            </a:r>
            <a:r>
              <a:rPr lang="en-US" sz="2000" dirty="0"/>
              <a:t> </a:t>
            </a:r>
            <a:r>
              <a:rPr lang="en-US" sz="2000" dirty="0" err="1"/>
              <a:t>fungsi</a:t>
            </a:r>
            <a:r>
              <a:rPr lang="en-US" sz="2000" dirty="0"/>
              <a:t>. </a:t>
            </a:r>
            <a:endParaRPr lang="en-US" sz="2000" dirty="0" smtClean="0"/>
          </a:p>
          <a:p>
            <a:pPr algn="just"/>
            <a:r>
              <a:rPr lang="en-US" sz="2000" dirty="0" smtClean="0"/>
              <a:t>(</a:t>
            </a:r>
            <a:r>
              <a:rPr lang="en-US" sz="2000" dirty="0"/>
              <a:t>6) </a:t>
            </a:r>
            <a:r>
              <a:rPr lang="en-US" sz="2000" dirty="0" err="1"/>
              <a:t>Penyalahgunaan</a:t>
            </a:r>
            <a:r>
              <a:rPr lang="en-US" sz="2000" dirty="0"/>
              <a:t> </a:t>
            </a:r>
            <a:r>
              <a:rPr lang="en-US" sz="2000" dirty="0" err="1"/>
              <a:t>narkoba</a:t>
            </a:r>
            <a:r>
              <a:rPr lang="en-US" sz="2000" dirty="0"/>
              <a:t> </a:t>
            </a:r>
            <a:r>
              <a:rPr lang="en-US" sz="2000" dirty="0" err="1"/>
              <a:t>dan</a:t>
            </a:r>
            <a:r>
              <a:rPr lang="en-US" sz="2000" dirty="0"/>
              <a:t> </a:t>
            </a:r>
            <a:r>
              <a:rPr lang="en-US" sz="2000" dirty="0" err="1"/>
              <a:t>penanggulangannya</a:t>
            </a:r>
            <a:r>
              <a:rPr lang="en-US" sz="2000" dirty="0"/>
              <a:t>.</a:t>
            </a:r>
            <a:endParaRPr lang="en-US" sz="2000" b="1" dirty="0">
              <a:solidFill>
                <a:srgbClr val="FF0000"/>
              </a:solidFill>
            </a:endParaRPr>
          </a:p>
        </p:txBody>
      </p:sp>
    </p:spTree>
    <p:extLst>
      <p:ext uri="{BB962C8B-B14F-4D97-AF65-F5344CB8AC3E}">
        <p14:creationId xmlns:p14="http://schemas.microsoft.com/office/powerpoint/2010/main" val="2394651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rPr>
              <a:t>a. </a:t>
            </a:r>
            <a:r>
              <a:rPr lang="en-US" sz="2000" b="1" dirty="0" err="1">
                <a:solidFill>
                  <a:srgbClr val="FF0000"/>
                </a:solidFill>
              </a:rPr>
              <a:t>Tahap</a:t>
            </a:r>
            <a:r>
              <a:rPr lang="en-US" sz="2000" b="1" dirty="0">
                <a:solidFill>
                  <a:srgbClr val="FF0000"/>
                </a:solidFill>
              </a:rPr>
              <a:t> </a:t>
            </a:r>
            <a:r>
              <a:rPr lang="en-US" sz="2000" b="1" dirty="0" err="1">
                <a:solidFill>
                  <a:srgbClr val="FF0000"/>
                </a:solidFill>
              </a:rPr>
              <a:t>Praproyek</a:t>
            </a:r>
            <a:endParaRPr lang="en-US" sz="2000" b="1" dirty="0">
              <a:solidFill>
                <a:srgbClr val="FF0000"/>
              </a:solidFill>
            </a:endParaRPr>
          </a:p>
        </p:txBody>
      </p:sp>
      <p:sp>
        <p:nvSpPr>
          <p:cNvPr id="4" name="Title 1"/>
          <p:cNvSpPr txBox="1">
            <a:spLocks/>
          </p:cNvSpPr>
          <p:nvPr/>
        </p:nvSpPr>
        <p:spPr>
          <a:xfrm>
            <a:off x="1097280" y="1340911"/>
            <a:ext cx="6946900" cy="4882297"/>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t>Pada</a:t>
            </a:r>
            <a:r>
              <a:rPr lang="en-US" sz="2000" dirty="0"/>
              <a:t> </a:t>
            </a:r>
            <a:r>
              <a:rPr lang="en-US" sz="2000" dirty="0" err="1"/>
              <a:t>tahap</a:t>
            </a:r>
            <a:r>
              <a:rPr lang="en-US" sz="2000" dirty="0"/>
              <a:t> </a:t>
            </a:r>
            <a:r>
              <a:rPr lang="en-US" sz="2000" dirty="0" err="1"/>
              <a:t>ini</a:t>
            </a:r>
            <a:r>
              <a:rPr lang="en-US" sz="2000" dirty="0"/>
              <a:t>, </a:t>
            </a:r>
            <a:r>
              <a:rPr lang="en-US" sz="2000" dirty="0" err="1"/>
              <a:t>Anda</a:t>
            </a:r>
            <a:r>
              <a:rPr lang="en-US" sz="2000" dirty="0"/>
              <a:t> </a:t>
            </a:r>
            <a:r>
              <a:rPr lang="en-US" sz="2000" dirty="0" err="1"/>
              <a:t>memilih</a:t>
            </a:r>
            <a:r>
              <a:rPr lang="en-US" sz="2000" dirty="0"/>
              <a:t> </a:t>
            </a:r>
            <a:r>
              <a:rPr lang="en-US" sz="2000" dirty="0" err="1"/>
              <a:t>tema</a:t>
            </a:r>
            <a:r>
              <a:rPr lang="en-US" sz="2000" dirty="0"/>
              <a:t> </a:t>
            </a:r>
            <a:r>
              <a:rPr lang="en-US" sz="2000" dirty="0" err="1"/>
              <a:t>proyek</a:t>
            </a:r>
            <a:r>
              <a:rPr lang="en-US" sz="2000" dirty="0"/>
              <a:t> </a:t>
            </a:r>
            <a:r>
              <a:rPr lang="en-US" sz="2000" dirty="0" err="1"/>
              <a:t>analisis</a:t>
            </a:r>
            <a:r>
              <a:rPr lang="en-US" sz="2000" dirty="0"/>
              <a:t> data yang </a:t>
            </a:r>
            <a:r>
              <a:rPr lang="en-US" sz="2000" dirty="0" err="1"/>
              <a:t>akan</a:t>
            </a:r>
            <a:r>
              <a:rPr lang="en-US" sz="2000" dirty="0"/>
              <a:t> </a:t>
            </a:r>
            <a:r>
              <a:rPr lang="en-US" sz="2000" dirty="0" err="1"/>
              <a:t>Anda</a:t>
            </a:r>
            <a:r>
              <a:rPr lang="en-US" sz="2000" dirty="0"/>
              <a:t> </a:t>
            </a:r>
            <a:r>
              <a:rPr lang="en-US" sz="2000" dirty="0" err="1"/>
              <a:t>lakukan</a:t>
            </a:r>
            <a:r>
              <a:rPr lang="en-US" sz="2000" dirty="0"/>
              <a:t>. </a:t>
            </a:r>
            <a:r>
              <a:rPr lang="en-US" sz="2000" dirty="0" err="1"/>
              <a:t>Setelah</a:t>
            </a:r>
            <a:r>
              <a:rPr lang="en-US" sz="2000" dirty="0"/>
              <a:t> </a:t>
            </a:r>
            <a:r>
              <a:rPr lang="en-US" sz="2000" dirty="0" err="1"/>
              <a:t>itu</a:t>
            </a:r>
            <a:r>
              <a:rPr lang="en-US" sz="2000" dirty="0"/>
              <a:t>, </a:t>
            </a:r>
            <a:r>
              <a:rPr lang="en-US" sz="2000" dirty="0" err="1"/>
              <a:t>Anda</a:t>
            </a:r>
            <a:r>
              <a:rPr lang="en-US" sz="2000" dirty="0"/>
              <a:t> </a:t>
            </a:r>
            <a:r>
              <a:rPr lang="en-US" sz="2000" dirty="0" err="1"/>
              <a:t>dapat</a:t>
            </a:r>
            <a:r>
              <a:rPr lang="en-US" sz="2000" dirty="0"/>
              <a:t> </a:t>
            </a:r>
            <a:r>
              <a:rPr lang="en-US" sz="2000" dirty="0" err="1"/>
              <a:t>memilih</a:t>
            </a:r>
            <a:r>
              <a:rPr lang="en-US" sz="2000" dirty="0"/>
              <a:t> </a:t>
            </a:r>
            <a:r>
              <a:rPr lang="en-US" sz="2000" dirty="0" err="1"/>
              <a:t>tema</a:t>
            </a:r>
            <a:r>
              <a:rPr lang="en-US" sz="2000" dirty="0"/>
              <a:t>. </a:t>
            </a:r>
            <a:r>
              <a:rPr lang="en-US" sz="2000" dirty="0" err="1"/>
              <a:t>Mintalah</a:t>
            </a:r>
            <a:r>
              <a:rPr lang="en-US" sz="2000" dirty="0"/>
              <a:t> </a:t>
            </a:r>
            <a:r>
              <a:rPr lang="en-US" sz="2000" dirty="0" err="1"/>
              <a:t>masukan</a:t>
            </a:r>
            <a:r>
              <a:rPr lang="en-US" sz="2000" dirty="0"/>
              <a:t> </a:t>
            </a:r>
            <a:r>
              <a:rPr lang="en-US" sz="2000" dirty="0" err="1"/>
              <a:t>dan</a:t>
            </a:r>
            <a:r>
              <a:rPr lang="en-US" sz="2000" dirty="0"/>
              <a:t> </a:t>
            </a:r>
            <a:r>
              <a:rPr lang="en-US" sz="2000" dirty="0" err="1"/>
              <a:t>arahan</a:t>
            </a:r>
            <a:r>
              <a:rPr lang="en-US" sz="2000" dirty="0"/>
              <a:t> guru </a:t>
            </a:r>
            <a:r>
              <a:rPr lang="en-US" sz="2000" dirty="0" err="1"/>
              <a:t>Anda</a:t>
            </a:r>
            <a:r>
              <a:rPr lang="en-US" sz="2000" dirty="0"/>
              <a:t>, </a:t>
            </a:r>
            <a:r>
              <a:rPr lang="en-US" sz="2000" dirty="0" err="1"/>
              <a:t>sehingga</a:t>
            </a:r>
            <a:r>
              <a:rPr lang="en-US" sz="2000" dirty="0"/>
              <a:t> </a:t>
            </a:r>
            <a:r>
              <a:rPr lang="en-US" sz="2000" dirty="0" err="1"/>
              <a:t>Anda</a:t>
            </a:r>
            <a:r>
              <a:rPr lang="en-US" sz="2000" dirty="0"/>
              <a:t> </a:t>
            </a:r>
            <a:r>
              <a:rPr lang="en-US" sz="2000" dirty="0" err="1"/>
              <a:t>memahami</a:t>
            </a:r>
            <a:r>
              <a:rPr lang="en-US" sz="2000" dirty="0"/>
              <a:t> </a:t>
            </a:r>
            <a:r>
              <a:rPr lang="en-US" sz="2000" dirty="0" err="1"/>
              <a:t>dengan</a:t>
            </a:r>
            <a:r>
              <a:rPr lang="en-US" sz="2000" dirty="0"/>
              <a:t> </a:t>
            </a:r>
            <a:r>
              <a:rPr lang="en-US" sz="2000" dirty="0" err="1"/>
              <a:t>jelas</a:t>
            </a:r>
            <a:r>
              <a:rPr lang="en-US" sz="2000" dirty="0"/>
              <a:t> </a:t>
            </a:r>
            <a:r>
              <a:rPr lang="en-US" sz="2000" dirty="0" err="1"/>
              <a:t>tujuan</a:t>
            </a:r>
            <a:r>
              <a:rPr lang="en-US" sz="2000" dirty="0"/>
              <a:t> </a:t>
            </a:r>
            <a:r>
              <a:rPr lang="en-US" sz="2000" dirty="0" err="1"/>
              <a:t>dan</a:t>
            </a:r>
            <a:r>
              <a:rPr lang="en-US" sz="2000" dirty="0"/>
              <a:t> </a:t>
            </a:r>
            <a:r>
              <a:rPr lang="en-US" sz="2000" dirty="0" err="1"/>
              <a:t>batasan-batasan</a:t>
            </a:r>
            <a:r>
              <a:rPr lang="en-US" sz="2000" dirty="0"/>
              <a:t> </a:t>
            </a:r>
            <a:r>
              <a:rPr lang="en-US" sz="2000" dirty="0" err="1"/>
              <a:t>dari</a:t>
            </a:r>
            <a:r>
              <a:rPr lang="en-US" sz="2000" dirty="0"/>
              <a:t> </a:t>
            </a:r>
            <a:r>
              <a:rPr lang="en-US" sz="2000" dirty="0" err="1"/>
              <a:t>proyek</a:t>
            </a:r>
            <a:r>
              <a:rPr lang="en-US" sz="2000" dirty="0"/>
              <a:t> yang </a:t>
            </a:r>
            <a:r>
              <a:rPr lang="en-US" sz="2000" dirty="0" err="1"/>
              <a:t>akan</a:t>
            </a:r>
            <a:r>
              <a:rPr lang="en-US" sz="2000" dirty="0"/>
              <a:t> </a:t>
            </a:r>
            <a:r>
              <a:rPr lang="en-US" sz="2000" dirty="0" err="1"/>
              <a:t>dikerjakan</a:t>
            </a:r>
            <a:r>
              <a:rPr lang="en-US" sz="2000" dirty="0"/>
              <a:t>. </a:t>
            </a:r>
            <a:r>
              <a:rPr lang="en-US" sz="2000" dirty="0" err="1"/>
              <a:t>Tentukan</a:t>
            </a:r>
            <a:r>
              <a:rPr lang="en-US" sz="2000" dirty="0"/>
              <a:t> </a:t>
            </a:r>
            <a:r>
              <a:rPr lang="en-US" sz="2000" dirty="0" err="1"/>
              <a:t>kriteria</a:t>
            </a:r>
            <a:r>
              <a:rPr lang="en-US" sz="2000" dirty="0"/>
              <a:t> </a:t>
            </a:r>
            <a:r>
              <a:rPr lang="en-US" sz="2000" dirty="0" err="1"/>
              <a:t>sukses</a:t>
            </a:r>
            <a:r>
              <a:rPr lang="en-US" sz="2000" dirty="0"/>
              <a:t> </a:t>
            </a:r>
            <a:r>
              <a:rPr lang="en-US" sz="2000" dirty="0" err="1"/>
              <a:t>dan</a:t>
            </a:r>
            <a:r>
              <a:rPr lang="en-US" sz="2000" dirty="0"/>
              <a:t> </a:t>
            </a:r>
            <a:r>
              <a:rPr lang="en-US" sz="2000" dirty="0" err="1"/>
              <a:t>keluaran</a:t>
            </a:r>
            <a:r>
              <a:rPr lang="en-US" sz="2000" dirty="0"/>
              <a:t> </a:t>
            </a:r>
            <a:r>
              <a:rPr lang="en-US" sz="2000" dirty="0" err="1"/>
              <a:t>dari</a:t>
            </a:r>
            <a:r>
              <a:rPr lang="en-US" sz="2000" dirty="0"/>
              <a:t> </a:t>
            </a:r>
            <a:r>
              <a:rPr lang="en-US" sz="2000" dirty="0" err="1"/>
              <a:t>proyek</a:t>
            </a:r>
            <a:r>
              <a:rPr lang="en-US" sz="2000" dirty="0"/>
              <a:t> </a:t>
            </a:r>
            <a:r>
              <a:rPr lang="en-US" sz="2000" dirty="0" err="1"/>
              <a:t>analisis</a:t>
            </a:r>
            <a:r>
              <a:rPr lang="en-US" sz="2000" dirty="0"/>
              <a:t> data yang </a:t>
            </a:r>
            <a:r>
              <a:rPr lang="en-US" sz="2000" dirty="0" err="1"/>
              <a:t>akan</a:t>
            </a:r>
            <a:r>
              <a:rPr lang="en-US" sz="2000" dirty="0"/>
              <a:t> </a:t>
            </a:r>
            <a:r>
              <a:rPr lang="en-US" sz="2000" dirty="0" err="1"/>
              <a:t>dikerjakan</a:t>
            </a:r>
            <a:r>
              <a:rPr lang="en-US" sz="2000" dirty="0"/>
              <a:t>. </a:t>
            </a:r>
            <a:r>
              <a:rPr lang="en-US" sz="2000" dirty="0" err="1"/>
              <a:t>Selanjutnya</a:t>
            </a:r>
            <a:r>
              <a:rPr lang="en-US" sz="2000" dirty="0"/>
              <a:t>, </a:t>
            </a:r>
            <a:r>
              <a:rPr lang="en-US" sz="2000" dirty="0" err="1"/>
              <a:t>buatlah</a:t>
            </a:r>
            <a:r>
              <a:rPr lang="en-US" sz="2000" dirty="0"/>
              <a:t> </a:t>
            </a:r>
            <a:r>
              <a:rPr lang="en-US" sz="2000" dirty="0" err="1"/>
              <a:t>dokumentasi</a:t>
            </a:r>
            <a:r>
              <a:rPr lang="en-US" sz="2000" dirty="0"/>
              <a:t> </a:t>
            </a:r>
            <a:r>
              <a:rPr lang="en-US" sz="2000" dirty="0" err="1"/>
              <a:t>dari</a:t>
            </a:r>
            <a:r>
              <a:rPr lang="en-US" sz="2000" dirty="0"/>
              <a:t> </a:t>
            </a:r>
            <a:r>
              <a:rPr lang="en-US" sz="2000" dirty="0" err="1"/>
              <a:t>proyek</a:t>
            </a:r>
            <a:r>
              <a:rPr lang="en-US" sz="2000" dirty="0"/>
              <a:t> yang </a:t>
            </a:r>
            <a:r>
              <a:rPr lang="en-US" sz="2000" dirty="0" err="1"/>
              <a:t>akan</a:t>
            </a:r>
            <a:r>
              <a:rPr lang="en-US" sz="2000" dirty="0"/>
              <a:t> </a:t>
            </a:r>
            <a:r>
              <a:rPr lang="en-US" sz="2000" dirty="0" err="1"/>
              <a:t>dikerjakan</a:t>
            </a:r>
            <a:r>
              <a:rPr lang="en-US" sz="2000" dirty="0"/>
              <a:t> </a:t>
            </a:r>
            <a:r>
              <a:rPr lang="en-US" sz="2000" dirty="0" err="1"/>
              <a:t>menggunakan</a:t>
            </a:r>
            <a:r>
              <a:rPr lang="en-US" sz="2000" dirty="0"/>
              <a:t> format </a:t>
            </a:r>
            <a:r>
              <a:rPr lang="en-US" sz="2000" dirty="0" err="1" smtClean="0"/>
              <a:t>berikut</a:t>
            </a:r>
            <a:endParaRPr lang="en-US" sz="2000" dirty="0" smtClean="0"/>
          </a:p>
          <a:p>
            <a:pPr algn="just"/>
            <a:endParaRPr lang="en-US" sz="2000" b="1" dirty="0">
              <a:solidFill>
                <a:srgbClr val="FF0000"/>
              </a:solidFill>
            </a:endParaRPr>
          </a:p>
          <a:p>
            <a:pPr algn="just"/>
            <a:r>
              <a:rPr lang="en-US" sz="2000" b="1" dirty="0">
                <a:solidFill>
                  <a:srgbClr val="FF0000"/>
                </a:solidFill>
              </a:rPr>
              <a:t>b. </a:t>
            </a:r>
            <a:r>
              <a:rPr lang="en-US" sz="2000" b="1" dirty="0" err="1">
                <a:solidFill>
                  <a:srgbClr val="FF0000"/>
                </a:solidFill>
              </a:rPr>
              <a:t>Tahap</a:t>
            </a:r>
            <a:r>
              <a:rPr lang="en-US" sz="2000" b="1" dirty="0">
                <a:solidFill>
                  <a:srgbClr val="FF0000"/>
                </a:solidFill>
              </a:rPr>
              <a:t> </a:t>
            </a:r>
            <a:r>
              <a:rPr lang="en-US" sz="2000" b="1" dirty="0" err="1">
                <a:solidFill>
                  <a:srgbClr val="FF0000"/>
                </a:solidFill>
              </a:rPr>
              <a:t>Inisiasi</a:t>
            </a:r>
            <a:r>
              <a:rPr lang="en-US" sz="2000" b="1" dirty="0">
                <a:solidFill>
                  <a:srgbClr val="FF0000"/>
                </a:solidFill>
              </a:rPr>
              <a:t> </a:t>
            </a:r>
            <a:r>
              <a:rPr lang="en-US" sz="2000" b="1" dirty="0" err="1" smtClean="0">
                <a:solidFill>
                  <a:srgbClr val="FF0000"/>
                </a:solidFill>
              </a:rPr>
              <a:t>Proyek</a:t>
            </a:r>
            <a:endParaRPr lang="en-US" sz="2000" b="1" dirty="0" smtClean="0">
              <a:solidFill>
                <a:srgbClr val="FF0000"/>
              </a:solidFill>
            </a:endParaRPr>
          </a:p>
          <a:p>
            <a:pPr algn="just"/>
            <a:r>
              <a:rPr lang="en-US" sz="2000" dirty="0" err="1"/>
              <a:t>Tahap</a:t>
            </a:r>
            <a:r>
              <a:rPr lang="en-US" sz="2000" dirty="0"/>
              <a:t> </a:t>
            </a:r>
            <a:r>
              <a:rPr lang="en-US" sz="2000" dirty="0" err="1"/>
              <a:t>ini</a:t>
            </a:r>
            <a:r>
              <a:rPr lang="en-US" sz="2000" dirty="0"/>
              <a:t> </a:t>
            </a:r>
            <a:r>
              <a:rPr lang="en-US" sz="2000" dirty="0" err="1"/>
              <a:t>merupakan</a:t>
            </a:r>
            <a:r>
              <a:rPr lang="en-US" sz="2000" dirty="0"/>
              <a:t> </a:t>
            </a:r>
            <a:r>
              <a:rPr lang="en-US" sz="2000" dirty="0" err="1"/>
              <a:t>tahap</a:t>
            </a:r>
            <a:r>
              <a:rPr lang="en-US" sz="2000" dirty="0"/>
              <a:t> </a:t>
            </a:r>
            <a:r>
              <a:rPr lang="en-US" sz="2000" dirty="0" err="1"/>
              <a:t>untuk</a:t>
            </a:r>
            <a:r>
              <a:rPr lang="en-US" sz="2000" dirty="0"/>
              <a:t> </a:t>
            </a:r>
            <a:r>
              <a:rPr lang="en-US" sz="2000" dirty="0" err="1"/>
              <a:t>memulai</a:t>
            </a:r>
            <a:r>
              <a:rPr lang="en-US" sz="2000" dirty="0"/>
              <a:t> </a:t>
            </a:r>
            <a:r>
              <a:rPr lang="en-US" sz="2000" dirty="0" err="1"/>
              <a:t>proyek</a:t>
            </a:r>
            <a:r>
              <a:rPr lang="en-US" sz="2000" dirty="0"/>
              <a:t> </a:t>
            </a:r>
            <a:r>
              <a:rPr lang="en-US" sz="2000" dirty="0" err="1"/>
              <a:t>Analisis</a:t>
            </a:r>
            <a:r>
              <a:rPr lang="en-US" sz="2000" dirty="0"/>
              <a:t> Data. </a:t>
            </a:r>
            <a:r>
              <a:rPr lang="en-US" sz="2000" dirty="0" err="1"/>
              <a:t>Pada</a:t>
            </a:r>
            <a:r>
              <a:rPr lang="en-US" sz="2000" dirty="0"/>
              <a:t> </a:t>
            </a:r>
            <a:r>
              <a:rPr lang="en-US" sz="2000" dirty="0" err="1"/>
              <a:t>tahap</a:t>
            </a:r>
            <a:r>
              <a:rPr lang="en-US" sz="2000" dirty="0"/>
              <a:t> </a:t>
            </a:r>
            <a:r>
              <a:rPr lang="en-US" sz="2000" dirty="0" err="1"/>
              <a:t>ini</a:t>
            </a:r>
            <a:r>
              <a:rPr lang="en-US" sz="2000" dirty="0"/>
              <a:t> </a:t>
            </a:r>
            <a:r>
              <a:rPr lang="en-US" sz="2000" dirty="0" err="1"/>
              <a:t>Anda</a:t>
            </a:r>
            <a:r>
              <a:rPr lang="en-US" sz="2000" dirty="0"/>
              <a:t> </a:t>
            </a:r>
            <a:r>
              <a:rPr lang="en-US" sz="2000" dirty="0" err="1"/>
              <a:t>harus</a:t>
            </a:r>
            <a:r>
              <a:rPr lang="en-US" sz="2000" dirty="0"/>
              <a:t> </a:t>
            </a:r>
            <a:r>
              <a:rPr lang="en-US" sz="2000" dirty="0" err="1"/>
              <a:t>memastikan</a:t>
            </a:r>
            <a:r>
              <a:rPr lang="en-US" sz="2000" dirty="0"/>
              <a:t> </a:t>
            </a:r>
            <a:r>
              <a:rPr lang="en-US" sz="2000" dirty="0" err="1"/>
              <a:t>bahwa</a:t>
            </a:r>
            <a:r>
              <a:rPr lang="en-US" sz="2000" dirty="0"/>
              <a:t> </a:t>
            </a:r>
            <a:r>
              <a:rPr lang="en-US" sz="2000" dirty="0" err="1"/>
              <a:t>semua</a:t>
            </a:r>
            <a:r>
              <a:rPr lang="en-US" sz="2000" dirty="0"/>
              <a:t> </a:t>
            </a:r>
            <a:r>
              <a:rPr lang="en-US" sz="2000" dirty="0" err="1"/>
              <a:t>anggota</a:t>
            </a:r>
            <a:r>
              <a:rPr lang="en-US" sz="2000" dirty="0"/>
              <a:t> </a:t>
            </a:r>
            <a:r>
              <a:rPr lang="en-US" sz="2000" dirty="0" err="1"/>
              <a:t>tim</a:t>
            </a:r>
            <a:r>
              <a:rPr lang="en-US" sz="2000" dirty="0"/>
              <a:t> </a:t>
            </a:r>
            <a:r>
              <a:rPr lang="en-US" sz="2000" dirty="0" err="1"/>
              <a:t>proyek</a:t>
            </a:r>
            <a:r>
              <a:rPr lang="en-US" sz="2000" dirty="0"/>
              <a:t> </a:t>
            </a:r>
            <a:r>
              <a:rPr lang="en-US" sz="2000" dirty="0" err="1"/>
              <a:t>sudah</a:t>
            </a:r>
            <a:r>
              <a:rPr lang="en-US" sz="2000" dirty="0"/>
              <a:t> </a:t>
            </a:r>
            <a:r>
              <a:rPr lang="en-US" sz="2000" dirty="0" err="1"/>
              <a:t>memahami</a:t>
            </a:r>
            <a:r>
              <a:rPr lang="en-US" sz="2000" dirty="0"/>
              <a:t> </a:t>
            </a:r>
            <a:r>
              <a:rPr lang="en-US" sz="2000" dirty="0" err="1"/>
              <a:t>apa</a:t>
            </a:r>
            <a:r>
              <a:rPr lang="en-US" sz="2000" dirty="0"/>
              <a:t> yang </a:t>
            </a:r>
            <a:r>
              <a:rPr lang="en-US" sz="2000" dirty="0" err="1"/>
              <a:t>akan</a:t>
            </a:r>
            <a:r>
              <a:rPr lang="en-US" sz="2000" dirty="0"/>
              <a:t> </a:t>
            </a:r>
            <a:r>
              <a:rPr lang="en-US" sz="2000" dirty="0" err="1"/>
              <a:t>dikerjakan</a:t>
            </a:r>
            <a:r>
              <a:rPr lang="en-US" sz="2000" dirty="0"/>
              <a:t> </a:t>
            </a:r>
            <a:r>
              <a:rPr lang="en-US" sz="2000" dirty="0" err="1"/>
              <a:t>dan</a:t>
            </a:r>
            <a:r>
              <a:rPr lang="en-US" sz="2000" dirty="0"/>
              <a:t> </a:t>
            </a:r>
            <a:r>
              <a:rPr lang="en-US" sz="2000" dirty="0" err="1"/>
              <a:t>apa</a:t>
            </a:r>
            <a:r>
              <a:rPr lang="en-US" sz="2000" dirty="0"/>
              <a:t> </a:t>
            </a:r>
            <a:r>
              <a:rPr lang="en-US" sz="2000" dirty="0" err="1"/>
              <a:t>tujuan</a:t>
            </a:r>
            <a:r>
              <a:rPr lang="en-US" sz="2000" dirty="0"/>
              <a:t> </a:t>
            </a:r>
            <a:r>
              <a:rPr lang="en-US" sz="2000" dirty="0" err="1"/>
              <a:t>dari</a:t>
            </a:r>
            <a:r>
              <a:rPr lang="en-US" sz="2000" dirty="0"/>
              <a:t> </a:t>
            </a:r>
            <a:r>
              <a:rPr lang="en-US" sz="2000" dirty="0" err="1"/>
              <a:t>proyek</a:t>
            </a:r>
            <a:r>
              <a:rPr lang="en-US" sz="2000" dirty="0"/>
              <a:t>. </a:t>
            </a:r>
            <a:r>
              <a:rPr lang="en-US" sz="2000" dirty="0" err="1"/>
              <a:t>Kemudian</a:t>
            </a:r>
            <a:r>
              <a:rPr lang="en-US" sz="2000" dirty="0"/>
              <a:t>, </a:t>
            </a:r>
            <a:r>
              <a:rPr lang="en-US" sz="2000" dirty="0" err="1"/>
              <a:t>tentukan</a:t>
            </a:r>
            <a:r>
              <a:rPr lang="en-US" sz="2000" dirty="0"/>
              <a:t> </a:t>
            </a:r>
            <a:r>
              <a:rPr lang="en-US" sz="2000" dirty="0" err="1"/>
              <a:t>beberapa</a:t>
            </a:r>
            <a:r>
              <a:rPr lang="en-US" sz="2000" dirty="0"/>
              <a:t> </a:t>
            </a:r>
            <a:r>
              <a:rPr lang="en-US" sz="2000" dirty="0" err="1"/>
              <a:t>hal</a:t>
            </a:r>
            <a:r>
              <a:rPr lang="en-US" sz="2000" dirty="0"/>
              <a:t> </a:t>
            </a:r>
            <a:r>
              <a:rPr lang="en-US" sz="2000" dirty="0" err="1"/>
              <a:t>berikut</a:t>
            </a:r>
            <a:r>
              <a:rPr lang="en-US" sz="2000" dirty="0"/>
              <a:t>. </a:t>
            </a:r>
            <a:endParaRPr lang="en-US" sz="2000" dirty="0" smtClean="0"/>
          </a:p>
          <a:p>
            <a:pPr marL="457200" indent="-457200" algn="just">
              <a:buAutoNum type="arabicParenBoth"/>
            </a:pPr>
            <a:r>
              <a:rPr lang="en-US" sz="2000" dirty="0" err="1" smtClean="0"/>
              <a:t>Pimpinan</a:t>
            </a:r>
            <a:r>
              <a:rPr lang="en-US" sz="2000" dirty="0" smtClean="0"/>
              <a:t> </a:t>
            </a:r>
            <a:r>
              <a:rPr lang="en-US" sz="2000" dirty="0" err="1"/>
              <a:t>atau</a:t>
            </a:r>
            <a:r>
              <a:rPr lang="en-US" sz="2000" dirty="0"/>
              <a:t> manager </a:t>
            </a:r>
            <a:r>
              <a:rPr lang="en-US" sz="2000" dirty="0" err="1"/>
              <a:t>proyek</a:t>
            </a:r>
            <a:r>
              <a:rPr lang="en-US" sz="2000" dirty="0" smtClean="0"/>
              <a:t>.</a:t>
            </a:r>
          </a:p>
          <a:p>
            <a:pPr marL="457200" indent="-457200" algn="just">
              <a:buAutoNum type="arabicParenBoth"/>
            </a:pPr>
            <a:r>
              <a:rPr lang="en-US" sz="2000" dirty="0" err="1" smtClean="0"/>
              <a:t>Biaya</a:t>
            </a:r>
            <a:r>
              <a:rPr lang="en-US" sz="2000" dirty="0" smtClean="0"/>
              <a:t> </a:t>
            </a:r>
            <a:r>
              <a:rPr lang="en-US" sz="2000" dirty="0"/>
              <a:t>yang </a:t>
            </a:r>
            <a:r>
              <a:rPr lang="en-US" sz="2000" dirty="0" err="1"/>
              <a:t>harus</a:t>
            </a:r>
            <a:r>
              <a:rPr lang="en-US" sz="2000" dirty="0"/>
              <a:t> </a:t>
            </a:r>
            <a:r>
              <a:rPr lang="en-US" sz="2000" dirty="0" err="1"/>
              <a:t>disiapkan</a:t>
            </a:r>
            <a:r>
              <a:rPr lang="en-US" sz="2000" dirty="0" smtClean="0"/>
              <a:t>.</a:t>
            </a:r>
          </a:p>
          <a:p>
            <a:pPr marL="457200" indent="-457200" algn="just">
              <a:buAutoNum type="arabicParenBoth"/>
            </a:pPr>
            <a:r>
              <a:rPr lang="en-US" sz="2000" dirty="0" smtClean="0"/>
              <a:t>Kapan </a:t>
            </a:r>
            <a:r>
              <a:rPr lang="en-US" sz="2000" dirty="0" err="1"/>
              <a:t>proyek</a:t>
            </a:r>
            <a:r>
              <a:rPr lang="en-US" sz="2000" dirty="0"/>
              <a:t> </a:t>
            </a:r>
            <a:r>
              <a:rPr lang="en-US" sz="2000" dirty="0" err="1"/>
              <a:t>dimulai</a:t>
            </a:r>
            <a:r>
              <a:rPr lang="en-US" sz="2000" dirty="0"/>
              <a:t> </a:t>
            </a:r>
            <a:r>
              <a:rPr lang="en-US" sz="2000" dirty="0" err="1"/>
              <a:t>dan</a:t>
            </a:r>
            <a:r>
              <a:rPr lang="en-US" sz="2000" dirty="0"/>
              <a:t> </a:t>
            </a:r>
            <a:r>
              <a:rPr lang="en-US" sz="2000" dirty="0" err="1"/>
              <a:t>diakhiri</a:t>
            </a:r>
            <a:r>
              <a:rPr lang="en-US" sz="2000" dirty="0"/>
              <a:t> </a:t>
            </a:r>
            <a:endParaRPr lang="en-US" sz="2000" dirty="0" smtClean="0"/>
          </a:p>
          <a:p>
            <a:pPr marL="457200" indent="-457200" algn="just">
              <a:buAutoNum type="arabicParenBoth"/>
            </a:pPr>
            <a:r>
              <a:rPr lang="en-US" sz="2000" dirty="0" err="1" smtClean="0"/>
              <a:t>Siapa</a:t>
            </a:r>
            <a:r>
              <a:rPr lang="en-US" sz="2000" dirty="0" smtClean="0"/>
              <a:t> </a:t>
            </a:r>
            <a:r>
              <a:rPr lang="en-US" sz="2000" dirty="0" err="1"/>
              <a:t>saja</a:t>
            </a:r>
            <a:r>
              <a:rPr lang="en-US" sz="2000" dirty="0"/>
              <a:t> yang </a:t>
            </a:r>
            <a:r>
              <a:rPr lang="en-US" sz="2000" dirty="0" err="1"/>
              <a:t>berkepentingan</a:t>
            </a:r>
            <a:r>
              <a:rPr lang="en-US" sz="2000" dirty="0"/>
              <a:t> </a:t>
            </a:r>
            <a:r>
              <a:rPr lang="en-US" sz="2000" dirty="0" err="1"/>
              <a:t>dengan</a:t>
            </a:r>
            <a:r>
              <a:rPr lang="en-US" sz="2000" dirty="0"/>
              <a:t> </a:t>
            </a:r>
            <a:r>
              <a:rPr lang="en-US" sz="2000" dirty="0" err="1"/>
              <a:t>proyek</a:t>
            </a:r>
            <a:r>
              <a:rPr lang="en-US" sz="2000" dirty="0"/>
              <a:t>. </a:t>
            </a:r>
            <a:r>
              <a:rPr lang="en-US" sz="2000" dirty="0" err="1"/>
              <a:t>Semua</a:t>
            </a:r>
            <a:r>
              <a:rPr lang="en-US" sz="2000" dirty="0"/>
              <a:t> </a:t>
            </a:r>
            <a:r>
              <a:rPr lang="en-US" sz="2000" dirty="0" err="1"/>
              <a:t>hal-hal</a:t>
            </a:r>
            <a:r>
              <a:rPr lang="en-US" sz="2000" dirty="0"/>
              <a:t> di </a:t>
            </a:r>
            <a:r>
              <a:rPr lang="en-US" sz="2000" dirty="0" err="1"/>
              <a:t>atas</a:t>
            </a:r>
            <a:r>
              <a:rPr lang="en-US" sz="2000" dirty="0"/>
              <a:t> </a:t>
            </a:r>
            <a:r>
              <a:rPr lang="en-US" sz="2000" dirty="0" err="1"/>
              <a:t>dituangkan</a:t>
            </a:r>
            <a:r>
              <a:rPr lang="en-US" sz="2000" dirty="0"/>
              <a:t> </a:t>
            </a:r>
            <a:r>
              <a:rPr lang="en-US" sz="2000" dirty="0" err="1"/>
              <a:t>dalam</a:t>
            </a:r>
            <a:r>
              <a:rPr lang="en-US" sz="2000" dirty="0"/>
              <a:t> </a:t>
            </a:r>
            <a:r>
              <a:rPr lang="en-US" sz="2000" dirty="0" err="1"/>
              <a:t>sebuah</a:t>
            </a:r>
            <a:r>
              <a:rPr lang="en-US" sz="2000" dirty="0"/>
              <a:t> </a:t>
            </a:r>
            <a:r>
              <a:rPr lang="en-US" sz="2000" dirty="0" err="1"/>
              <a:t>piagam</a:t>
            </a:r>
            <a:r>
              <a:rPr lang="en-US" sz="2000" dirty="0"/>
              <a:t> </a:t>
            </a:r>
            <a:r>
              <a:rPr lang="en-US" sz="2000" dirty="0" err="1"/>
              <a:t>proyek</a:t>
            </a:r>
            <a:r>
              <a:rPr lang="en-US" sz="2000" dirty="0"/>
              <a:t> (project charter) </a:t>
            </a:r>
            <a:r>
              <a:rPr lang="en-US" sz="2000" dirty="0" err="1"/>
              <a:t>seperti</a:t>
            </a:r>
            <a:r>
              <a:rPr lang="en-US" sz="2000" dirty="0"/>
              <a:t> yang </a:t>
            </a:r>
            <a:r>
              <a:rPr lang="en-US" sz="2000" dirty="0" err="1"/>
              <a:t>ditunjukkan</a:t>
            </a:r>
            <a:r>
              <a:rPr lang="en-US" sz="2000" dirty="0"/>
              <a:t> di </a:t>
            </a:r>
            <a:r>
              <a:rPr lang="en-US" sz="2000" dirty="0" err="1"/>
              <a:t>bawah</a:t>
            </a:r>
            <a:r>
              <a:rPr lang="en-US" sz="2000" dirty="0"/>
              <a:t> </a:t>
            </a:r>
            <a:r>
              <a:rPr lang="en-US" sz="2000" dirty="0" err="1"/>
              <a:t>ini</a:t>
            </a:r>
            <a:r>
              <a:rPr lang="en-US" sz="2000" dirty="0"/>
              <a:t>.</a:t>
            </a:r>
            <a:endParaRPr lang="en-US" sz="2000" b="1" dirty="0">
              <a:solidFill>
                <a:srgbClr val="FF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4180" y="1930400"/>
            <a:ext cx="3581400" cy="24384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180" y="5070683"/>
            <a:ext cx="3581400" cy="1152525"/>
          </a:xfrm>
          <a:prstGeom prst="rect">
            <a:avLst/>
          </a:prstGeom>
        </p:spPr>
      </p:pic>
    </p:spTree>
    <p:extLst>
      <p:ext uri="{BB962C8B-B14F-4D97-AF65-F5344CB8AC3E}">
        <p14:creationId xmlns:p14="http://schemas.microsoft.com/office/powerpoint/2010/main" val="265403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180" y="290512"/>
            <a:ext cx="6486525" cy="1450757"/>
          </a:xfrm>
        </p:spPr>
        <p:txBody>
          <a:bodyPr>
            <a:normAutofit/>
          </a:bodyPr>
          <a:lstStyle/>
          <a:p>
            <a:r>
              <a:rPr lang="en-US" sz="2000" b="1" dirty="0">
                <a:solidFill>
                  <a:srgbClr val="FF0000"/>
                </a:solidFill>
              </a:rPr>
              <a:t>c. </a:t>
            </a:r>
            <a:r>
              <a:rPr lang="en-US" sz="2000" b="1" dirty="0" err="1">
                <a:solidFill>
                  <a:srgbClr val="FF0000"/>
                </a:solidFill>
              </a:rPr>
              <a:t>Tahap</a:t>
            </a:r>
            <a:r>
              <a:rPr lang="en-US" sz="2000" b="1" dirty="0">
                <a:solidFill>
                  <a:srgbClr val="FF0000"/>
                </a:solidFill>
              </a:rPr>
              <a:t> </a:t>
            </a:r>
            <a:r>
              <a:rPr lang="en-US" sz="2000" b="1" dirty="0" err="1">
                <a:solidFill>
                  <a:srgbClr val="FF0000"/>
                </a:solidFill>
              </a:rPr>
              <a:t>Perencanaan</a:t>
            </a:r>
            <a:endParaRPr lang="en-US" sz="2000" b="1" dirty="0">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3805" y="1865312"/>
            <a:ext cx="3571875" cy="3838575"/>
          </a:xfrm>
          <a:prstGeom prst="rect">
            <a:avLst/>
          </a:prstGeom>
        </p:spPr>
      </p:pic>
      <p:sp>
        <p:nvSpPr>
          <p:cNvPr id="5" name="Title 1"/>
          <p:cNvSpPr txBox="1">
            <a:spLocks/>
          </p:cNvSpPr>
          <p:nvPr/>
        </p:nvSpPr>
        <p:spPr>
          <a:xfrm>
            <a:off x="1186180" y="-1144589"/>
            <a:ext cx="6486525" cy="4929188"/>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smtClean="0"/>
              <a:t>	</a:t>
            </a:r>
            <a:r>
              <a:rPr lang="en-US" sz="2000" dirty="0" err="1" smtClean="0"/>
              <a:t>Tahap</a:t>
            </a:r>
            <a:r>
              <a:rPr lang="en-US" sz="2000" dirty="0" smtClean="0"/>
              <a:t> </a:t>
            </a:r>
            <a:r>
              <a:rPr lang="en-US" sz="2000" dirty="0" err="1"/>
              <a:t>selanjutnya</a:t>
            </a:r>
            <a:r>
              <a:rPr lang="en-US" sz="2000" dirty="0"/>
              <a:t> </a:t>
            </a:r>
            <a:r>
              <a:rPr lang="en-US" sz="2000" dirty="0" err="1"/>
              <a:t>adalah</a:t>
            </a:r>
            <a:r>
              <a:rPr lang="en-US" sz="2000" dirty="0"/>
              <a:t> </a:t>
            </a:r>
            <a:r>
              <a:rPr lang="en-US" sz="2000" dirty="0" err="1"/>
              <a:t>tahap</a:t>
            </a:r>
            <a:r>
              <a:rPr lang="en-US" sz="2000" dirty="0"/>
              <a:t> di mana </a:t>
            </a:r>
            <a:r>
              <a:rPr lang="en-US" sz="2000" dirty="0" err="1"/>
              <a:t>Anda</a:t>
            </a:r>
            <a:r>
              <a:rPr lang="en-US" sz="2000" dirty="0"/>
              <a:t> </a:t>
            </a:r>
            <a:r>
              <a:rPr lang="en-US" sz="2000" dirty="0" err="1"/>
              <a:t>perlu</a:t>
            </a:r>
            <a:r>
              <a:rPr lang="en-US" sz="2000" dirty="0"/>
              <a:t> </a:t>
            </a:r>
            <a:r>
              <a:rPr lang="en-US" sz="2000" dirty="0" err="1"/>
              <a:t>membuat</a:t>
            </a:r>
            <a:r>
              <a:rPr lang="en-US" sz="2000" dirty="0"/>
              <a:t> </a:t>
            </a:r>
            <a:r>
              <a:rPr lang="en-US" sz="2000" dirty="0" err="1"/>
              <a:t>rencana</a:t>
            </a:r>
            <a:r>
              <a:rPr lang="en-US" sz="2000" dirty="0"/>
              <a:t> </a:t>
            </a:r>
            <a:r>
              <a:rPr lang="en-US" sz="2000" dirty="0" err="1"/>
              <a:t>pengerjaan</a:t>
            </a:r>
            <a:r>
              <a:rPr lang="en-US" sz="2000" dirty="0"/>
              <a:t> </a:t>
            </a:r>
            <a:r>
              <a:rPr lang="en-US" sz="2000" dirty="0" err="1"/>
              <a:t>proyek</a:t>
            </a:r>
            <a:r>
              <a:rPr lang="en-US" sz="2000" dirty="0"/>
              <a:t>. </a:t>
            </a:r>
            <a:r>
              <a:rPr lang="en-US" sz="2000" dirty="0" err="1"/>
              <a:t>Pada</a:t>
            </a:r>
            <a:r>
              <a:rPr lang="en-US" sz="2000" dirty="0"/>
              <a:t> </a:t>
            </a:r>
            <a:r>
              <a:rPr lang="en-US" sz="2000" dirty="0" err="1"/>
              <a:t>tahap</a:t>
            </a:r>
            <a:r>
              <a:rPr lang="en-US" sz="2000" dirty="0"/>
              <a:t> </a:t>
            </a:r>
            <a:r>
              <a:rPr lang="en-US" sz="2000" dirty="0" err="1"/>
              <a:t>ini</a:t>
            </a:r>
            <a:r>
              <a:rPr lang="en-US" sz="2000" dirty="0"/>
              <a:t>, </a:t>
            </a:r>
            <a:r>
              <a:rPr lang="en-US" sz="2000" dirty="0" err="1"/>
              <a:t>Anda</a:t>
            </a:r>
            <a:r>
              <a:rPr lang="en-US" sz="2000" dirty="0"/>
              <a:t> </a:t>
            </a:r>
            <a:r>
              <a:rPr lang="en-US" sz="2000" dirty="0" err="1"/>
              <a:t>membagi</a:t>
            </a:r>
            <a:r>
              <a:rPr lang="en-US" sz="2000" dirty="0"/>
              <a:t> </a:t>
            </a:r>
            <a:r>
              <a:rPr lang="en-US" sz="2000" dirty="0" err="1"/>
              <a:t>pekerjaan</a:t>
            </a:r>
            <a:r>
              <a:rPr lang="en-US" sz="2000" dirty="0"/>
              <a:t> </a:t>
            </a:r>
            <a:r>
              <a:rPr lang="en-US" sz="2000" dirty="0" err="1"/>
              <a:t>proyek</a:t>
            </a:r>
            <a:r>
              <a:rPr lang="en-US" sz="2000" dirty="0"/>
              <a:t> </a:t>
            </a:r>
            <a:r>
              <a:rPr lang="en-US" sz="2000" dirty="0" err="1"/>
              <a:t>menjadi</a:t>
            </a:r>
            <a:r>
              <a:rPr lang="en-US" sz="2000" dirty="0"/>
              <a:t> </a:t>
            </a:r>
            <a:r>
              <a:rPr lang="en-US" sz="2000" dirty="0" err="1"/>
              <a:t>pekerjaan</a:t>
            </a:r>
            <a:r>
              <a:rPr lang="en-US" sz="2000" dirty="0"/>
              <a:t> yang </a:t>
            </a:r>
            <a:r>
              <a:rPr lang="en-US" sz="2000" dirty="0" err="1"/>
              <a:t>lebih</a:t>
            </a:r>
            <a:r>
              <a:rPr lang="en-US" sz="2000" dirty="0"/>
              <a:t> </a:t>
            </a:r>
            <a:r>
              <a:rPr lang="en-US" sz="2000" dirty="0" err="1"/>
              <a:t>kecil</a:t>
            </a:r>
            <a:r>
              <a:rPr lang="en-US" sz="2000" dirty="0"/>
              <a:t> </a:t>
            </a:r>
            <a:r>
              <a:rPr lang="en-US" sz="2000" dirty="0" err="1"/>
              <a:t>sampai</a:t>
            </a:r>
            <a:r>
              <a:rPr lang="en-US" sz="2000" dirty="0"/>
              <a:t> </a:t>
            </a:r>
            <a:r>
              <a:rPr lang="en-US" sz="2000" dirty="0" err="1"/>
              <a:t>tahap</a:t>
            </a:r>
            <a:r>
              <a:rPr lang="en-US" sz="2000" dirty="0"/>
              <a:t> paling detail. </a:t>
            </a:r>
            <a:r>
              <a:rPr lang="en-US" sz="2000" dirty="0" err="1"/>
              <a:t>Kemudian</a:t>
            </a:r>
            <a:r>
              <a:rPr lang="en-US" sz="2000" dirty="0"/>
              <a:t>, </a:t>
            </a:r>
            <a:r>
              <a:rPr lang="en-US" sz="2000" dirty="0" err="1"/>
              <a:t>masing-masing</a:t>
            </a:r>
            <a:r>
              <a:rPr lang="en-US" sz="2000" dirty="0"/>
              <a:t> </a:t>
            </a:r>
            <a:r>
              <a:rPr lang="en-US" sz="2000" dirty="0" err="1"/>
              <a:t>pekerjaan</a:t>
            </a:r>
            <a:r>
              <a:rPr lang="en-US" sz="2000" dirty="0"/>
              <a:t> </a:t>
            </a:r>
            <a:r>
              <a:rPr lang="en-US" sz="2000" dirty="0" err="1"/>
              <a:t>kecil</a:t>
            </a:r>
            <a:r>
              <a:rPr lang="en-US" sz="2000" dirty="0"/>
              <a:t> </a:t>
            </a:r>
            <a:r>
              <a:rPr lang="en-US" sz="2000" dirty="0" err="1"/>
              <a:t>tersebut</a:t>
            </a:r>
            <a:r>
              <a:rPr lang="en-US" sz="2000" dirty="0"/>
              <a:t> </a:t>
            </a:r>
            <a:r>
              <a:rPr lang="en-US" sz="2000" dirty="0" err="1"/>
              <a:t>diberi</a:t>
            </a:r>
            <a:r>
              <a:rPr lang="en-US" sz="2000" dirty="0"/>
              <a:t> </a:t>
            </a:r>
            <a:r>
              <a:rPr lang="en-US" sz="2000" dirty="0" err="1"/>
              <a:t>jadwal</a:t>
            </a:r>
            <a:r>
              <a:rPr lang="en-US" sz="2000" dirty="0"/>
              <a:t> </a:t>
            </a:r>
            <a:r>
              <a:rPr lang="en-US" sz="2000" dirty="0" err="1"/>
              <a:t>pengerjaan</a:t>
            </a:r>
            <a:r>
              <a:rPr lang="en-US" sz="2000" dirty="0"/>
              <a:t>. </a:t>
            </a:r>
            <a:r>
              <a:rPr lang="en-US" sz="2000" dirty="0" err="1"/>
              <a:t>Rencana</a:t>
            </a:r>
            <a:r>
              <a:rPr lang="en-US" sz="2000" dirty="0"/>
              <a:t> </a:t>
            </a:r>
            <a:r>
              <a:rPr lang="en-US" sz="2000" dirty="0" err="1"/>
              <a:t>kerja</a:t>
            </a:r>
            <a:r>
              <a:rPr lang="en-US" sz="2000" dirty="0"/>
              <a:t> </a:t>
            </a:r>
            <a:r>
              <a:rPr lang="en-US" sz="2000" dirty="0" err="1"/>
              <a:t>tersebut</a:t>
            </a:r>
            <a:r>
              <a:rPr lang="en-US" sz="2000" dirty="0"/>
              <a:t> </a:t>
            </a:r>
            <a:r>
              <a:rPr lang="en-US" sz="2000" dirty="0" err="1"/>
              <a:t>dituangkan</a:t>
            </a:r>
            <a:r>
              <a:rPr lang="en-US" sz="2000" dirty="0"/>
              <a:t> </a:t>
            </a:r>
            <a:r>
              <a:rPr lang="en-US" sz="2000" dirty="0" err="1"/>
              <a:t>dalam</a:t>
            </a:r>
            <a:r>
              <a:rPr lang="en-US" sz="2000" dirty="0"/>
              <a:t> </a:t>
            </a:r>
            <a:r>
              <a:rPr lang="en-US" sz="2000" dirty="0" err="1"/>
              <a:t>sebuah</a:t>
            </a:r>
            <a:r>
              <a:rPr lang="en-US" sz="2000" dirty="0"/>
              <a:t> </a:t>
            </a:r>
            <a:r>
              <a:rPr lang="en-US" sz="2000" dirty="0" err="1"/>
              <a:t>bagan</a:t>
            </a:r>
            <a:r>
              <a:rPr lang="en-US" sz="2000" dirty="0"/>
              <a:t> Gantt Chart </a:t>
            </a:r>
            <a:r>
              <a:rPr lang="en-US" sz="2000" dirty="0" err="1"/>
              <a:t>seperti</a:t>
            </a:r>
            <a:r>
              <a:rPr lang="en-US" sz="2000" dirty="0"/>
              <a:t> yang </a:t>
            </a:r>
            <a:r>
              <a:rPr lang="en-US" sz="2000" dirty="0" err="1"/>
              <a:t>ditunjukkan</a:t>
            </a:r>
            <a:r>
              <a:rPr lang="en-US" sz="2000" dirty="0"/>
              <a:t> </a:t>
            </a:r>
            <a:r>
              <a:rPr lang="en-US" sz="2000" dirty="0" err="1"/>
              <a:t>oleh</a:t>
            </a:r>
            <a:r>
              <a:rPr lang="en-US" sz="2000" dirty="0"/>
              <a:t> </a:t>
            </a:r>
            <a:r>
              <a:rPr lang="en-US" sz="2000" dirty="0" err="1"/>
              <a:t>Gambar</a:t>
            </a:r>
            <a:r>
              <a:rPr lang="en-US" sz="2000" dirty="0"/>
              <a:t> 6.8 di </a:t>
            </a:r>
            <a:r>
              <a:rPr lang="en-US" sz="2000" dirty="0" err="1"/>
              <a:t>bawah</a:t>
            </a:r>
            <a:r>
              <a:rPr lang="en-US" sz="2000" dirty="0"/>
              <a:t> </a:t>
            </a:r>
            <a:r>
              <a:rPr lang="en-US" sz="2000" dirty="0" err="1"/>
              <a:t>ini</a:t>
            </a:r>
            <a:r>
              <a:rPr lang="en-US" sz="2000" dirty="0"/>
              <a:t>.</a:t>
            </a:r>
            <a:endParaRPr lang="en-US" sz="2000" b="1" dirty="0">
              <a:solidFill>
                <a:srgbClr val="FF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4362" y="3916362"/>
            <a:ext cx="3983038" cy="2047875"/>
          </a:xfrm>
          <a:prstGeom prst="rect">
            <a:avLst/>
          </a:prstGeom>
        </p:spPr>
      </p:pic>
    </p:spTree>
    <p:extLst>
      <p:ext uri="{BB962C8B-B14F-4D97-AF65-F5344CB8AC3E}">
        <p14:creationId xmlns:p14="http://schemas.microsoft.com/office/powerpoint/2010/main" val="3106959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000" b="1" dirty="0">
                <a:solidFill>
                  <a:srgbClr val="FF0000"/>
                </a:solidFill>
              </a:rPr>
              <a:t>d. Tahap Pelaksanaan (Eksekusi) Proyek</a:t>
            </a:r>
            <a:endParaRPr lang="en-US" sz="2000" b="1" dirty="0">
              <a:solidFill>
                <a:srgbClr val="FF0000"/>
              </a:solidFill>
            </a:endParaRPr>
          </a:p>
        </p:txBody>
      </p:sp>
      <p:sp>
        <p:nvSpPr>
          <p:cNvPr id="4" name="Title 1"/>
          <p:cNvSpPr txBox="1">
            <a:spLocks/>
          </p:cNvSpPr>
          <p:nvPr/>
        </p:nvSpPr>
        <p:spPr>
          <a:xfrm>
            <a:off x="1097280" y="1737360"/>
            <a:ext cx="10058400" cy="14122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dijadwalkan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didokumentasikan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sebaik-baiknya</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memudahkan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penyusunan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laporan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Sumber-sumber</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didokumentasikan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dicantumkan</a:t>
            </a:r>
            <a:r>
              <a:rPr lang="en-US" sz="2000" dirty="0" smtClean="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bersama dengan data-data di laporan akhir</a:t>
            </a:r>
            <a:r>
              <a:rPr lang="it-IT" sz="2000" dirty="0" smtClean="0"/>
              <a:t>.</a:t>
            </a:r>
          </a:p>
          <a:p>
            <a:endParaRPr lang="en-US" sz="2000" b="1" dirty="0">
              <a:solidFill>
                <a:srgbClr val="FF0000"/>
              </a:solidFill>
            </a:endParaRPr>
          </a:p>
        </p:txBody>
      </p:sp>
      <p:sp>
        <p:nvSpPr>
          <p:cNvPr id="5" name="Title 1"/>
          <p:cNvSpPr txBox="1">
            <a:spLocks/>
          </p:cNvSpPr>
          <p:nvPr/>
        </p:nvSpPr>
        <p:spPr>
          <a:xfrm>
            <a:off x="1008380" y="1912203"/>
            <a:ext cx="6383020" cy="4259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e. </a:t>
            </a:r>
            <a:r>
              <a:rPr lang="en-US" sz="2000" b="1" dirty="0" err="1">
                <a:solidFill>
                  <a:srgbClr val="FF0000"/>
                </a:solidFill>
                <a:latin typeface="Times New Roman" panose="02020603050405020304" pitchFamily="18" charset="0"/>
                <a:cs typeface="Times New Roman" panose="02020603050405020304" pitchFamily="18" charset="0"/>
              </a:rPr>
              <a:t>Tahap</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Pemantauan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Pengendalian</a:t>
            </a:r>
            <a:r>
              <a:rPr lang="en-US" sz="2000" b="1" dirty="0">
                <a:solidFill>
                  <a:srgbClr val="FF0000"/>
                </a:solidFill>
                <a:latin typeface="Times New Roman" panose="02020603050405020304" pitchFamily="18" charset="0"/>
                <a:cs typeface="Times New Roman" panose="02020603050405020304" pitchFamily="18" charset="0"/>
              </a:rPr>
              <a:t> (Monitoring and Controlling</a:t>
            </a:r>
            <a:r>
              <a:rPr lang="en-US" sz="2000" b="1" dirty="0" smtClean="0">
                <a:solidFill>
                  <a:srgbClr val="FF0000"/>
                </a:solidFill>
                <a:latin typeface="Times New Roman" panose="02020603050405020304" pitchFamily="18" charset="0"/>
                <a:cs typeface="Times New Roman" panose="02020603050405020304" pitchFamily="18" charset="0"/>
              </a:rPr>
              <a:t>)</a:t>
            </a:r>
          </a:p>
          <a:p>
            <a:pPr algn="just"/>
            <a:r>
              <a:rPr lang="en-US" sz="2000" dirty="0" err="1"/>
              <a:t>Untuk</a:t>
            </a:r>
            <a:r>
              <a:rPr lang="en-US" sz="2000" dirty="0"/>
              <a:t> </a:t>
            </a:r>
            <a:r>
              <a:rPr lang="en-US" sz="2000" dirty="0" err="1"/>
              <a:t>memonitor</a:t>
            </a:r>
            <a:r>
              <a:rPr lang="en-US" sz="2000" dirty="0"/>
              <a:t> </a:t>
            </a:r>
            <a:r>
              <a:rPr lang="en-US" sz="2000" dirty="0" err="1"/>
              <a:t>bagaimana</a:t>
            </a:r>
            <a:r>
              <a:rPr lang="en-US" sz="2000" dirty="0"/>
              <a:t> </a:t>
            </a:r>
            <a:r>
              <a:rPr lang="en-US" sz="2000" dirty="0" err="1"/>
              <a:t>pekerjaan</a:t>
            </a:r>
            <a:r>
              <a:rPr lang="en-US" sz="2000" dirty="0"/>
              <a:t> </a:t>
            </a:r>
            <a:r>
              <a:rPr lang="en-US" sz="2000" dirty="0" err="1"/>
              <a:t>proyek</a:t>
            </a:r>
            <a:r>
              <a:rPr lang="en-US" sz="2000" dirty="0"/>
              <a:t> </a:t>
            </a:r>
            <a:r>
              <a:rPr lang="en-US" sz="2000" dirty="0" err="1"/>
              <a:t>dilakukan</a:t>
            </a:r>
            <a:r>
              <a:rPr lang="en-US" sz="2000" dirty="0"/>
              <a:t>, </a:t>
            </a:r>
            <a:r>
              <a:rPr lang="en-US" sz="2000" dirty="0" err="1"/>
              <a:t>maka</a:t>
            </a:r>
            <a:r>
              <a:rPr lang="en-US" sz="2000" dirty="0"/>
              <a:t> </a:t>
            </a:r>
            <a:r>
              <a:rPr lang="en-US" sz="2000" dirty="0" err="1"/>
              <a:t>setiap</a:t>
            </a:r>
            <a:r>
              <a:rPr lang="en-US" sz="2000" dirty="0"/>
              <a:t> </a:t>
            </a:r>
            <a:r>
              <a:rPr lang="en-US" sz="2000" dirty="0" err="1"/>
              <a:t>pekerjaan</a:t>
            </a:r>
            <a:r>
              <a:rPr lang="en-US" sz="2000" dirty="0"/>
              <a:t> </a:t>
            </a:r>
            <a:r>
              <a:rPr lang="en-US" sz="2000" dirty="0" err="1"/>
              <a:t>dalam</a:t>
            </a:r>
            <a:r>
              <a:rPr lang="en-US" sz="2000" dirty="0"/>
              <a:t> </a:t>
            </a:r>
            <a:r>
              <a:rPr lang="en-US" sz="2000" dirty="0" err="1"/>
              <a:t>proyek</a:t>
            </a:r>
            <a:r>
              <a:rPr lang="en-US" sz="2000" dirty="0"/>
              <a:t> </a:t>
            </a:r>
            <a:r>
              <a:rPr lang="en-US" sz="2000" dirty="0" err="1"/>
              <a:t>analisis</a:t>
            </a:r>
            <a:r>
              <a:rPr lang="en-US" sz="2000" dirty="0"/>
              <a:t> data </a:t>
            </a:r>
            <a:r>
              <a:rPr lang="en-US" sz="2000" dirty="0" err="1"/>
              <a:t>dilengkapi</a:t>
            </a:r>
            <a:r>
              <a:rPr lang="en-US" sz="2000" dirty="0"/>
              <a:t> </a:t>
            </a:r>
            <a:r>
              <a:rPr lang="en-US" sz="2000" dirty="0" err="1"/>
              <a:t>dengan</a:t>
            </a:r>
            <a:r>
              <a:rPr lang="en-US" sz="2000" dirty="0"/>
              <a:t> </a:t>
            </a:r>
            <a:r>
              <a:rPr lang="en-US" sz="2000" dirty="0" err="1"/>
              <a:t>dokumentasi</a:t>
            </a:r>
            <a:r>
              <a:rPr lang="en-US" sz="2000" dirty="0"/>
              <a:t>. </a:t>
            </a:r>
            <a:r>
              <a:rPr lang="en-US" sz="2000" dirty="0" err="1"/>
              <a:t>Dokumen</a:t>
            </a:r>
            <a:r>
              <a:rPr lang="en-US" sz="2000" dirty="0"/>
              <a:t> </a:t>
            </a:r>
            <a:r>
              <a:rPr lang="en-US" sz="2000" dirty="0" err="1"/>
              <a:t>tersebut</a:t>
            </a:r>
            <a:r>
              <a:rPr lang="en-US" sz="2000" dirty="0"/>
              <a:t> </a:t>
            </a:r>
            <a:r>
              <a:rPr lang="en-US" sz="2000" dirty="0" err="1"/>
              <a:t>terdiri</a:t>
            </a:r>
            <a:r>
              <a:rPr lang="en-US" sz="2000" dirty="0"/>
              <a:t> </a:t>
            </a:r>
            <a:r>
              <a:rPr lang="en-US" sz="2000" dirty="0" err="1"/>
              <a:t>atas</a:t>
            </a:r>
            <a:r>
              <a:rPr lang="en-US" sz="2000" dirty="0"/>
              <a:t> </a:t>
            </a:r>
            <a:r>
              <a:rPr lang="en-US" sz="2000" dirty="0" err="1"/>
              <a:t>jurnal</a:t>
            </a:r>
            <a:r>
              <a:rPr lang="en-US" sz="2000" dirty="0"/>
              <a:t> </a:t>
            </a:r>
            <a:r>
              <a:rPr lang="en-US" sz="2000" dirty="0" err="1"/>
              <a:t>pelaksanaan</a:t>
            </a:r>
            <a:r>
              <a:rPr lang="en-US" sz="2000" dirty="0"/>
              <a:t> </a:t>
            </a:r>
            <a:r>
              <a:rPr lang="en-US" sz="2000" dirty="0" err="1"/>
              <a:t>proyek</a:t>
            </a:r>
            <a:r>
              <a:rPr lang="en-US" sz="2000" dirty="0"/>
              <a:t> </a:t>
            </a:r>
            <a:r>
              <a:rPr lang="en-US" sz="2000" dirty="0" err="1"/>
              <a:t>dan</a:t>
            </a:r>
            <a:r>
              <a:rPr lang="en-US" sz="2000" dirty="0"/>
              <a:t> </a:t>
            </a:r>
            <a:r>
              <a:rPr lang="en-US" sz="2000" dirty="0" err="1"/>
              <a:t>catatan</a:t>
            </a:r>
            <a:r>
              <a:rPr lang="en-US" sz="2000" dirty="0"/>
              <a:t> </a:t>
            </a:r>
            <a:r>
              <a:rPr lang="en-US" sz="2000" dirty="0" err="1"/>
              <a:t>aktivitas</a:t>
            </a:r>
            <a:r>
              <a:rPr lang="en-US" sz="2000" dirty="0"/>
              <a:t> </a:t>
            </a:r>
            <a:r>
              <a:rPr lang="en-US" sz="2000" dirty="0" err="1"/>
              <a:t>setiap</a:t>
            </a:r>
            <a:r>
              <a:rPr lang="en-US" sz="2000" dirty="0"/>
              <a:t> </a:t>
            </a:r>
            <a:r>
              <a:rPr lang="en-US" sz="2000" dirty="0" err="1"/>
              <a:t>anggota</a:t>
            </a:r>
            <a:r>
              <a:rPr lang="en-US" sz="2000" dirty="0"/>
              <a:t> </a:t>
            </a:r>
            <a:r>
              <a:rPr lang="en-US" sz="2000" dirty="0" err="1"/>
              <a:t>tim.</a:t>
            </a:r>
            <a:r>
              <a:rPr lang="en-US" sz="2000" dirty="0"/>
              <a:t> </a:t>
            </a:r>
            <a:r>
              <a:rPr lang="en-US" sz="2000" dirty="0" err="1"/>
              <a:t>Lebih</a:t>
            </a:r>
            <a:r>
              <a:rPr lang="en-US" sz="2000" dirty="0"/>
              <a:t> </a:t>
            </a:r>
            <a:r>
              <a:rPr lang="en-US" sz="2000" dirty="0" err="1"/>
              <a:t>jauh</a:t>
            </a:r>
            <a:r>
              <a:rPr lang="en-US" sz="2000" dirty="0"/>
              <a:t> </a:t>
            </a:r>
            <a:r>
              <a:rPr lang="en-US" sz="2000" dirty="0" err="1"/>
              <a:t>tentang</a:t>
            </a:r>
            <a:r>
              <a:rPr lang="en-US" sz="2000" dirty="0"/>
              <a:t> </a:t>
            </a:r>
            <a:r>
              <a:rPr lang="en-US" sz="2000" dirty="0" err="1"/>
              <a:t>dokumentasi</a:t>
            </a:r>
            <a:r>
              <a:rPr lang="en-US" sz="2000" dirty="0"/>
              <a:t> </a:t>
            </a:r>
            <a:r>
              <a:rPr lang="en-US" sz="2000" dirty="0" err="1"/>
              <a:t>pelaksanaan</a:t>
            </a:r>
            <a:r>
              <a:rPr lang="en-US" sz="2000" dirty="0"/>
              <a:t> </a:t>
            </a:r>
            <a:r>
              <a:rPr lang="en-US" sz="2000" dirty="0" err="1"/>
              <a:t>proyek</a:t>
            </a:r>
            <a:r>
              <a:rPr lang="en-US" sz="2000" dirty="0"/>
              <a:t> </a:t>
            </a:r>
            <a:r>
              <a:rPr lang="en-US" sz="2000" dirty="0" err="1"/>
              <a:t>dapat</a:t>
            </a:r>
            <a:r>
              <a:rPr lang="en-US" sz="2000" dirty="0"/>
              <a:t> </a:t>
            </a:r>
            <a:r>
              <a:rPr lang="en-US" sz="2000" dirty="0" err="1"/>
              <a:t>dibaca</a:t>
            </a:r>
            <a:r>
              <a:rPr lang="en-US" sz="2000" dirty="0"/>
              <a:t> </a:t>
            </a:r>
            <a:r>
              <a:rPr lang="en-US" sz="2000" dirty="0" err="1"/>
              <a:t>kembali</a:t>
            </a:r>
            <a:r>
              <a:rPr lang="en-US" sz="2000" dirty="0"/>
              <a:t> di </a:t>
            </a:r>
            <a:r>
              <a:rPr lang="en-US" sz="2000" dirty="0" err="1"/>
              <a:t>buku</a:t>
            </a:r>
            <a:r>
              <a:rPr lang="en-US" sz="2000" dirty="0"/>
              <a:t> </a:t>
            </a:r>
            <a:r>
              <a:rPr lang="en-US" sz="2000" dirty="0" err="1"/>
              <a:t>Informatika</a:t>
            </a:r>
            <a:r>
              <a:rPr lang="en-US" sz="2000" dirty="0"/>
              <a:t> </a:t>
            </a:r>
            <a:r>
              <a:rPr lang="en-US" sz="2000" dirty="0" err="1"/>
              <a:t>Kelas</a:t>
            </a:r>
            <a:r>
              <a:rPr lang="en-US" sz="2000" dirty="0"/>
              <a:t> X. </a:t>
            </a:r>
            <a:r>
              <a:rPr lang="en-US" sz="2000" dirty="0" err="1"/>
              <a:t>Berikut</a:t>
            </a:r>
            <a:r>
              <a:rPr lang="en-US" sz="2000" dirty="0"/>
              <a:t> </a:t>
            </a:r>
            <a:r>
              <a:rPr lang="en-US" sz="2000" dirty="0" err="1"/>
              <a:t>ini</a:t>
            </a:r>
            <a:r>
              <a:rPr lang="en-US" sz="2000" dirty="0"/>
              <a:t> </a:t>
            </a:r>
            <a:r>
              <a:rPr lang="en-US" sz="2000" dirty="0" err="1"/>
              <a:t>merupakan</a:t>
            </a:r>
            <a:r>
              <a:rPr lang="en-US" sz="2000" dirty="0"/>
              <a:t> </a:t>
            </a:r>
            <a:r>
              <a:rPr lang="en-US" sz="2000" dirty="0" err="1"/>
              <a:t>contoh</a:t>
            </a:r>
            <a:r>
              <a:rPr lang="en-US" sz="2000" dirty="0"/>
              <a:t> </a:t>
            </a:r>
            <a:r>
              <a:rPr lang="en-US" sz="2000" dirty="0" err="1"/>
              <a:t>dokumentasi</a:t>
            </a:r>
            <a:r>
              <a:rPr lang="en-US" sz="2000" dirty="0"/>
              <a:t> </a:t>
            </a:r>
            <a:r>
              <a:rPr lang="en-US" sz="2000" dirty="0" err="1"/>
              <a:t>pelaksanaan</a:t>
            </a:r>
            <a:r>
              <a:rPr lang="en-US" sz="2000" dirty="0"/>
              <a:t> </a:t>
            </a:r>
            <a:r>
              <a:rPr lang="en-US" sz="2000" dirty="0" err="1"/>
              <a:t>proyek</a:t>
            </a:r>
            <a:r>
              <a:rPr lang="en-US" sz="2000" dirty="0"/>
              <a:t> </a:t>
            </a:r>
            <a:r>
              <a:rPr lang="en-US" sz="2000" dirty="0" err="1"/>
              <a:t>analisis</a:t>
            </a:r>
            <a:r>
              <a:rPr lang="en-US" sz="2000" dirty="0"/>
              <a:t> data </a:t>
            </a:r>
            <a:r>
              <a:rPr lang="en-US" sz="2000" dirty="0" err="1"/>
              <a:t>pengelolaan</a:t>
            </a:r>
            <a:r>
              <a:rPr lang="en-US" sz="2000" dirty="0"/>
              <a:t> </a:t>
            </a:r>
            <a:r>
              <a:rPr lang="en-US" sz="2000" dirty="0" err="1"/>
              <a:t>sampah</a:t>
            </a:r>
            <a:r>
              <a:rPr lang="en-US" sz="2000" dirty="0"/>
              <a:t> di Jakarta</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0300" y="2565400"/>
            <a:ext cx="4203700" cy="2095500"/>
          </a:xfrm>
          <a:prstGeom prst="rect">
            <a:avLst/>
          </a:prstGeom>
        </p:spPr>
      </p:pic>
    </p:spTree>
    <p:extLst>
      <p:ext uri="{BB962C8B-B14F-4D97-AF65-F5344CB8AC3E}">
        <p14:creationId xmlns:p14="http://schemas.microsoft.com/office/powerpoint/2010/main" val="3833536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280" y="1860550"/>
            <a:ext cx="5362575" cy="1758950"/>
          </a:xfrm>
        </p:spPr>
        <p:txBody>
          <a:bodyPr>
            <a:normAutofit/>
          </a:bodyPr>
          <a:lstStyle/>
          <a:p>
            <a:pPr algn="just"/>
            <a:r>
              <a:rPr lang="en-US" sz="2000" dirty="0" err="1"/>
              <a:t>Selain</a:t>
            </a:r>
            <a:r>
              <a:rPr lang="en-US" sz="2000" dirty="0"/>
              <a:t> </a:t>
            </a:r>
            <a:r>
              <a:rPr lang="en-US" sz="2000" dirty="0" err="1"/>
              <a:t>dokumentasi</a:t>
            </a:r>
            <a:r>
              <a:rPr lang="en-US" sz="2000" dirty="0"/>
              <a:t> </a:t>
            </a:r>
            <a:r>
              <a:rPr lang="en-US" sz="2000" dirty="0" err="1"/>
              <a:t>menggunakan</a:t>
            </a:r>
            <a:r>
              <a:rPr lang="en-US" sz="2000" dirty="0"/>
              <a:t> </a:t>
            </a:r>
            <a:r>
              <a:rPr lang="en-US" sz="2000" dirty="0" err="1"/>
              <a:t>jurnal</a:t>
            </a:r>
            <a:r>
              <a:rPr lang="en-US" sz="2000" dirty="0"/>
              <a:t> </a:t>
            </a:r>
            <a:r>
              <a:rPr lang="en-US" sz="2000" dirty="0" err="1"/>
              <a:t>pelaksanaan</a:t>
            </a:r>
            <a:r>
              <a:rPr lang="en-US" sz="2000" dirty="0"/>
              <a:t> </a:t>
            </a:r>
            <a:r>
              <a:rPr lang="en-US" sz="2000" dirty="0" err="1"/>
              <a:t>proyek</a:t>
            </a:r>
            <a:r>
              <a:rPr lang="en-US" sz="2000" dirty="0"/>
              <a:t>, proses </a:t>
            </a:r>
            <a:r>
              <a:rPr lang="en-US" sz="2000" dirty="0" err="1"/>
              <a:t>pemantauan</a:t>
            </a:r>
            <a:r>
              <a:rPr lang="en-US" sz="2000" dirty="0"/>
              <a:t> </a:t>
            </a:r>
            <a:r>
              <a:rPr lang="en-US" sz="2000" dirty="0" err="1"/>
              <a:t>pelaksanaan</a:t>
            </a:r>
            <a:r>
              <a:rPr lang="en-US" sz="2000" dirty="0"/>
              <a:t> </a:t>
            </a:r>
            <a:r>
              <a:rPr lang="en-US" sz="2000" dirty="0" err="1"/>
              <a:t>proyek</a:t>
            </a:r>
            <a:r>
              <a:rPr lang="en-US" sz="2000" dirty="0"/>
              <a:t> juga </a:t>
            </a:r>
            <a:r>
              <a:rPr lang="en-US" sz="2000" dirty="0" err="1"/>
              <a:t>dilakukan</a:t>
            </a:r>
            <a:r>
              <a:rPr lang="en-US" sz="2000" dirty="0"/>
              <a:t> </a:t>
            </a:r>
            <a:r>
              <a:rPr lang="en-US" sz="2000" dirty="0" err="1"/>
              <a:t>dengan</a:t>
            </a:r>
            <a:r>
              <a:rPr lang="en-US" sz="2000" dirty="0"/>
              <a:t> </a:t>
            </a:r>
            <a:r>
              <a:rPr lang="en-US" sz="2000" dirty="0" err="1"/>
              <a:t>menggunakan</a:t>
            </a:r>
            <a:r>
              <a:rPr lang="en-US" sz="2000" dirty="0"/>
              <a:t> </a:t>
            </a:r>
            <a:r>
              <a:rPr lang="en-US" sz="2000" dirty="0" err="1"/>
              <a:t>dokumen</a:t>
            </a:r>
            <a:r>
              <a:rPr lang="en-US" sz="2000" dirty="0"/>
              <a:t> </a:t>
            </a:r>
            <a:r>
              <a:rPr lang="en-US" sz="2000" dirty="0" err="1"/>
              <a:t>aktivitas</a:t>
            </a:r>
            <a:r>
              <a:rPr lang="en-US" sz="2000" dirty="0"/>
              <a:t> </a:t>
            </a:r>
            <a:r>
              <a:rPr lang="en-US" sz="2000" dirty="0" err="1"/>
              <a:t>individu</a:t>
            </a:r>
            <a:r>
              <a:rPr lang="en-US" sz="2000" dirty="0"/>
              <a:t>. </a:t>
            </a:r>
            <a:r>
              <a:rPr lang="en-US" sz="2000" dirty="0" err="1"/>
              <a:t>Berikut</a:t>
            </a:r>
            <a:r>
              <a:rPr lang="en-US" sz="2000" dirty="0"/>
              <a:t> </a:t>
            </a:r>
            <a:r>
              <a:rPr lang="en-US" sz="2000" dirty="0" err="1"/>
              <a:t>ini</a:t>
            </a:r>
            <a:r>
              <a:rPr lang="en-US" sz="2000" dirty="0"/>
              <a:t> </a:t>
            </a:r>
            <a:r>
              <a:rPr lang="en-US" sz="2000" dirty="0" err="1"/>
              <a:t>merupakan</a:t>
            </a:r>
            <a:r>
              <a:rPr lang="en-US" sz="2000" dirty="0"/>
              <a:t> </a:t>
            </a:r>
            <a:r>
              <a:rPr lang="en-US" sz="2000" dirty="0" err="1"/>
              <a:t>contoh</a:t>
            </a:r>
            <a:r>
              <a:rPr lang="en-US" sz="2000" dirty="0"/>
              <a:t> </a:t>
            </a:r>
            <a:r>
              <a:rPr lang="en-US" sz="2000" dirty="0" err="1"/>
              <a:t>aktivitas</a:t>
            </a:r>
            <a:r>
              <a:rPr lang="en-US" sz="2000" dirty="0"/>
              <a:t> </a:t>
            </a:r>
            <a:r>
              <a:rPr lang="en-US" sz="2000" dirty="0" err="1"/>
              <a:t>individu</a:t>
            </a:r>
            <a:r>
              <a:rPr lang="en-US" sz="2000" dirty="0"/>
              <a:t> </a:t>
            </a:r>
            <a:r>
              <a:rPr lang="en-US" sz="2000" dirty="0" err="1"/>
              <a:t>dalam</a:t>
            </a:r>
            <a:r>
              <a:rPr lang="en-US" sz="2000" dirty="0"/>
              <a:t> </a:t>
            </a:r>
            <a:r>
              <a:rPr lang="en-US" sz="2000" dirty="0" err="1"/>
              <a:t>proyek</a:t>
            </a:r>
            <a:r>
              <a:rPr lang="en-US" sz="2000" dirty="0"/>
              <a:t> </a:t>
            </a:r>
            <a:r>
              <a:rPr lang="en-US" sz="2000" dirty="0" err="1"/>
              <a:t>analisis</a:t>
            </a:r>
            <a:r>
              <a:rPr lang="en-US" sz="2000" dirty="0"/>
              <a:t> data </a:t>
            </a:r>
            <a:r>
              <a:rPr lang="en-US" sz="2000" dirty="0" err="1"/>
              <a:t>pengelolaan</a:t>
            </a:r>
            <a:r>
              <a:rPr lang="en-US" sz="2000" dirty="0"/>
              <a:t> </a:t>
            </a:r>
            <a:r>
              <a:rPr lang="en-US" sz="2000" dirty="0" err="1"/>
              <a:t>sampah</a:t>
            </a:r>
            <a:r>
              <a:rPr lang="en-US" sz="2000" dirty="0"/>
              <a:t> di </a:t>
            </a:r>
            <a:r>
              <a:rPr lang="en-US" sz="2000" dirty="0" smtClean="0"/>
              <a:t>Jakarta.</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9855" y="1860550"/>
            <a:ext cx="4695825" cy="2552700"/>
          </a:xfrm>
          <a:prstGeom prst="rect">
            <a:avLst/>
          </a:prstGeom>
        </p:spPr>
      </p:pic>
      <p:sp>
        <p:nvSpPr>
          <p:cNvPr id="5" name="Title 1"/>
          <p:cNvSpPr txBox="1">
            <a:spLocks/>
          </p:cNvSpPr>
          <p:nvPr/>
        </p:nvSpPr>
        <p:spPr>
          <a:xfrm>
            <a:off x="1033780" y="3533774"/>
            <a:ext cx="10121900" cy="2727325"/>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fi-FI" sz="2000" b="1" dirty="0">
                <a:solidFill>
                  <a:srgbClr val="FF0000"/>
                </a:solidFill>
              </a:rPr>
              <a:t>f. Penyusunan Laporan Kemajuan dan Laporan </a:t>
            </a:r>
            <a:r>
              <a:rPr lang="fi-FI" sz="2000" b="1" dirty="0" smtClean="0">
                <a:solidFill>
                  <a:srgbClr val="FF0000"/>
                </a:solidFill>
              </a:rPr>
              <a:t>Akhir</a:t>
            </a:r>
          </a:p>
          <a:p>
            <a:pPr algn="just"/>
            <a:r>
              <a:rPr lang="en-US" sz="2000" dirty="0" smtClean="0"/>
              <a:t>	</a:t>
            </a:r>
            <a:r>
              <a:rPr lang="en-US" sz="2000" dirty="0" err="1" smtClean="0"/>
              <a:t>Idealnya</a:t>
            </a:r>
            <a:r>
              <a:rPr lang="en-US" sz="2000" dirty="0"/>
              <a:t>, </a:t>
            </a:r>
            <a:r>
              <a:rPr lang="en-US" sz="2000" dirty="0" err="1"/>
              <a:t>pelaksana</a:t>
            </a:r>
            <a:r>
              <a:rPr lang="en-US" sz="2000" dirty="0"/>
              <a:t> </a:t>
            </a:r>
            <a:r>
              <a:rPr lang="en-US" sz="2000" dirty="0" err="1"/>
              <a:t>proyek</a:t>
            </a:r>
            <a:r>
              <a:rPr lang="en-US" sz="2000" dirty="0"/>
              <a:t> </a:t>
            </a:r>
            <a:r>
              <a:rPr lang="en-US" sz="2000" dirty="0" err="1"/>
              <a:t>membuat</a:t>
            </a:r>
            <a:r>
              <a:rPr lang="en-US" sz="2000" dirty="0"/>
              <a:t> </a:t>
            </a:r>
            <a:r>
              <a:rPr lang="en-US" sz="2000" dirty="0" err="1"/>
              <a:t>laporan</a:t>
            </a:r>
            <a:r>
              <a:rPr lang="en-US" sz="2000" dirty="0"/>
              <a:t> </a:t>
            </a:r>
            <a:r>
              <a:rPr lang="en-US" sz="2000" dirty="0" err="1"/>
              <a:t>secara</a:t>
            </a:r>
            <a:r>
              <a:rPr lang="en-US" sz="2000" dirty="0"/>
              <a:t> </a:t>
            </a:r>
            <a:r>
              <a:rPr lang="en-US" sz="2000" dirty="0" err="1"/>
              <a:t>berkala</a:t>
            </a:r>
            <a:r>
              <a:rPr lang="en-US" sz="2000" dirty="0"/>
              <a:t> </a:t>
            </a:r>
            <a:r>
              <a:rPr lang="en-US" sz="2000" dirty="0" err="1"/>
              <a:t>kepada</a:t>
            </a:r>
            <a:r>
              <a:rPr lang="en-US" sz="2000" dirty="0"/>
              <a:t> </a:t>
            </a:r>
            <a:r>
              <a:rPr lang="en-US" sz="2000" dirty="0" err="1"/>
              <a:t>pihak-pihak</a:t>
            </a:r>
            <a:r>
              <a:rPr lang="en-US" sz="2000" dirty="0"/>
              <a:t> yang </a:t>
            </a:r>
            <a:r>
              <a:rPr lang="en-US" sz="2000" dirty="0" err="1"/>
              <a:t>berkepentingan</a:t>
            </a:r>
            <a:r>
              <a:rPr lang="en-US" sz="2000" dirty="0"/>
              <a:t>. </a:t>
            </a:r>
            <a:r>
              <a:rPr lang="en-US" sz="2000" dirty="0" err="1"/>
              <a:t>Terkait</a:t>
            </a:r>
            <a:r>
              <a:rPr lang="en-US" sz="2000" dirty="0"/>
              <a:t> </a:t>
            </a:r>
            <a:r>
              <a:rPr lang="en-US" sz="2000" dirty="0" err="1"/>
              <a:t>hal</a:t>
            </a:r>
            <a:r>
              <a:rPr lang="en-US" sz="2000" dirty="0"/>
              <a:t> </a:t>
            </a:r>
            <a:r>
              <a:rPr lang="en-US" sz="2000" dirty="0" err="1"/>
              <a:t>tersebut</a:t>
            </a:r>
            <a:r>
              <a:rPr lang="en-US" sz="2000" dirty="0"/>
              <a:t>, </a:t>
            </a:r>
            <a:r>
              <a:rPr lang="en-US" sz="2000" dirty="0" err="1"/>
              <a:t>Anda</a:t>
            </a:r>
            <a:r>
              <a:rPr lang="en-US" sz="2000" dirty="0"/>
              <a:t> </a:t>
            </a:r>
            <a:r>
              <a:rPr lang="en-US" sz="2000" dirty="0" err="1"/>
              <a:t>perlu</a:t>
            </a:r>
            <a:r>
              <a:rPr lang="en-US" sz="2000" dirty="0"/>
              <a:t> </a:t>
            </a:r>
            <a:r>
              <a:rPr lang="en-US" sz="2000" dirty="0" err="1"/>
              <a:t>mendiskusikan</a:t>
            </a:r>
            <a:r>
              <a:rPr lang="en-US" sz="2000" dirty="0"/>
              <a:t> </a:t>
            </a:r>
            <a:r>
              <a:rPr lang="en-US" sz="2000" dirty="0" err="1"/>
              <a:t>dengan</a:t>
            </a:r>
            <a:r>
              <a:rPr lang="en-US" sz="2000" dirty="0"/>
              <a:t> guru </a:t>
            </a:r>
            <a:r>
              <a:rPr lang="en-US" sz="2000" dirty="0" err="1"/>
              <a:t>Anda</a:t>
            </a:r>
            <a:r>
              <a:rPr lang="en-US" sz="2000" dirty="0"/>
              <a:t> </a:t>
            </a:r>
            <a:r>
              <a:rPr lang="en-US" sz="2000" dirty="0" err="1"/>
              <a:t>bagaimana</a:t>
            </a:r>
            <a:r>
              <a:rPr lang="en-US" sz="2000" dirty="0"/>
              <a:t> proses </a:t>
            </a:r>
            <a:r>
              <a:rPr lang="en-US" sz="2000" dirty="0" err="1"/>
              <a:t>pelaporan</a:t>
            </a:r>
            <a:r>
              <a:rPr lang="en-US" sz="2000" dirty="0"/>
              <a:t> </a:t>
            </a:r>
            <a:r>
              <a:rPr lang="en-US" sz="2000" dirty="0" err="1"/>
              <a:t>pelaksanaan</a:t>
            </a:r>
            <a:r>
              <a:rPr lang="en-US" sz="2000" dirty="0"/>
              <a:t> </a:t>
            </a:r>
            <a:r>
              <a:rPr lang="en-US" sz="2000" dirty="0" err="1"/>
              <a:t>proyek</a:t>
            </a:r>
            <a:r>
              <a:rPr lang="en-US" sz="2000" dirty="0"/>
              <a:t>. </a:t>
            </a:r>
            <a:endParaRPr lang="en-US" sz="2000" dirty="0" smtClean="0"/>
          </a:p>
          <a:p>
            <a:pPr algn="just"/>
            <a:r>
              <a:rPr lang="en-US" sz="2000" dirty="0"/>
              <a:t>	</a:t>
            </a:r>
            <a:r>
              <a:rPr lang="en-US" sz="2000" dirty="0" err="1" smtClean="0"/>
              <a:t>Untuk</a:t>
            </a:r>
            <a:r>
              <a:rPr lang="en-US" sz="2000" dirty="0" smtClean="0"/>
              <a:t> </a:t>
            </a:r>
            <a:r>
              <a:rPr lang="en-US" sz="2000" dirty="0" err="1"/>
              <a:t>laporan</a:t>
            </a:r>
            <a:r>
              <a:rPr lang="en-US" sz="2000" dirty="0"/>
              <a:t> </a:t>
            </a:r>
            <a:r>
              <a:rPr lang="en-US" sz="2000" dirty="0" err="1"/>
              <a:t>akhir</a:t>
            </a:r>
            <a:r>
              <a:rPr lang="en-US" sz="2000" dirty="0"/>
              <a:t> </a:t>
            </a:r>
            <a:r>
              <a:rPr lang="en-US" sz="2000" dirty="0" err="1"/>
              <a:t>proyek</a:t>
            </a:r>
            <a:r>
              <a:rPr lang="en-US" sz="2000" dirty="0"/>
              <a:t>, </a:t>
            </a:r>
            <a:r>
              <a:rPr lang="en-US" sz="2000" dirty="0" err="1"/>
              <a:t>buatlah</a:t>
            </a:r>
            <a:r>
              <a:rPr lang="en-US" sz="2000" dirty="0"/>
              <a:t> </a:t>
            </a:r>
            <a:r>
              <a:rPr lang="en-US" sz="2000" dirty="0" err="1"/>
              <a:t>laporan</a:t>
            </a:r>
            <a:r>
              <a:rPr lang="en-US" sz="2000" dirty="0"/>
              <a:t> </a:t>
            </a:r>
            <a:r>
              <a:rPr lang="en-US" sz="2000" dirty="0" err="1"/>
              <a:t>dengan</a:t>
            </a:r>
            <a:r>
              <a:rPr lang="en-US" sz="2000" dirty="0"/>
              <a:t> </a:t>
            </a:r>
            <a:r>
              <a:rPr lang="en-US" sz="2000" dirty="0" err="1"/>
              <a:t>mencantumkan</a:t>
            </a:r>
            <a:r>
              <a:rPr lang="en-US" sz="2000" dirty="0"/>
              <a:t> </a:t>
            </a:r>
            <a:r>
              <a:rPr lang="en-US" sz="2000" dirty="0" err="1"/>
              <a:t>hal-hal</a:t>
            </a:r>
            <a:r>
              <a:rPr lang="en-US" sz="2000" dirty="0"/>
              <a:t> </a:t>
            </a:r>
            <a:r>
              <a:rPr lang="en-US" sz="2000" dirty="0" err="1" smtClean="0"/>
              <a:t>berikut</a:t>
            </a:r>
            <a:endParaRPr lang="en-US" sz="2000" dirty="0" smtClean="0"/>
          </a:p>
          <a:p>
            <a:pPr algn="just"/>
            <a:r>
              <a:rPr lang="en-US" sz="2000" dirty="0"/>
              <a:t>(1) </a:t>
            </a:r>
            <a:r>
              <a:rPr lang="en-US" sz="2000" dirty="0" err="1"/>
              <a:t>Penjelasan</a:t>
            </a:r>
            <a:r>
              <a:rPr lang="en-US" sz="2000" dirty="0"/>
              <a:t> </a:t>
            </a:r>
            <a:r>
              <a:rPr lang="en-US" sz="2000" dirty="0" err="1"/>
              <a:t>proyek</a:t>
            </a:r>
            <a:r>
              <a:rPr lang="en-US" sz="2000" dirty="0"/>
              <a:t> </a:t>
            </a:r>
            <a:r>
              <a:rPr lang="en-US" sz="2000" dirty="0" err="1"/>
              <a:t>secara</a:t>
            </a:r>
            <a:r>
              <a:rPr lang="en-US" sz="2000" dirty="0"/>
              <a:t> </a:t>
            </a:r>
            <a:r>
              <a:rPr lang="en-US" sz="2000" dirty="0" err="1"/>
              <a:t>umum</a:t>
            </a:r>
            <a:r>
              <a:rPr lang="en-US" sz="2000" dirty="0"/>
              <a:t> yang </a:t>
            </a:r>
            <a:r>
              <a:rPr lang="en-US" sz="2000" dirty="0" err="1"/>
              <a:t>berisikan</a:t>
            </a:r>
            <a:r>
              <a:rPr lang="en-US" sz="2000" dirty="0"/>
              <a:t> </a:t>
            </a:r>
            <a:r>
              <a:rPr lang="en-US" sz="2000" dirty="0" err="1"/>
              <a:t>nama</a:t>
            </a:r>
            <a:r>
              <a:rPr lang="en-US" sz="2000" dirty="0"/>
              <a:t> </a:t>
            </a:r>
            <a:r>
              <a:rPr lang="en-US" sz="2000" dirty="0" err="1"/>
              <a:t>proyek</a:t>
            </a:r>
            <a:r>
              <a:rPr lang="en-US" sz="2000" dirty="0"/>
              <a:t>, </a:t>
            </a:r>
            <a:r>
              <a:rPr lang="en-US" sz="2000" dirty="0" err="1"/>
              <a:t>tujuan</a:t>
            </a:r>
            <a:r>
              <a:rPr lang="en-US" sz="2000" dirty="0"/>
              <a:t> </a:t>
            </a:r>
            <a:r>
              <a:rPr lang="en-US" sz="2000" dirty="0" err="1"/>
              <a:t>proyek</a:t>
            </a:r>
            <a:r>
              <a:rPr lang="en-US" sz="2000" dirty="0"/>
              <a:t>, </a:t>
            </a:r>
            <a:r>
              <a:rPr lang="en-US" sz="2000" dirty="0" err="1"/>
              <a:t>batasan-batasan</a:t>
            </a:r>
            <a:r>
              <a:rPr lang="en-US" sz="2000" dirty="0"/>
              <a:t> </a:t>
            </a:r>
            <a:r>
              <a:rPr lang="en-US" sz="2000" dirty="0" err="1"/>
              <a:t>dan</a:t>
            </a:r>
            <a:r>
              <a:rPr lang="en-US" sz="2000" dirty="0"/>
              <a:t> </a:t>
            </a:r>
            <a:r>
              <a:rPr lang="en-US" sz="2000" dirty="0" err="1"/>
              <a:t>waktu</a:t>
            </a:r>
            <a:r>
              <a:rPr lang="en-US" sz="2000" dirty="0"/>
              <a:t> </a:t>
            </a:r>
            <a:r>
              <a:rPr lang="en-US" sz="2000" dirty="0" err="1"/>
              <a:t>pelaksanaan</a:t>
            </a:r>
            <a:r>
              <a:rPr lang="en-US" sz="2000" dirty="0"/>
              <a:t> </a:t>
            </a:r>
            <a:r>
              <a:rPr lang="en-US" sz="2000" dirty="0" err="1"/>
              <a:t>proyek</a:t>
            </a:r>
            <a:r>
              <a:rPr lang="en-US" sz="2000" dirty="0"/>
              <a:t>.</a:t>
            </a:r>
            <a:endParaRPr lang="en-US" sz="2000" b="1" dirty="0">
              <a:solidFill>
                <a:srgbClr val="FF0000"/>
              </a:solidFill>
            </a:endParaRPr>
          </a:p>
        </p:txBody>
      </p:sp>
    </p:spTree>
    <p:extLst>
      <p:ext uri="{BB962C8B-B14F-4D97-AF65-F5344CB8AC3E}">
        <p14:creationId xmlns:p14="http://schemas.microsoft.com/office/powerpoint/2010/main" val="2737709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1333500"/>
            <a:ext cx="11607800" cy="4965701"/>
          </a:xfrm>
        </p:spPr>
        <p:txBody>
          <a:bodyPr>
            <a:noAutofit/>
          </a:bodyPr>
          <a:lstStyle/>
          <a:p>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masing-masing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dihadapi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solusi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4) Proses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mengumpulkan</a:t>
            </a:r>
            <a:r>
              <a:rPr lang="en-US" sz="2000" dirty="0">
                <a:latin typeface="Times New Roman" panose="02020603050405020304" pitchFamily="18" charset="0"/>
                <a:cs typeface="Times New Roman" panose="02020603050405020304" pitchFamily="18" charset="0"/>
              </a:rPr>
              <a:t> data, data-data yang </a:t>
            </a:r>
            <a:r>
              <a:rPr lang="en-US" sz="2000" dirty="0" err="1">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data-data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5)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membersihkan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diperoleh</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6)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memformat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(7</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diperoleh</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8)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visualisasi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9)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interpretasi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diperoleh</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10)</a:t>
            </a:r>
            <a:r>
              <a:rPr lang="en-US" sz="2000" dirty="0" err="1">
                <a:latin typeface="Times New Roman" panose="02020603050405020304" pitchFamily="18" charset="0"/>
                <a:cs typeface="Times New Roman" panose="02020603050405020304" pitchFamily="18" charset="0"/>
              </a:rPr>
              <a:t>Kesimpulan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saran-saran</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11) </a:t>
            </a:r>
            <a:r>
              <a:rPr lang="en-US" sz="2000" dirty="0" err="1">
                <a:latin typeface="Times New Roman" panose="02020603050405020304" pitchFamily="18" charset="0"/>
                <a:cs typeface="Times New Roman" panose="02020603050405020304" pitchFamily="18" charset="0"/>
              </a:rPr>
              <a:t>Dokumen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jurnal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jurnal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termasuk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dokumen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refleksi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lain-lain (</a:t>
            </a:r>
            <a:r>
              <a:rPr lang="en-US" sz="2000" dirty="0" err="1">
                <a:latin typeface="Times New Roman" panose="02020603050405020304" pitchFamily="18" charset="0"/>
                <a:cs typeface="Times New Roman" panose="02020603050405020304" pitchFamily="18" charset="0"/>
              </a:rPr>
              <a:t>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penutupan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proyek</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g. </a:t>
            </a:r>
            <a:r>
              <a:rPr lang="en-US" sz="2000" b="1" dirty="0" err="1">
                <a:solidFill>
                  <a:srgbClr val="FF0000"/>
                </a:solidFill>
                <a:latin typeface="Times New Roman" panose="02020603050405020304" pitchFamily="18" charset="0"/>
                <a:cs typeface="Times New Roman" panose="02020603050405020304" pitchFamily="18" charset="0"/>
              </a:rPr>
              <a:t>Tahap</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Penutupan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Evaluasi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Proyek</a:t>
            </a:r>
            <a:r>
              <a:rPr lang="en-US" sz="2000" b="1" dirty="0" smtClean="0">
                <a:solidFill>
                  <a:srgbClr val="FF0000"/>
                </a:solidFill>
                <a:latin typeface="Times New Roman" panose="02020603050405020304" pitchFamily="18" charset="0"/>
                <a:cs typeface="Times New Roman" panose="02020603050405020304" pitchFamily="18" charset="0"/>
              </a:rPr>
              <a:t/>
            </a:r>
            <a:br>
              <a:rPr lang="en-US" sz="2000" b="1" dirty="0" smtClean="0">
                <a:solidFill>
                  <a:srgbClr val="FF0000"/>
                </a:solidFill>
                <a:latin typeface="Times New Roman" panose="02020603050405020304" pitchFamily="18" charset="0"/>
                <a:cs typeface="Times New Roman" panose="02020603050405020304" pitchFamily="18" charset="0"/>
              </a:rPr>
            </a:b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Selain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guru,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terhadap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internal.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anggota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membagikan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pengalaman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individu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anggota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pembelajaran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Dokumen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disertakan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akhir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laporan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4982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2712303"/>
            <a:ext cx="5455920" cy="2697897"/>
          </a:xfrm>
        </p:spPr>
        <p:txBody>
          <a:bodyPr>
            <a:normAutofit fontScale="90000"/>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Ketika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penilaian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anggota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Penilaian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meliputi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anggota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penilaian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anggota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lainnya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mengetahui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hal-hal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diperbaiki</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kalimat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bersifat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evaluasi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tim</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2165" y="1930400"/>
            <a:ext cx="3562350" cy="8763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2175" y="1930400"/>
            <a:ext cx="3581400" cy="2667000"/>
          </a:xfrm>
          <a:prstGeom prst="rect">
            <a:avLst/>
          </a:prstGeom>
        </p:spPr>
      </p:pic>
    </p:spTree>
    <p:extLst>
      <p:ext uri="{BB962C8B-B14F-4D97-AF65-F5344CB8AC3E}">
        <p14:creationId xmlns:p14="http://schemas.microsoft.com/office/powerpoint/2010/main" val="1300306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A. </a:t>
            </a:r>
            <a:r>
              <a:rPr lang="en-US" sz="2000" b="1" dirty="0" err="1">
                <a:solidFill>
                  <a:srgbClr val="00B0F0"/>
                </a:solidFill>
                <a:latin typeface="Times New Roman" panose="02020603050405020304" pitchFamily="18" charset="0"/>
                <a:cs typeface="Times New Roman" panose="02020603050405020304" pitchFamily="18" charset="0"/>
              </a:rPr>
              <a:t>Menerapkan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Informatika</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dalam</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Proyek</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310297"/>
            <a:ext cx="10058400" cy="5187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Penggunaan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keperluan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keamanan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kesehatan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politik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pendidikan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temukan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permasalahan-permasalahan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mata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pelajaran</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marL="457200" indent="-457200" algn="just">
              <a:buAutoNum type="arabicPeriod"/>
            </a:pPr>
            <a:r>
              <a:rPr lang="en-US" sz="2000" dirty="0" err="1" smtClean="0">
                <a:solidFill>
                  <a:srgbClr val="FF0000"/>
                </a:solidFill>
                <a:latin typeface="Times New Roman" panose="02020603050405020304" pitchFamily="18" charset="0"/>
                <a:cs typeface="Times New Roman" panose="02020603050405020304" pitchFamily="18" charset="0"/>
              </a:rPr>
              <a:t>Membuat</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Proyek</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Aplikasi</a:t>
            </a:r>
            <a:endParaRPr lang="en-US" sz="2000" dirty="0" smtClean="0">
              <a:solidFill>
                <a:srgbClr val="FF0000"/>
              </a:solidFill>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pemrograman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array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3436203"/>
            <a:ext cx="10058400" cy="3116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invers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3 × 3</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eriod"/>
            </a:pPr>
            <a:r>
              <a:rPr lang="en-US" sz="2000" dirty="0" err="1" smtClean="0">
                <a:latin typeface="Times New Roman" panose="02020603050405020304" pitchFamily="18" charset="0"/>
                <a:cs typeface="Times New Roman" panose="02020603050405020304" pitchFamily="18" charset="0"/>
              </a:rPr>
              <a:t>Jalankan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wxDev</a:t>
            </a:r>
            <a:r>
              <a:rPr lang="en-US" sz="2000" dirty="0">
                <a:latin typeface="Times New Roman" panose="02020603050405020304" pitchFamily="18" charset="0"/>
                <a:cs typeface="Times New Roman" panose="02020603050405020304" pitchFamily="18" charset="0"/>
              </a:rPr>
              <a:t> C</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eriod"/>
            </a:pPr>
            <a:r>
              <a:rPr lang="en-US" sz="2000" dirty="0" smtClean="0">
                <a:latin typeface="Times New Roman" panose="02020603050405020304" pitchFamily="18" charset="0"/>
                <a:cs typeface="Times New Roman" panose="02020603050405020304" pitchFamily="18" charset="0"/>
              </a:rPr>
              <a:t>Dari </a:t>
            </a:r>
            <a:r>
              <a:rPr lang="en-US" sz="2000" dirty="0">
                <a:latin typeface="Times New Roman" panose="02020603050405020304" pitchFamily="18" charset="0"/>
                <a:cs typeface="Times New Roman" panose="02020603050405020304" pitchFamily="18" charset="0"/>
              </a:rPr>
              <a:t>menu File </a:t>
            </a:r>
            <a:r>
              <a:rPr lang="en-US" sz="2000" dirty="0" err="1">
                <a:latin typeface="Times New Roman" panose="02020603050405020304" pitchFamily="18" charset="0"/>
                <a:cs typeface="Times New Roman" panose="02020603050405020304" pitchFamily="18" charset="0"/>
              </a:rPr>
              <a:t>pilihlah</a:t>
            </a:r>
            <a:r>
              <a:rPr lang="en-US" sz="2000" dirty="0">
                <a:latin typeface="Times New Roman" panose="02020603050405020304" pitchFamily="18" charset="0"/>
                <a:cs typeface="Times New Roman" panose="02020603050405020304" pitchFamily="18" charset="0"/>
              </a:rPr>
              <a:t> New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Source File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Jendela</a:t>
            </a:r>
            <a:r>
              <a:rPr lang="en-US" sz="2000" dirty="0">
                <a:latin typeface="Times New Roman" panose="02020603050405020304" pitchFamily="18" charset="0"/>
                <a:cs typeface="Times New Roman" panose="02020603050405020304" pitchFamily="18" charset="0"/>
              </a:rPr>
              <a:t> Edit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ditampilkan</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626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092" y="-1942883"/>
            <a:ext cx="5353050" cy="3711358"/>
          </a:xfrm>
        </p:spPr>
        <p:txBody>
          <a:bodyPr>
            <a:normAutofit/>
          </a:bodyPr>
          <a:lstStyle/>
          <a:p>
            <a:pPr algn="just"/>
            <a:r>
              <a:rPr lang="en-US" sz="2000" dirty="0" err="1"/>
              <a:t>Setelah</a:t>
            </a:r>
            <a:r>
              <a:rPr lang="en-US" sz="2000" dirty="0"/>
              <a:t> </a:t>
            </a:r>
            <a:r>
              <a:rPr lang="en-US" sz="2000" dirty="0" err="1"/>
              <a:t>menyelesaikan</a:t>
            </a:r>
            <a:r>
              <a:rPr lang="en-US" sz="2000" dirty="0"/>
              <a:t> </a:t>
            </a:r>
            <a:r>
              <a:rPr lang="en-US" sz="2000" dirty="0" err="1"/>
              <a:t>proyek</a:t>
            </a:r>
            <a:r>
              <a:rPr lang="en-US" sz="2000" dirty="0"/>
              <a:t>, </a:t>
            </a:r>
            <a:r>
              <a:rPr lang="en-US" sz="2000" dirty="0" err="1"/>
              <a:t>Anda</a:t>
            </a:r>
            <a:r>
              <a:rPr lang="en-US" sz="2000" dirty="0"/>
              <a:t> </a:t>
            </a:r>
            <a:r>
              <a:rPr lang="en-US" sz="2000" dirty="0" err="1"/>
              <a:t>perlu</a:t>
            </a:r>
            <a:r>
              <a:rPr lang="en-US" sz="2000" dirty="0"/>
              <a:t> </a:t>
            </a:r>
            <a:r>
              <a:rPr lang="en-US" sz="2000" dirty="0" err="1"/>
              <a:t>melakukan</a:t>
            </a:r>
            <a:r>
              <a:rPr lang="en-US" sz="2000" dirty="0"/>
              <a:t> </a:t>
            </a:r>
            <a:r>
              <a:rPr lang="en-US" sz="2000" dirty="0" err="1"/>
              <a:t>refleksi</a:t>
            </a:r>
            <a:r>
              <a:rPr lang="en-US" sz="2000" dirty="0"/>
              <a:t> </a:t>
            </a:r>
            <a:r>
              <a:rPr lang="en-US" sz="2000" dirty="0" err="1"/>
              <a:t>diri</a:t>
            </a:r>
            <a:r>
              <a:rPr lang="en-US" sz="2000" dirty="0"/>
              <a:t> </a:t>
            </a:r>
            <a:r>
              <a:rPr lang="en-US" sz="2000" dirty="0" err="1"/>
              <a:t>untuk</a:t>
            </a:r>
            <a:r>
              <a:rPr lang="en-US" sz="2000" dirty="0"/>
              <a:t> </a:t>
            </a:r>
            <a:r>
              <a:rPr lang="en-US" sz="2000" dirty="0" err="1"/>
              <a:t>mengembangkan</a:t>
            </a:r>
            <a:r>
              <a:rPr lang="en-US" sz="2000" dirty="0"/>
              <a:t> </a:t>
            </a:r>
            <a:r>
              <a:rPr lang="en-US" sz="2000" dirty="0" err="1"/>
              <a:t>diri</a:t>
            </a:r>
            <a:r>
              <a:rPr lang="en-US" sz="2000" dirty="0"/>
              <a:t> </a:t>
            </a:r>
            <a:r>
              <a:rPr lang="en-US" sz="2000" dirty="0" err="1"/>
              <a:t>menjadi</a:t>
            </a:r>
            <a:r>
              <a:rPr lang="en-US" sz="2000" dirty="0"/>
              <a:t> </a:t>
            </a:r>
            <a:r>
              <a:rPr lang="en-US" sz="2000" dirty="0" err="1"/>
              <a:t>lebih</a:t>
            </a:r>
            <a:r>
              <a:rPr lang="en-US" sz="2000" dirty="0"/>
              <a:t> </a:t>
            </a:r>
            <a:r>
              <a:rPr lang="en-US" sz="2000" dirty="0" err="1"/>
              <a:t>baik</a:t>
            </a:r>
            <a:r>
              <a:rPr lang="en-US" sz="2000" dirty="0"/>
              <a:t> di masa yang </a:t>
            </a:r>
            <a:r>
              <a:rPr lang="en-US" sz="2000" dirty="0" err="1"/>
              <a:t>akan</a:t>
            </a:r>
            <a:r>
              <a:rPr lang="en-US" sz="2000" dirty="0"/>
              <a:t> </a:t>
            </a:r>
            <a:r>
              <a:rPr lang="en-US" sz="2000" dirty="0" err="1"/>
              <a:t>datang</a:t>
            </a:r>
            <a:r>
              <a:rPr lang="en-US" sz="2000" dirty="0"/>
              <a:t>. </a:t>
            </a:r>
            <a:r>
              <a:rPr lang="en-US" sz="2000" dirty="0" err="1"/>
              <a:t>Lakukan</a:t>
            </a:r>
            <a:r>
              <a:rPr lang="en-US" sz="2000" dirty="0"/>
              <a:t> </a:t>
            </a:r>
            <a:r>
              <a:rPr lang="en-US" sz="2000" dirty="0" err="1"/>
              <a:t>refleksi</a:t>
            </a:r>
            <a:r>
              <a:rPr lang="en-US" sz="2000" dirty="0"/>
              <a:t> </a:t>
            </a:r>
            <a:r>
              <a:rPr lang="en-US" sz="2000" dirty="0" err="1"/>
              <a:t>diri</a:t>
            </a:r>
            <a:r>
              <a:rPr lang="en-US" sz="2000" dirty="0"/>
              <a:t> </a:t>
            </a:r>
            <a:r>
              <a:rPr lang="en-US" sz="2000" dirty="0" err="1"/>
              <a:t>dengan</a:t>
            </a:r>
            <a:r>
              <a:rPr lang="en-US" sz="2000" dirty="0"/>
              <a:t> </a:t>
            </a:r>
            <a:r>
              <a:rPr lang="en-US" sz="2000" dirty="0" err="1"/>
              <a:t>melengkapi</a:t>
            </a:r>
            <a:r>
              <a:rPr lang="en-US" sz="2000" dirty="0"/>
              <a:t> </a:t>
            </a:r>
            <a:r>
              <a:rPr lang="en-US" sz="2000" dirty="0" err="1"/>
              <a:t>dokumen</a:t>
            </a:r>
            <a:r>
              <a:rPr lang="en-US" sz="2000" dirty="0"/>
              <a:t> </a:t>
            </a:r>
            <a:r>
              <a:rPr lang="en-US" sz="2000" dirty="0" err="1"/>
              <a:t>berikut</a:t>
            </a:r>
            <a:r>
              <a:rPr lang="en-US" sz="2000" dirty="0"/>
              <a:t> </a:t>
            </a:r>
            <a:r>
              <a:rPr lang="en-US" sz="2000" dirty="0" err="1"/>
              <a:t>ini</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092" y="1933575"/>
            <a:ext cx="4705350" cy="25622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775" y="1781175"/>
            <a:ext cx="3600450" cy="4514850"/>
          </a:xfrm>
          <a:prstGeom prst="rect">
            <a:avLst/>
          </a:prstGeom>
        </p:spPr>
      </p:pic>
      <p:sp>
        <p:nvSpPr>
          <p:cNvPr id="6" name="Title 1"/>
          <p:cNvSpPr txBox="1">
            <a:spLocks/>
          </p:cNvSpPr>
          <p:nvPr/>
        </p:nvSpPr>
        <p:spPr>
          <a:xfrm>
            <a:off x="1121092" y="2182921"/>
            <a:ext cx="6349683" cy="3711358"/>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t>Selama</a:t>
            </a:r>
            <a:r>
              <a:rPr lang="en-US" sz="2000" dirty="0"/>
              <a:t> </a:t>
            </a:r>
            <a:r>
              <a:rPr lang="en-US" sz="2000" dirty="0" err="1"/>
              <a:t>melakukan</a:t>
            </a:r>
            <a:r>
              <a:rPr lang="en-US" sz="2000" dirty="0"/>
              <a:t> </a:t>
            </a:r>
            <a:r>
              <a:rPr lang="en-US" sz="2000" dirty="0" err="1"/>
              <a:t>proyek</a:t>
            </a:r>
            <a:r>
              <a:rPr lang="en-US" sz="2000" dirty="0"/>
              <a:t> </a:t>
            </a:r>
            <a:r>
              <a:rPr lang="en-US" sz="2000" dirty="0" err="1"/>
              <a:t>analisis</a:t>
            </a:r>
            <a:r>
              <a:rPr lang="en-US" sz="2000" dirty="0"/>
              <a:t> data, </a:t>
            </a:r>
            <a:r>
              <a:rPr lang="en-US" sz="2000" dirty="0" err="1"/>
              <a:t>ada</a:t>
            </a:r>
            <a:r>
              <a:rPr lang="en-US" sz="2000" dirty="0"/>
              <a:t> </a:t>
            </a:r>
            <a:r>
              <a:rPr lang="en-US" sz="2000" dirty="0" err="1"/>
              <a:t>berbagai</a:t>
            </a:r>
            <a:r>
              <a:rPr lang="en-US" sz="2000" dirty="0"/>
              <a:t> </a:t>
            </a:r>
            <a:r>
              <a:rPr lang="en-US" sz="2000" dirty="0" err="1"/>
              <a:t>konsep</a:t>
            </a:r>
            <a:r>
              <a:rPr lang="en-US" sz="2000" dirty="0"/>
              <a:t> </a:t>
            </a:r>
            <a:r>
              <a:rPr lang="en-US" sz="2000" dirty="0" err="1"/>
              <a:t>ilmu</a:t>
            </a:r>
            <a:r>
              <a:rPr lang="en-US" sz="2000" dirty="0"/>
              <a:t> yang </a:t>
            </a:r>
            <a:r>
              <a:rPr lang="en-US" sz="2000" dirty="0" err="1"/>
              <a:t>digunakan</a:t>
            </a:r>
            <a:r>
              <a:rPr lang="en-US" sz="2000" dirty="0"/>
              <a:t>, </a:t>
            </a:r>
            <a:r>
              <a:rPr lang="en-US" sz="2000" dirty="0" err="1"/>
              <a:t>seperti</a:t>
            </a:r>
            <a:r>
              <a:rPr lang="en-US" sz="2000" dirty="0"/>
              <a:t> </a:t>
            </a:r>
            <a:r>
              <a:rPr lang="en-US" sz="2000" dirty="0" err="1"/>
              <a:t>ilmu</a:t>
            </a:r>
            <a:r>
              <a:rPr lang="en-US" sz="2000" dirty="0"/>
              <a:t> </a:t>
            </a:r>
            <a:r>
              <a:rPr lang="en-US" sz="2000" dirty="0" err="1"/>
              <a:t>statistik</a:t>
            </a:r>
            <a:r>
              <a:rPr lang="en-US" sz="2000" dirty="0"/>
              <a:t>, </a:t>
            </a:r>
            <a:r>
              <a:rPr lang="en-US" sz="2000" dirty="0" err="1"/>
              <a:t>perhitungan</a:t>
            </a:r>
            <a:r>
              <a:rPr lang="en-US" sz="2000" dirty="0"/>
              <a:t>, </a:t>
            </a:r>
            <a:r>
              <a:rPr lang="en-US" sz="2000" dirty="0" err="1"/>
              <a:t>dan</a:t>
            </a:r>
            <a:r>
              <a:rPr lang="en-US" sz="2000" dirty="0"/>
              <a:t> </a:t>
            </a:r>
            <a:r>
              <a:rPr lang="en-US" sz="2000" dirty="0" err="1"/>
              <a:t>berbagai</a:t>
            </a:r>
            <a:r>
              <a:rPr lang="en-US" sz="2000" dirty="0"/>
              <a:t> </a:t>
            </a:r>
            <a:r>
              <a:rPr lang="en-US" sz="2000" dirty="0" err="1"/>
              <a:t>konsep</a:t>
            </a:r>
            <a:r>
              <a:rPr lang="en-US" sz="2000" dirty="0"/>
              <a:t> </a:t>
            </a:r>
            <a:r>
              <a:rPr lang="en-US" sz="2000" dirty="0" err="1"/>
              <a:t>ilmu</a:t>
            </a:r>
            <a:r>
              <a:rPr lang="en-US" sz="2000" dirty="0"/>
              <a:t> lain. </a:t>
            </a:r>
            <a:r>
              <a:rPr lang="en-US" sz="2000" dirty="0" err="1"/>
              <a:t>Jelaskan</a:t>
            </a:r>
            <a:r>
              <a:rPr lang="en-US" sz="2000" dirty="0"/>
              <a:t> </a:t>
            </a:r>
            <a:r>
              <a:rPr lang="en-US" sz="2000" dirty="0" err="1"/>
              <a:t>secara</a:t>
            </a:r>
            <a:r>
              <a:rPr lang="en-US" sz="2000" dirty="0"/>
              <a:t> </a:t>
            </a:r>
            <a:r>
              <a:rPr lang="en-US" sz="2000" dirty="0" err="1"/>
              <a:t>ringkas</a:t>
            </a:r>
            <a:r>
              <a:rPr lang="en-US" sz="2000" dirty="0"/>
              <a:t> </a:t>
            </a:r>
            <a:r>
              <a:rPr lang="en-US" sz="2000" dirty="0" err="1"/>
              <a:t>konsep</a:t>
            </a:r>
            <a:r>
              <a:rPr lang="en-US" sz="2000" dirty="0"/>
              <a:t> </a:t>
            </a:r>
            <a:r>
              <a:rPr lang="en-US" sz="2000" dirty="0" err="1"/>
              <a:t>ilmu</a:t>
            </a:r>
            <a:r>
              <a:rPr lang="en-US" sz="2000" dirty="0"/>
              <a:t> </a:t>
            </a:r>
            <a:r>
              <a:rPr lang="en-US" sz="2000" dirty="0" err="1"/>
              <a:t>tersebut</a:t>
            </a:r>
            <a:r>
              <a:rPr lang="en-US" sz="2000" dirty="0"/>
              <a:t> </a:t>
            </a:r>
            <a:r>
              <a:rPr lang="en-US" sz="2000" dirty="0" err="1"/>
              <a:t>dan</a:t>
            </a:r>
            <a:r>
              <a:rPr lang="en-US" sz="2000" dirty="0"/>
              <a:t> </a:t>
            </a:r>
            <a:r>
              <a:rPr lang="en-US" sz="2000" dirty="0" err="1"/>
              <a:t>hubungannya</a:t>
            </a:r>
            <a:r>
              <a:rPr lang="en-US" sz="2000" dirty="0"/>
              <a:t> </a:t>
            </a:r>
            <a:r>
              <a:rPr lang="en-US" sz="2000" dirty="0" err="1"/>
              <a:t>dengan</a:t>
            </a:r>
            <a:r>
              <a:rPr lang="en-US" sz="2000" dirty="0"/>
              <a:t> </a:t>
            </a:r>
            <a:r>
              <a:rPr lang="en-US" sz="2000" dirty="0" err="1"/>
              <a:t>bidang</a:t>
            </a:r>
            <a:r>
              <a:rPr lang="en-US" sz="2000" dirty="0"/>
              <a:t> </a:t>
            </a:r>
            <a:r>
              <a:rPr lang="en-US" sz="2000" dirty="0" err="1"/>
              <a:t>Informatika</a:t>
            </a:r>
            <a:r>
              <a:rPr lang="en-US" sz="2000" dirty="0"/>
              <a:t>.</a:t>
            </a:r>
          </a:p>
        </p:txBody>
      </p:sp>
    </p:spTree>
    <p:extLst>
      <p:ext uri="{BB962C8B-B14F-4D97-AF65-F5344CB8AC3E}">
        <p14:creationId xmlns:p14="http://schemas.microsoft.com/office/powerpoint/2010/main" val="3253304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5494020" cy="1450757"/>
          </a:xfrm>
        </p:spPr>
        <p:txBody>
          <a:bodyPr>
            <a:normAutofit/>
          </a:bodyPr>
          <a:lstStyle/>
          <a:p>
            <a:pPr algn="just"/>
            <a:r>
              <a:rPr lang="en-US" sz="2000" dirty="0" err="1">
                <a:latin typeface="Times New Roman" panose="02020603050405020304" pitchFamily="18" charset="0"/>
                <a:cs typeface="Times New Roman" panose="02020603050405020304" pitchFamily="18" charset="0"/>
              </a:rPr>
              <a:t>Selama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konsep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statistik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konsep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ringkas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konsep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hubungannya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481" y="1980247"/>
            <a:ext cx="3952875" cy="12001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7887" y="1737360"/>
            <a:ext cx="3933825" cy="3209925"/>
          </a:xfrm>
          <a:prstGeom prst="rect">
            <a:avLst/>
          </a:prstGeom>
        </p:spPr>
      </p:pic>
      <p:sp>
        <p:nvSpPr>
          <p:cNvPr id="6" name="Title 1"/>
          <p:cNvSpPr txBox="1">
            <a:spLocks/>
          </p:cNvSpPr>
          <p:nvPr/>
        </p:nvSpPr>
        <p:spPr>
          <a:xfrm>
            <a:off x="1211580" y="3496528"/>
            <a:ext cx="549402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Dokumen-dokumen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dokumen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laporan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akhir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12857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489803"/>
            <a:ext cx="10058400" cy="429809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persoalan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Terkait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refleksikan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pemahaman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kegiatan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Apakah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jelaskan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Apakah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proyek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sederhana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pindailah</a:t>
            </a:r>
            <a:r>
              <a:rPr lang="en-US" sz="2000" dirty="0">
                <a:latin typeface="Times New Roman" panose="02020603050405020304" pitchFamily="18" charset="0"/>
                <a:cs typeface="Times New Roman" panose="02020603050405020304" pitchFamily="18" charset="0"/>
              </a:rPr>
              <a:t> QR Code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980" y="919162"/>
            <a:ext cx="1819275" cy="676275"/>
          </a:xfrm>
          <a:prstGeom prst="rect">
            <a:avLst/>
          </a:prstGeom>
        </p:spPr>
      </p:pic>
    </p:spTree>
    <p:extLst>
      <p:ext uri="{BB962C8B-B14F-4D97-AF65-F5344CB8AC3E}">
        <p14:creationId xmlns:p14="http://schemas.microsoft.com/office/powerpoint/2010/main" val="2514617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79" y="1874103"/>
            <a:ext cx="6125845" cy="4259997"/>
          </a:xfrm>
        </p:spPr>
        <p:txBody>
          <a:bodyPr>
            <a:normAutofit/>
          </a:bodyPr>
          <a:lstStyle/>
          <a:p>
            <a:r>
              <a:rPr lang="en-US" sz="2000" dirty="0" smtClean="0"/>
              <a:t>(3) </a:t>
            </a:r>
            <a:r>
              <a:rPr lang="en-US" sz="2000" dirty="0" err="1" smtClean="0">
                <a:latin typeface="Times New Roman" panose="02020603050405020304" pitchFamily="18" charset="0"/>
                <a:cs typeface="Times New Roman" panose="02020603050405020304" pitchFamily="18" charset="0"/>
              </a:rPr>
              <a:t>Tambahkan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6.2.</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(4) Dari </a:t>
            </a:r>
            <a:r>
              <a:rPr lang="en-US" sz="2000" dirty="0">
                <a:latin typeface="Times New Roman" panose="02020603050405020304" pitchFamily="18" charset="0"/>
                <a:cs typeface="Times New Roman" panose="02020603050405020304" pitchFamily="18" charset="0"/>
              </a:rPr>
              <a:t>menu Execute, </a:t>
            </a:r>
            <a:r>
              <a:rPr lang="en-US" sz="2000" dirty="0" err="1">
                <a:latin typeface="Times New Roman" panose="02020603050405020304" pitchFamily="18" charset="0"/>
                <a:cs typeface="Times New Roman" panose="02020603050405020304" pitchFamily="18" charset="0"/>
              </a:rPr>
              <a:t>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Compile. </a:t>
            </a:r>
            <a:r>
              <a:rPr lang="en-US" sz="2000" dirty="0" err="1">
                <a:latin typeface="Times New Roman" panose="02020603050405020304" pitchFamily="18" charset="0"/>
                <a:cs typeface="Times New Roman" panose="02020603050405020304" pitchFamily="18" charset="0"/>
              </a:rPr>
              <a:t>Perbaiki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Compile.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5) Dari menu Execute, </a:t>
            </a:r>
            <a:r>
              <a:rPr lang="en-US" sz="2000" dirty="0" err="1">
                <a:latin typeface="Times New Roman" panose="02020603050405020304" pitchFamily="18" charset="0"/>
                <a:cs typeface="Times New Roman" panose="02020603050405020304" pitchFamily="18" charset="0"/>
              </a:rPr>
              <a:t>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perintah</a:t>
            </a:r>
            <a:r>
              <a:rPr lang="en-US" sz="2000" dirty="0">
                <a:latin typeface="Times New Roman" panose="02020603050405020304" pitchFamily="18" charset="0"/>
                <a:cs typeface="Times New Roman" panose="02020603050405020304" pitchFamily="18" charset="0"/>
              </a:rPr>
              <a:t> Run without Debugging. Program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(6) </a:t>
            </a:r>
            <a:r>
              <a:rPr lang="en-US" sz="2000" dirty="0" err="1" smtClean="0">
                <a:latin typeface="Times New Roman" panose="02020603050405020304" pitchFamily="18" charset="0"/>
                <a:cs typeface="Times New Roman" panose="02020603050405020304" pitchFamily="18" charset="0"/>
              </a:rPr>
              <a:t>Masukkan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3 x 3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inversnya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Perhatikan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6.2.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7) </a:t>
            </a:r>
            <a:r>
              <a:rPr lang="en-US" sz="2000" dirty="0" err="1">
                <a:latin typeface="Times New Roman" panose="02020603050405020304" pitchFamily="18" charset="0"/>
                <a:cs typeface="Times New Roman" panose="02020603050405020304" pitchFamily="18" charset="0"/>
              </a:rPr>
              <a:t>Coba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kombinasi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berbeda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berarti</a:t>
            </a:r>
            <a:r>
              <a:rPr lang="en-US" sz="2000" dirty="0">
                <a:latin typeface="Times New Roman" panose="02020603050405020304" pitchFamily="18" charset="0"/>
                <a:cs typeface="Times New Roman" panose="02020603050405020304" pitchFamily="18" charset="0"/>
              </a:rPr>
              <a:t> program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berjalan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225" y="1874103"/>
            <a:ext cx="3714750" cy="4374298"/>
          </a:xfrm>
          <a:prstGeom prst="rect">
            <a:avLst/>
          </a:prstGeom>
        </p:spPr>
      </p:pic>
    </p:spTree>
    <p:extLst>
      <p:ext uri="{BB962C8B-B14F-4D97-AF65-F5344CB8AC3E}">
        <p14:creationId xmlns:p14="http://schemas.microsoft.com/office/powerpoint/2010/main" val="988844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1587" y="596899"/>
            <a:ext cx="6448425" cy="4300538"/>
          </a:xfrm>
        </p:spPr>
        <p:txBody>
          <a:bodyPr>
            <a:normAutofit/>
          </a:bodyPr>
          <a:lstStyle/>
          <a:p>
            <a:pPr algn="just"/>
            <a:r>
              <a:rPr lang="en-US" sz="2000" dirty="0" err="1">
                <a:latin typeface="Times New Roman" panose="02020603050405020304" pitchFamily="18" charset="0"/>
                <a:cs typeface="Times New Roman" panose="02020603050405020304" pitchFamily="18" charset="0"/>
              </a:rPr>
              <a:t>Perhatikan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6.2,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9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12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meminta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15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20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elemen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21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26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determinan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menampilkan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27 </a:t>
            </a:r>
            <a:r>
              <a:rPr lang="en-US" sz="2000" dirty="0" err="1">
                <a:latin typeface="Times New Roman" panose="02020603050405020304" pitchFamily="18" charset="0"/>
                <a:cs typeface="Times New Roman" panose="02020603050405020304" pitchFamily="18" charset="0"/>
              </a:rPr>
              <a:t>sampai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31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menampilkan</a:t>
            </a:r>
            <a:r>
              <a:rPr lang="en-US" sz="2000" dirty="0">
                <a:latin typeface="Times New Roman" panose="02020603050405020304" pitchFamily="18" charset="0"/>
                <a:cs typeface="Times New Roman" panose="02020603050405020304" pitchFamily="18" charset="0"/>
              </a:rPr>
              <a:t> invers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program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8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13 </a:t>
            </a:r>
            <a:r>
              <a:rPr lang="en-US" sz="2000" dirty="0" err="1">
                <a:latin typeface="Times New Roman" panose="02020603050405020304" pitchFamily="18" charset="0"/>
                <a:cs typeface="Times New Roman" panose="02020603050405020304" pitchFamily="18" charset="0"/>
              </a:rPr>
              <a:t>ditambahkan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menambahkan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kosong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tampilan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dibaca</a:t>
            </a:r>
            <a:r>
              <a:rPr lang="en-US" sz="20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0012" y="1935162"/>
            <a:ext cx="3609975" cy="2962275"/>
          </a:xfrm>
          <a:prstGeom prst="rect">
            <a:avLst/>
          </a:prstGeom>
        </p:spPr>
      </p:pic>
    </p:spTree>
    <p:extLst>
      <p:ext uri="{BB962C8B-B14F-4D97-AF65-F5344CB8AC3E}">
        <p14:creationId xmlns:p14="http://schemas.microsoft.com/office/powerpoint/2010/main" val="1992778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2. </a:t>
            </a:r>
            <a:r>
              <a:rPr lang="en-US" sz="2000" b="1" dirty="0" err="1">
                <a:solidFill>
                  <a:srgbClr val="00B0F0"/>
                </a:solidFill>
                <a:latin typeface="Times New Roman" panose="02020603050405020304" pitchFamily="18" charset="0"/>
                <a:cs typeface="Times New Roman" panose="02020603050405020304" pitchFamily="18" charset="0"/>
              </a:rPr>
              <a:t>Menyelesaikan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Persamaan</a:t>
            </a:r>
            <a:r>
              <a:rPr lang="en-US" sz="2000" b="1" dirty="0">
                <a:solidFill>
                  <a:srgbClr val="00B0F0"/>
                </a:solidFill>
                <a:latin typeface="Times New Roman" panose="02020603050405020304" pitchFamily="18" charset="0"/>
                <a:cs typeface="Times New Roman" panose="02020603050405020304" pitchFamily="18" charset="0"/>
              </a:rPr>
              <a:t> Linear </a:t>
            </a:r>
            <a:r>
              <a:rPr lang="en-US" sz="2000" b="1" dirty="0" err="1">
                <a:solidFill>
                  <a:srgbClr val="00B0F0"/>
                </a:solidFill>
                <a:latin typeface="Times New Roman" panose="02020603050405020304" pitchFamily="18" charset="0"/>
                <a:cs typeface="Times New Roman" panose="02020603050405020304" pitchFamily="18" charset="0"/>
              </a:rPr>
              <a:t>Menggunakan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Aturan</a:t>
            </a:r>
            <a:r>
              <a:rPr lang="en-US" sz="2000" b="1" dirty="0">
                <a:solidFill>
                  <a:srgbClr val="00B0F0"/>
                </a:solidFill>
                <a:latin typeface="Times New Roman" panose="02020603050405020304" pitchFamily="18" charset="0"/>
                <a:cs typeface="Times New Roman" panose="02020603050405020304" pitchFamily="18" charset="0"/>
              </a:rPr>
              <a:t> Cramer</a:t>
            </a:r>
          </a:p>
        </p:txBody>
      </p:sp>
      <p:sp>
        <p:nvSpPr>
          <p:cNvPr id="4" name="Title 1"/>
          <p:cNvSpPr txBox="1">
            <a:spLocks/>
          </p:cNvSpPr>
          <p:nvPr/>
        </p:nvSpPr>
        <p:spPr>
          <a:xfrm>
            <a:off x="1097280" y="286603"/>
            <a:ext cx="10058400" cy="46663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latin typeface="Times New Roman" panose="02020603050405020304" pitchFamily="18" charset="0"/>
                <a:cs typeface="Times New Roman" panose="02020603050405020304" pitchFamily="18" charset="0"/>
              </a:rPr>
              <a:t>Di </a:t>
            </a:r>
            <a:r>
              <a:rPr lang="en-US" sz="2000" dirty="0" err="1">
                <a:latin typeface="Times New Roman" panose="02020603050405020304" pitchFamily="18" charset="0"/>
                <a:cs typeface="Times New Roman" panose="02020603050405020304" pitchFamily="18" charset="0"/>
              </a:rPr>
              <a:t>mata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pelajaran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mempelajari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persamaan</a:t>
            </a:r>
            <a:r>
              <a:rPr lang="en-US" sz="2000" dirty="0">
                <a:latin typeface="Times New Roman" panose="02020603050405020304" pitchFamily="18" charset="0"/>
                <a:cs typeface="Times New Roman" panose="02020603050405020304" pitchFamily="18" charset="0"/>
              </a:rPr>
              <a:t> linear. </a:t>
            </a:r>
            <a:r>
              <a:rPr lang="en-US" sz="2000" dirty="0" err="1">
                <a:latin typeface="Times New Roman" panose="02020603050405020304" pitchFamily="18" charset="0"/>
                <a:cs typeface="Times New Roman" panose="02020603050405020304" pitchFamily="18" charset="0"/>
              </a:rPr>
              <a:t>Persamaan</a:t>
            </a:r>
            <a:r>
              <a:rPr lang="en-US" sz="2000" dirty="0">
                <a:latin typeface="Times New Roman" panose="02020603050405020304" pitchFamily="18" charset="0"/>
                <a:cs typeface="Times New Roman" panose="02020603050405020304" pitchFamily="18" charset="0"/>
              </a:rPr>
              <a:t> linear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perhitungan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Cramer.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determinan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Cramer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x, 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z.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persamaan</a:t>
            </a:r>
            <a:r>
              <a:rPr lang="en-US" sz="2000" dirty="0">
                <a:latin typeface="Times New Roman" panose="02020603050405020304" pitchFamily="18" charset="0"/>
                <a:cs typeface="Times New Roman" panose="02020603050405020304" pitchFamily="18" charset="0"/>
              </a:rPr>
              <a:t> linear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variabel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smtClean="0">
                <a:solidFill>
                  <a:srgbClr val="00B0F0"/>
                </a:solidFill>
                <a:latin typeface="Times New Roman" panose="02020603050405020304" pitchFamily="18" charset="0"/>
                <a:cs typeface="Times New Roman" panose="02020603050405020304" pitchFamily="18" charset="0"/>
              </a:rPr>
              <a:t>				</a:t>
            </a:r>
            <a:r>
              <a:rPr lang="en-US" sz="2000" b="1" dirty="0">
                <a:solidFill>
                  <a:schemeClr val="bg1">
                    <a:lumMod val="50000"/>
                  </a:schemeClr>
                </a:solidFill>
                <a:latin typeface="Times New Roman" panose="02020603050405020304" pitchFamily="18" charset="0"/>
                <a:cs typeface="Times New Roman" panose="02020603050405020304" pitchFamily="18" charset="0"/>
              </a:rPr>
              <a:t>7x – 2y – 4z = –</a:t>
            </a:r>
            <a:r>
              <a:rPr lang="en-US" sz="2000" b="1" dirty="0" smtClean="0">
                <a:solidFill>
                  <a:schemeClr val="bg1">
                    <a:lumMod val="50000"/>
                  </a:schemeClr>
                </a:solidFill>
                <a:latin typeface="Times New Roman" panose="02020603050405020304" pitchFamily="18" charset="0"/>
                <a:cs typeface="Times New Roman" panose="02020603050405020304" pitchFamily="18" charset="0"/>
              </a:rPr>
              <a:t>9</a:t>
            </a:r>
          </a:p>
          <a:p>
            <a:pPr algn="just"/>
            <a:r>
              <a:rPr lang="en-US" sz="2000" b="1" dirty="0">
                <a:solidFill>
                  <a:schemeClr val="bg1">
                    <a:lumMod val="50000"/>
                  </a:schemeClr>
                </a:solidFill>
                <a:latin typeface="Times New Roman" panose="02020603050405020304" pitchFamily="18" charset="0"/>
                <a:cs typeface="Times New Roman" panose="02020603050405020304" pitchFamily="18" charset="0"/>
              </a:rPr>
              <a:t>	</a:t>
            </a:r>
            <a:r>
              <a:rPr lang="en-US" sz="2000" b="1" dirty="0" smtClean="0">
                <a:solidFill>
                  <a:schemeClr val="bg1">
                    <a:lumMod val="50000"/>
                  </a:schemeClr>
                </a:solidFill>
                <a:latin typeface="Times New Roman" panose="02020603050405020304" pitchFamily="18" charset="0"/>
                <a:cs typeface="Times New Roman" panose="02020603050405020304" pitchFamily="18" charset="0"/>
              </a:rPr>
              <a:t>				 </a:t>
            </a:r>
            <a:r>
              <a:rPr lang="en-US" sz="2000" b="1" dirty="0">
                <a:solidFill>
                  <a:schemeClr val="bg1">
                    <a:lumMod val="50000"/>
                  </a:schemeClr>
                </a:solidFill>
                <a:latin typeface="Times New Roman" panose="02020603050405020304" pitchFamily="18" charset="0"/>
                <a:cs typeface="Times New Roman" panose="02020603050405020304" pitchFamily="18" charset="0"/>
              </a:rPr>
              <a:t>3x + y – z = –4 </a:t>
            </a:r>
            <a:endParaRPr lang="en-US" sz="2000" b="1" dirty="0" smtClean="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2000" b="1" dirty="0">
                <a:solidFill>
                  <a:schemeClr val="bg1">
                    <a:lumMod val="50000"/>
                  </a:schemeClr>
                </a:solidFill>
                <a:latin typeface="Times New Roman" panose="02020603050405020304" pitchFamily="18" charset="0"/>
                <a:cs typeface="Times New Roman" panose="02020603050405020304" pitchFamily="18" charset="0"/>
              </a:rPr>
              <a:t>	</a:t>
            </a:r>
            <a:r>
              <a:rPr lang="en-US" sz="2000" b="1" dirty="0" smtClean="0">
                <a:solidFill>
                  <a:schemeClr val="bg1">
                    <a:lumMod val="50000"/>
                  </a:schemeClr>
                </a:solidFill>
                <a:latin typeface="Times New Roman" panose="02020603050405020304" pitchFamily="18" charset="0"/>
                <a:cs typeface="Times New Roman" panose="02020603050405020304" pitchFamily="18" charset="0"/>
              </a:rPr>
              <a:t>				4x </a:t>
            </a:r>
            <a:r>
              <a:rPr lang="en-US" sz="2000" b="1" dirty="0">
                <a:solidFill>
                  <a:schemeClr val="bg1">
                    <a:lumMod val="50000"/>
                  </a:schemeClr>
                </a:solidFill>
                <a:latin typeface="Times New Roman" panose="02020603050405020304" pitchFamily="18" charset="0"/>
                <a:cs typeface="Times New Roman" panose="02020603050405020304" pitchFamily="18" charset="0"/>
              </a:rPr>
              <a:t>+ 2y + z = </a:t>
            </a:r>
            <a:r>
              <a:rPr lang="en-US" sz="2000" b="1" dirty="0" smtClean="0">
                <a:solidFill>
                  <a:schemeClr val="bg1">
                    <a:lumMod val="50000"/>
                  </a:schemeClr>
                </a:solidFill>
                <a:latin typeface="Times New Roman" panose="02020603050405020304" pitchFamily="18" charset="0"/>
                <a:cs typeface="Times New Roman" panose="02020603050405020304" pitchFamily="18" charset="0"/>
              </a:rPr>
              <a:t>5</a:t>
            </a:r>
          </a:p>
          <a:p>
            <a:pPr algn="just"/>
            <a:r>
              <a:rPr lang="en-US" sz="2000" dirty="0" err="1"/>
              <a:t>Persamaan</a:t>
            </a:r>
            <a:r>
              <a:rPr lang="en-US" sz="2000" dirty="0"/>
              <a:t> di </a:t>
            </a:r>
            <a:r>
              <a:rPr lang="en-US" sz="2000" dirty="0" err="1"/>
              <a:t>atas</a:t>
            </a:r>
            <a:r>
              <a:rPr lang="en-US" sz="2000" dirty="0"/>
              <a:t> </a:t>
            </a:r>
            <a:r>
              <a:rPr lang="en-US" sz="2000" dirty="0" err="1"/>
              <a:t>jika</a:t>
            </a:r>
            <a:r>
              <a:rPr lang="en-US" sz="2000" dirty="0"/>
              <a:t> </a:t>
            </a:r>
            <a:r>
              <a:rPr lang="en-US" sz="2000" dirty="0" err="1"/>
              <a:t>dituliskan</a:t>
            </a:r>
            <a:r>
              <a:rPr lang="en-US" sz="2000" dirty="0"/>
              <a:t> </a:t>
            </a:r>
            <a:r>
              <a:rPr lang="en-US" sz="2000" dirty="0" err="1"/>
              <a:t>dalam</a:t>
            </a:r>
            <a:r>
              <a:rPr lang="en-US" sz="2000" dirty="0"/>
              <a:t> </a:t>
            </a:r>
            <a:r>
              <a:rPr lang="en-US" sz="2000" dirty="0" err="1"/>
              <a:t>bentuk</a:t>
            </a:r>
            <a:r>
              <a:rPr lang="en-US" sz="2000" dirty="0"/>
              <a:t> </a:t>
            </a:r>
            <a:r>
              <a:rPr lang="en-US" sz="2000" dirty="0" err="1" smtClean="0"/>
              <a:t>persamaan</a:t>
            </a:r>
            <a:r>
              <a:rPr lang="en-US" sz="2000" dirty="0" smtClean="0"/>
              <a:t> </a:t>
            </a:r>
            <a:r>
              <a:rPr lang="en-US" sz="2000" dirty="0" err="1" smtClean="0"/>
              <a:t>matriks</a:t>
            </a:r>
            <a:r>
              <a:rPr lang="en-US" sz="2000" dirty="0" smtClean="0"/>
              <a:t> </a:t>
            </a:r>
            <a:r>
              <a:rPr lang="it-IT" sz="2000" dirty="0"/>
              <a:t>A x B = C akan menjadi seperti berikut.</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9550" y="4762500"/>
            <a:ext cx="2584450" cy="1206499"/>
          </a:xfrm>
          <a:prstGeom prst="rect">
            <a:avLst/>
          </a:prstGeom>
        </p:spPr>
      </p:pic>
    </p:spTree>
    <p:extLst>
      <p:ext uri="{BB962C8B-B14F-4D97-AF65-F5344CB8AC3E}">
        <p14:creationId xmlns:p14="http://schemas.microsoft.com/office/powerpoint/2010/main" val="4244987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377" y="1610578"/>
            <a:ext cx="5590859" cy="4386997"/>
          </a:xfrm>
        </p:spPr>
        <p:txBody>
          <a:bodyPr>
            <a:normAutofit/>
          </a:bodyPr>
          <a:lstStyle/>
          <a:p>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 (3 x 3),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bawah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determinan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endParaRPr lang="en-US"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3940" y="3108751"/>
            <a:ext cx="1219200" cy="6953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454" y="3108751"/>
            <a:ext cx="2544763" cy="101599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9295" y="4454738"/>
            <a:ext cx="4083845" cy="892176"/>
          </a:xfrm>
          <a:prstGeom prst="rect">
            <a:avLst/>
          </a:prstGeom>
        </p:spPr>
      </p:pic>
    </p:spTree>
    <p:extLst>
      <p:ext uri="{BB962C8B-B14F-4D97-AF65-F5344CB8AC3E}">
        <p14:creationId xmlns:p14="http://schemas.microsoft.com/office/powerpoint/2010/main" val="164948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060" y="1721703"/>
            <a:ext cx="5621020" cy="1770797"/>
          </a:xfrm>
        </p:spPr>
        <p:txBody>
          <a:bodyPr>
            <a:normAutofit/>
          </a:bodyPr>
          <a:lstStyle/>
          <a:p>
            <a:pPr algn="just"/>
            <a:r>
              <a:rPr lang="en-US" sz="2000" dirty="0" err="1">
                <a:latin typeface="Times New Roman" panose="02020603050405020304" pitchFamily="18" charset="0"/>
                <a:cs typeface="Times New Roman" panose="02020603050405020304" pitchFamily="18" charset="0"/>
              </a:rPr>
              <a:t>Mengacu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
            </a:r>
            <a:r>
              <a:rPr lang="en-US" sz="2000" dirty="0">
                <a:latin typeface="Times New Roman" panose="02020603050405020304" pitchFamily="18" charset="0"/>
                <a:cs typeface="Times New Roman" panose="02020603050405020304" pitchFamily="18" charset="0"/>
              </a:rPr>
              <a:t> Cramer,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x, y,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z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menghitung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determinan</a:t>
            </a:r>
            <a:r>
              <a:rPr lang="en-US" sz="2000" dirty="0">
                <a:latin typeface="Times New Roman" panose="02020603050405020304" pitchFamily="18" charset="0"/>
                <a:cs typeface="Times New Roman" panose="02020603050405020304" pitchFamily="18" charset="0"/>
              </a:rPr>
              <a:t> Ax , A y ,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Az</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Ax , A y ,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matriks</a:t>
            </a:r>
            <a:r>
              <a:rPr lang="en-US" sz="2000" dirty="0">
                <a:latin typeface="Times New Roman" panose="02020603050405020304" pitchFamily="18" charset="0"/>
                <a:cs typeface="Times New Roman" panose="02020603050405020304" pitchFamily="18" charset="0"/>
              </a:rPr>
              <a:t> C,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ditunjukkan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r>
              <a:rPr lang="en-US" sz="2000" dirty="0" smtClean="0"/>
              <a:t/>
            </a:r>
            <a:br>
              <a:rPr lang="en-US" sz="2000" dirty="0" smtClean="0"/>
            </a:b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3102" y="3719512"/>
            <a:ext cx="1476375" cy="2133600"/>
          </a:xfrm>
          <a:prstGeom prst="rect">
            <a:avLst/>
          </a:prstGeom>
        </p:spPr>
      </p:pic>
      <p:sp>
        <p:nvSpPr>
          <p:cNvPr id="5" name="Title 1"/>
          <p:cNvSpPr txBox="1">
            <a:spLocks/>
          </p:cNvSpPr>
          <p:nvPr/>
        </p:nvSpPr>
        <p:spPr>
          <a:xfrm>
            <a:off x="6482080" y="1734402"/>
            <a:ext cx="5621020" cy="1770798"/>
          </a:xfrm>
          <a:prstGeom prst="rect">
            <a:avLst/>
          </a:prstGeom>
        </p:spPr>
        <p:txBody>
          <a:bodyPr vert="horz" lIns="91440" tIns="45720" rIns="91440" bIns="45720" rtlCol="0" anchor="b">
            <a:normAutofit fontScale="975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100" dirty="0" err="1">
                <a:latin typeface="Times New Roman" panose="02020603050405020304" pitchFamily="18" charset="0"/>
                <a:cs typeface="Times New Roman" panose="02020603050405020304" pitchFamily="18" charset="0"/>
              </a:rPr>
              <a:t>Selanjutnya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nilai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dari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detAx</a:t>
            </a:r>
            <a:r>
              <a:rPr lang="en-US" sz="2100" dirty="0">
                <a:latin typeface="Times New Roman" panose="02020603050405020304" pitchFamily="18" charset="0"/>
                <a:cs typeface="Times New Roman" panose="02020603050405020304" pitchFamily="18" charset="0"/>
              </a:rPr>
              <a:t> , </a:t>
            </a:r>
            <a:r>
              <a:rPr lang="en-US" sz="2100" dirty="0" err="1">
                <a:latin typeface="Times New Roman" panose="02020603050405020304" pitchFamily="18" charset="0"/>
                <a:cs typeface="Times New Roman" panose="02020603050405020304" pitchFamily="18" charset="0"/>
              </a:rPr>
              <a:t>detA</a:t>
            </a:r>
            <a:r>
              <a:rPr lang="en-US" sz="2100" dirty="0">
                <a:latin typeface="Times New Roman" panose="02020603050405020304" pitchFamily="18" charset="0"/>
                <a:cs typeface="Times New Roman" panose="02020603050405020304" pitchFamily="18" charset="0"/>
              </a:rPr>
              <a:t> y , </a:t>
            </a:r>
            <a:r>
              <a:rPr lang="en-US" sz="2100" dirty="0" err="1">
                <a:latin typeface="Times New Roman" panose="02020603050405020304" pitchFamily="18" charset="0"/>
                <a:cs typeface="Times New Roman" panose="02020603050405020304" pitchFamily="18" charset="0"/>
              </a:rPr>
              <a:t>dan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detAz</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dapat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dihitung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dengan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menggunakan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rumus</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determinan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matriks</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Dengan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menggunakan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hasil</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perhitungan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nilai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determinan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matriks</a:t>
            </a:r>
            <a:r>
              <a:rPr lang="en-US" sz="2100" dirty="0">
                <a:latin typeface="Times New Roman" panose="02020603050405020304" pitchFamily="18" charset="0"/>
                <a:cs typeface="Times New Roman" panose="02020603050405020304" pitchFamily="18" charset="0"/>
              </a:rPr>
              <a:t> di </a:t>
            </a:r>
            <a:r>
              <a:rPr lang="en-US" sz="2100" dirty="0" err="1">
                <a:latin typeface="Times New Roman" panose="02020603050405020304" pitchFamily="18" charset="0"/>
                <a:cs typeface="Times New Roman" panose="02020603050405020304" pitchFamily="18" charset="0"/>
              </a:rPr>
              <a:t>atas</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nilai</a:t>
            </a:r>
            <a:r>
              <a:rPr lang="en-US" sz="2100" dirty="0">
                <a:latin typeface="Times New Roman" panose="02020603050405020304" pitchFamily="18" charset="0"/>
                <a:cs typeface="Times New Roman" panose="02020603050405020304" pitchFamily="18" charset="0"/>
              </a:rPr>
              <a:t> x, y, </a:t>
            </a:r>
            <a:r>
              <a:rPr lang="en-US" sz="2100" dirty="0" err="1">
                <a:latin typeface="Times New Roman" panose="02020603050405020304" pitchFamily="18" charset="0"/>
                <a:cs typeface="Times New Roman" panose="02020603050405020304" pitchFamily="18" charset="0"/>
              </a:rPr>
              <a:t>dan</a:t>
            </a:r>
            <a:r>
              <a:rPr lang="en-US" sz="2100" dirty="0">
                <a:latin typeface="Times New Roman" panose="02020603050405020304" pitchFamily="18" charset="0"/>
                <a:cs typeface="Times New Roman" panose="02020603050405020304" pitchFamily="18" charset="0"/>
              </a:rPr>
              <a:t> z </a:t>
            </a:r>
            <a:r>
              <a:rPr lang="en-US" sz="2100" dirty="0" err="1">
                <a:latin typeface="Times New Roman" panose="02020603050405020304" pitchFamily="18" charset="0"/>
                <a:cs typeface="Times New Roman" panose="02020603050405020304" pitchFamily="18" charset="0"/>
              </a:rPr>
              <a:t>dapat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dihitung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menggunakan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persamaan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berikut</a:t>
            </a:r>
            <a:r>
              <a:rPr lang="en-US" sz="2000" dirty="0" smtClean="0"/>
              <a:t/>
            </a:r>
            <a:br>
              <a:rPr lang="en-US" sz="2000" dirty="0" smtClean="0"/>
            </a:b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2100" y="3719512"/>
            <a:ext cx="3060699" cy="839788"/>
          </a:xfrm>
          <a:prstGeom prst="rect">
            <a:avLst/>
          </a:prstGeom>
        </p:spPr>
      </p:pic>
    </p:spTree>
    <p:extLst>
      <p:ext uri="{BB962C8B-B14F-4D97-AF65-F5344CB8AC3E}">
        <p14:creationId xmlns:p14="http://schemas.microsoft.com/office/powerpoint/2010/main" val="277216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216" y="-260500"/>
            <a:ext cx="6552883" cy="3689499"/>
          </a:xfrm>
        </p:spPr>
        <p:txBody>
          <a:bodyPr>
            <a:normAutofit/>
          </a:bodyPr>
          <a:lstStyle/>
          <a:p>
            <a:r>
              <a:rPr lang="en-US" sz="2000" dirty="0" smtClean="0"/>
              <a:t>(1) </a:t>
            </a:r>
            <a:r>
              <a:rPr lang="en-US" sz="2000" dirty="0" err="1" smtClean="0"/>
              <a:t>Jalankan</a:t>
            </a:r>
            <a:r>
              <a:rPr lang="en-US" sz="2000" dirty="0" smtClean="0"/>
              <a:t> </a:t>
            </a:r>
            <a:r>
              <a:rPr lang="en-US" sz="2000" dirty="0" err="1"/>
              <a:t>aplikasi</a:t>
            </a:r>
            <a:r>
              <a:rPr lang="en-US" sz="2000" dirty="0"/>
              <a:t> </a:t>
            </a:r>
            <a:r>
              <a:rPr lang="en-US" sz="2000" dirty="0" err="1"/>
              <a:t>wxDev</a:t>
            </a:r>
            <a:r>
              <a:rPr lang="en-US" sz="2000" dirty="0"/>
              <a:t> C++. </a:t>
            </a:r>
            <a:r>
              <a:rPr lang="en-US" sz="2000" dirty="0" smtClean="0"/>
              <a:t/>
            </a:r>
            <a:br>
              <a:rPr lang="en-US" sz="2000" dirty="0" smtClean="0"/>
            </a:br>
            <a:r>
              <a:rPr lang="en-US" sz="2000" dirty="0" smtClean="0"/>
              <a:t>(</a:t>
            </a:r>
            <a:r>
              <a:rPr lang="en-US" sz="2000" dirty="0"/>
              <a:t>2) Dari menu File </a:t>
            </a:r>
            <a:r>
              <a:rPr lang="en-US" sz="2000" dirty="0" err="1"/>
              <a:t>pilihlah</a:t>
            </a:r>
            <a:r>
              <a:rPr lang="en-US" sz="2000" dirty="0"/>
              <a:t> New </a:t>
            </a:r>
            <a:r>
              <a:rPr lang="en-US" sz="2000" dirty="0" err="1"/>
              <a:t>dan</a:t>
            </a:r>
            <a:r>
              <a:rPr lang="en-US" sz="2000" dirty="0"/>
              <a:t> </a:t>
            </a:r>
            <a:r>
              <a:rPr lang="en-US" sz="2000" dirty="0" err="1"/>
              <a:t>buatlah</a:t>
            </a:r>
            <a:r>
              <a:rPr lang="en-US" sz="2000" dirty="0"/>
              <a:t> </a:t>
            </a:r>
            <a:r>
              <a:rPr lang="en-US" sz="2000" dirty="0" err="1"/>
              <a:t>sebuah</a:t>
            </a:r>
            <a:r>
              <a:rPr lang="en-US" sz="2000" dirty="0"/>
              <a:t> Source File </a:t>
            </a:r>
            <a:r>
              <a:rPr lang="en-US" sz="2000" dirty="0" err="1"/>
              <a:t>baru</a:t>
            </a:r>
            <a:r>
              <a:rPr lang="en-US" sz="2000" dirty="0"/>
              <a:t>. </a:t>
            </a:r>
            <a:r>
              <a:rPr lang="en-US" sz="2000" dirty="0" err="1"/>
              <a:t>Jendela</a:t>
            </a:r>
            <a:r>
              <a:rPr lang="en-US" sz="2000" dirty="0"/>
              <a:t> Edit </a:t>
            </a:r>
            <a:r>
              <a:rPr lang="en-US" sz="2000" dirty="0" err="1"/>
              <a:t>untuk</a:t>
            </a:r>
            <a:r>
              <a:rPr lang="en-US" sz="2000" dirty="0"/>
              <a:t> </a:t>
            </a:r>
            <a:r>
              <a:rPr lang="en-US" sz="2000" dirty="0" err="1"/>
              <a:t>menuliskan</a:t>
            </a:r>
            <a:r>
              <a:rPr lang="en-US" sz="2000" dirty="0"/>
              <a:t> </a:t>
            </a:r>
            <a:r>
              <a:rPr lang="en-US" sz="2000" dirty="0" err="1"/>
              <a:t>kode</a:t>
            </a:r>
            <a:r>
              <a:rPr lang="en-US" sz="2000" dirty="0"/>
              <a:t> program </a:t>
            </a:r>
            <a:r>
              <a:rPr lang="en-US" sz="2000" dirty="0" err="1"/>
              <a:t>akan</a:t>
            </a:r>
            <a:r>
              <a:rPr lang="en-US" sz="2000" dirty="0"/>
              <a:t> </a:t>
            </a:r>
            <a:r>
              <a:rPr lang="en-US" sz="2000" dirty="0" err="1"/>
              <a:t>ditampilkan</a:t>
            </a:r>
            <a:r>
              <a:rPr lang="en-US" sz="2000" dirty="0" smtClean="0"/>
              <a:t>.</a:t>
            </a:r>
            <a:br>
              <a:rPr lang="en-US" sz="2000" dirty="0" smtClean="0"/>
            </a:br>
            <a:r>
              <a:rPr lang="en-US" sz="2000" dirty="0" smtClean="0"/>
              <a:t>(</a:t>
            </a:r>
            <a:r>
              <a:rPr lang="en-US" sz="2000" dirty="0"/>
              <a:t>3) </a:t>
            </a:r>
            <a:r>
              <a:rPr lang="en-US" sz="2000" dirty="0" err="1"/>
              <a:t>Tambahkan</a:t>
            </a:r>
            <a:r>
              <a:rPr lang="en-US" sz="2000" dirty="0"/>
              <a:t> </a:t>
            </a:r>
            <a:r>
              <a:rPr lang="en-US" sz="2000" dirty="0" err="1"/>
              <a:t>kode</a:t>
            </a:r>
            <a:r>
              <a:rPr lang="en-US" sz="2000" dirty="0"/>
              <a:t> program yang </a:t>
            </a:r>
            <a:r>
              <a:rPr lang="en-US" sz="2000" dirty="0" err="1"/>
              <a:t>ditunjukkan</a:t>
            </a:r>
            <a:r>
              <a:rPr lang="en-US" sz="2000" dirty="0"/>
              <a:t> </a:t>
            </a:r>
            <a:r>
              <a:rPr lang="en-US" sz="2000" dirty="0" err="1"/>
              <a:t>oleh</a:t>
            </a:r>
            <a:r>
              <a:rPr lang="en-US" sz="2000" dirty="0"/>
              <a:t> </a:t>
            </a:r>
            <a:r>
              <a:rPr lang="en-US" sz="2000" dirty="0" err="1"/>
              <a:t>Gambar</a:t>
            </a:r>
            <a:r>
              <a:rPr lang="en-US" sz="2000" dirty="0"/>
              <a:t> 6.4.</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7350" y="1759803"/>
            <a:ext cx="3162300" cy="4477484"/>
          </a:xfrm>
          <a:prstGeom prst="rect">
            <a:avLst/>
          </a:prstGeom>
        </p:spPr>
      </p:pic>
    </p:spTree>
    <p:extLst>
      <p:ext uri="{BB962C8B-B14F-4D97-AF65-F5344CB8AC3E}">
        <p14:creationId xmlns:p14="http://schemas.microsoft.com/office/powerpoint/2010/main" val="56738769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203</TotalTime>
  <Words>1259</Words>
  <Application>Microsoft Office PowerPoint</Application>
  <PresentationFormat>Widescreen</PresentationFormat>
  <Paragraphs>94</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Calibri</vt:lpstr>
      <vt:lpstr>Calibri Light</vt:lpstr>
      <vt:lpstr>Times New Roman</vt:lpstr>
      <vt:lpstr>Retrospect</vt:lpstr>
      <vt:lpstr>MEDIA MENGAJAR  INFORMATIKA</vt:lpstr>
      <vt:lpstr>Bab 6</vt:lpstr>
      <vt:lpstr>A. Menerapkan Informatika dalam Proyek</vt:lpstr>
      <vt:lpstr>(3) Tambahkan kode program yang ditunjukkan oleh Gambar 6.2. (4) Dari menu Execute, jalankan perintah Compile. Perbaiki jika masih ada kode program yang salah dan jalankan kembali perintah Compile.  (5) Dari menu Execute, jalankan perintah Run without Debugging. Program akan dijalankan. (6) Masukkan nilai matriks 3 x 3 yang ingin dihitung inversnya. Perhatikan, apakah hasil perhitungan yang diberikan sudah benar. Tampilan program akan tampak seperti yang ditunjukkan oleh Gambar 6.2.  (7) Coba untuk kombinasi elemen matriks yang berbeda. Jika sudah benar, berarti program sudah berjalan seperti </vt:lpstr>
      <vt:lpstr>Perhatikan pada kode program yang ditunjukkan oleh Gambar 6.2, baris 9 sampai 12 digunakan untuk meminta masukan elemen matriks dari pengguna. Baris 15 sampai 20 digunakan untuk menampilkan kembali elemen matriks kepada pengguna. Baris 21 sampai 26 digunakan untuk menghitung nilai determinan matriks dan menampilkan hasilnya kepada pengguna. Kemudian baris 27 sampai baris 31 digunakan untuk menghitung dan menampilkan invers matriks. Pada kode program di atas, beberapa baris kode seperti baris 8 dan 13 ditambahkan hanya untuk menambahkan baris kosong pada tampilan sehingga tampilan menjadi lebih mudah dibaca. </vt:lpstr>
      <vt:lpstr>2. Menyelesaikan Persamaan Linear Menggunakan Aturan Cramer</vt:lpstr>
      <vt:lpstr>Untuk sebuah matriks A (3 x 3), dengan nilai matriks seperti di bawah ini:  akan mempunyai nilai determinan matriks sebagai berikut            </vt:lpstr>
      <vt:lpstr>Mengacu kepada aturan Cramer, nilai dari x, y, dan z dapat dihitung dengan menghitung nilai dari determinan Ax , A y , dan Az . Matriks Ax , A y , dan Az merupakan gabungan dari matriks A dengan matriks C, seperti yang ditunjukkan berikut: </vt:lpstr>
      <vt:lpstr>(1) Jalankan aplikasi wxDev C++.  (2) Dari menu File pilihlah New dan buatlah sebuah Source File baru. Jendela Edit untuk menuliskan kode program akan ditampilkan. (3) Tambahkan kode program yang ditunjukkan oleh Gambar 6.4.</vt:lpstr>
      <vt:lpstr>(4) Dari menu Execute, jalankan perintah Compile. Perbaiki jika masih ada kode program yang salah dan jalankan kembali perintah Compile. (5) Dari menu Execute, jalankan perintah Run without Debugging. Program akan dijalankan.  (6) Masukkan nilai matriks A (3 x 3) dan nilai matriks C (3x1) yang berasal dari tiga persamaan linear tiga variabel. Tampilan program akan tampak seperti yang ditunjukkan oleh Gambar 6.5.</vt:lpstr>
      <vt:lpstr>Cobalah untuk persamaan linear yang lain, jika sudah benar berarti program sudah berjalan seperti yang diharapkan.   Perhatikan pada kode program yang ditunjukkan oleh Gambar 6.4 di atas, baris 5 sampai 12 digunakan membuat sebuah fungsi hitungDeterminan yang bekerja untuk menghitung nilai determinan sebuah matriks. Fungsi tersebut akan dipanggil ketika menghitung nilai detA, detAx, detAy, dan detAz. Fungsi hitungDeterminan menerima input berupa nilai matriks 3 x 3, dan mengembalikan sebuah nilai determinan.  </vt:lpstr>
      <vt:lpstr> Baris 14 sampai 68 digunakan untuk membuat fungsi aturanCramer. Baris 18 sampai 40 dibuat untuk mengatur empat buah matriks yang nilainya berasal dari matriks A dan C. Keempat matriks tersebut akan digunakan untuk menghitung nilai detA, detAx, detAy, dan detAz. Perhitungan ini dilakukan dengan memanggil fungsi hitungDeterminan, yang dilakukan di baris 42 sampai 45. Hasil perhitungan nilai determinan akan ditampilkan menggunakan kode program di baris 47 sampai 50.    Selanjutnya, nilai x, y, dan z akan dihitung di baris 54 sampai 56 dan ditampilkan menggunakan kode program di baris 58 sampai 60. Perhitungan nilai x, y, dan z akan dilakukan jika memenuhi kondisi detA tidak sama dengan nol (baris 53). Jika detA sama dengan nol, maka nilai dari x, y, dan z tidak dapat ditentukan atau tidak dapat ditemukan. Hal ini diatur di kode program di baris 63 sampai 68.</vt:lpstr>
      <vt:lpstr> Fungsi main dari program ditempatkan di baris 69 sampai 99. Baris 74 sampai 77 digunakan untuk meminta masukan nilai untuk matriks A dari pengguna dan menyimpannya. Selanjutnya, di baris 79 sampai 83 digunakan untuk meminta masukan nilai matriks C dari pengguna dan menyimpannya. Nilai matriks A dan C ditampilkan menggunakan kode di baris 85 sampai 94.    Selanjutnya program akan memanggil fungsi aturanCramer menggunakan kode di baris 96. Ketika memanggil fungsi aturanCramer, program akan menggunakan matriks A dan C sebagai argumen.</vt:lpstr>
      <vt:lpstr>B. Proyek Analisis Data</vt:lpstr>
      <vt:lpstr> Kadang-kadang, sesuai dengan tujuan dari proyek data, setelah menentukan parameter yang ingin diukur, data yang dikumpulkan belum bisa memberikan kesimpulan. Atau, ketika melakukan analisis data, rasa ingin tahu berkembang dan membutuhkan data tambahan. Pada kedua kondisi ini, Anda mungkin ingin mengumpulkan data tambahan. Jika hal ini terjadi, Anda dapat kembali ke langkah mengumpulkan data  Analisis data dilakukan dengan cara me-review data-data yang ada dan berusaha mengidentifikasi hal-hal penting yang berhubungan dengan tujuan awal. Beberapa hal penting yang diperoleh dari proses analisis data diharapkan dapat digunakan untuk mencari solusi dari permasalahan. Analisis data merupakan proses untuk mencari jawaban-jawaban yang dibutuhkan dalam usaha mencari solusi permasalahan. Selain itu, ketika menganalisis data, kadang-kadang dilakukan proses perbandingan (komparasi), prediksi, dan pengelompokan (klasifikasi).  Ketika melakukan analisis data, Anda dapat menggunakan metode dan perangkat-perangkat analisis data yang tersedia. Beberapa perangkat lunak yang umum digunakan untuk analisis adalah PowerBi, Ms-Excel, Tableau, bahasa pemrograman Phyton, bahasa pemrograman R, dan lain sebagainya. Penggunaan perangkat lunak akan membuat Anda lebih mudah memahami, menerjemahkan, dan menarik kesimpulan dari data yang ada, terutama jika data-data yang digunakan dalam jumlah besar</vt:lpstr>
      <vt:lpstr>2. Contoh Proyek Analisis Data </vt:lpstr>
      <vt:lpstr>PowerPoint Presentation</vt:lpstr>
      <vt:lpstr>PowerPoint Presentation</vt:lpstr>
      <vt:lpstr>Seperti yang sudah dijelaskan di materi sebelumnya, pada tahap ini kita mengatur struktur data agar mudah dibaca dan semua data yang dikumpulkan memiliki struktur data yang sama. Selain itu, pada tahap ini data-data yang tidak relevan dengan tujuan analisis data, dibuang. Pada kasus ini, beberapa data yang sudah dikumpulkan tidak relevan dengan tujuan analisis data, seperti data-data sampah di kota-kota lain tidak mempunyai hubungan dengan penanganan sampah di Jakarta. Oleh karena itu, data-data tersebut dihilangkan. Selain itu, data-data jumlah TPS dan jenis TPS dianggap tidak berhubungan dengan bagaimana cara pengolahan sampah yang tepat. Oleh karena itu, data-data tersebut juga akan dibuang. Urutan dari wilayah kota pada data-data yang ada, diatur sama agar mudah dibaca. Hasilnya, kita akan memiliki data-data seperti yang ditunjukkan oleh Tabel 6.6 dan Tabel 6.7.</vt:lpstr>
      <vt:lpstr>d. Analisis Data</vt:lpstr>
      <vt:lpstr>Jika ditampilkan dalam bentuk grafik, maka data dari tabel 6.6 dan Tabel 6.7, akan menjadi seperti yang ditunjukkan oleh Gambar 6.6 dan Gambar 6.7</vt:lpstr>
      <vt:lpstr>Kita juga dapat memanipulasi data-data di atas untuk mendapatkan intepretasi data yang lebih baik. Dengan mengasumsikan bahwa persentase dari jenis sampah dari tahun ke tahun tidak berubah secara signifikan dan dengan menggunakan persentase jenis sampah yang ada di Tabel 6.6 pada jumlah sampah Tabel 6.7, maka kita dapat menghitung jumlah sampah untuk masing-masing jenis sampah seperti yang ditunjukkan oleh Tabel 6.8</vt:lpstr>
      <vt:lpstr>3. Menerapkan Analisis Data </vt:lpstr>
      <vt:lpstr>a. Tahap Praproyek</vt:lpstr>
      <vt:lpstr>c. Tahap Perencanaan</vt:lpstr>
      <vt:lpstr>d. Tahap Pelaksanaan (Eksekusi) Proyek</vt:lpstr>
      <vt:lpstr>Selain dokumentasi menggunakan jurnal pelaksanaan proyek, proses pemantauan pelaksanaan proyek juga dilakukan dengan menggunakan dokumen aktivitas individu. Berikut ini merupakan contoh aktivitas individu dalam proyek analisis data pengelolaan sampah di Jakarta.</vt:lpstr>
      <vt:lpstr>Penjelasan untuk masing-masing pekerjaan.  (3) Masalah yang dihadapi dan solusi yang digunakan. (4) Proses pelaksanaan mengumpulkan data, data-data yang diperoleh, dan penjelasan akan data-data yang digunakan.  (5) Penjelasan pelaksanaan pekerjaan membersihkan data dan hasil yang diperoleh. (6) Penjelasan pelaksanaan pekerjaan memformat data dan hasil yang diperoleh (7) Penjelasan pelaksanaan pekerjaan analisis data dan hasil yang diperoleh. (8) Penjelasan pelaksanaan pekerjaan visualisasi data dan hasil yang diperoleh.  (9) Penjelasan pelaksanaan pekerjaan interpretasi data dan hasil yang diperoleh. (10)Kesimpulan dan saran-saran. (11) Dokumen dari jurnal proyek, jurnal pribadi, hasil evaluasi, termasuk dokumen evaluasi proyek, evaluasi rekan tim, refleksi diri, dan lain-lain (lihat bagian tahap penutupan dan evaluasi proyek  g. Tahap Penutupan dan Evaluasi Proyek  Selain mendapatkan evaluasi dari guru, Anda juga perlu melakukan evaluasi terhadap proyek yang sudah dijalankan. Oleh karena itu, tim proyek perlu melakukan evaluasi internal. Pada tahap ini, setiap anggota tim dapat membagikan pengalaman sebagai individu maupun anggota tim dan akan menjadi bahan pembelajaran bersama. Dokumen hasil evaluasi tersebut kemudian disertakan di bagian akhir laporan proyek.</vt:lpstr>
      <vt:lpstr> Ketika melakukan evaluasi proyek, Anda juga perlu saling memberikan penilaian di antara anggota tim proyek. Penilaian ini meliputi hal-hal positif dari rekan anggota tim. Ketika melakukan penilaian, Anda dapat menyampaikan hal-hal positif agar anggota tim lainnya mengetahui kelebihan mereka dan menyampaikan hal-hal yang perlu diperbaiki agar mereka dapat mengembangkan diri. Ketika menyampaikan kritikan, sampaikan dengan kalimat sopan dan bersifat membangun. Berikut merupakan contoh evaluasi rekan tim</vt:lpstr>
      <vt:lpstr>Setelah menyelesaikan proyek, Anda perlu melakukan refleksi diri untuk mengembangkan diri menjadi lebih baik di masa yang akan datang. Lakukan refleksi diri dengan melengkapi dokumen berikut ini</vt:lpstr>
      <vt:lpstr>Selama melakukan proyek analisis data, ada berbagai konsep ilmu yang digunakan, seperti ilmu statistik, perhitungan, dan berbagai konsep ilmu lain. Jelaskan secara ringkas konsep ilmu tersebut dan hubungannya dengan bidang Informatika</vt:lpstr>
      <vt:lpstr> Pada materi-materi sebelumnya kita sudah belajar bagaimana menggunakan teknologi untuk menyelesaikan persoalan sehari-hari dan pada materi ini, Anda belajar cara membuat suatu proyek informatika. Apakah Anda sudah memahami cara membuat suatu proyek? Terkait hal tersebut, refleksikan pemahaman Anda dengan menjawab pertanyaan dan melakukan kegiatan berikut.   1. Apakah Anda dapat menjelaskan tahapan membuat suatu proyek? Jika ya, jelaskan.  2.  Apakah Anda dapat membuat suatu proyek informatika? Jika ya, buatlah satu proyek sederhana. Setelah menjawab pertanyaan dan mengerjakan tugas tersebut, pindailah QR Code berikut untuk mengakses soal-soal remedial dan pengayaan. Pilih dan kerjakanlah Soal-Soal Pengayaan jika Anda tidak melihat kembali materi saat menjawab pertanyaan atau mengerjakan tugas di atas. Sebaliknya, jika Anda masih melihat kembali materi, pilih dan kerjakan Soal-Soal Remedial yang tersedia.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MENGAJAR  INFORMATIKA</dc:title>
  <dc:creator>DATSUN</dc:creator>
  <cp:lastModifiedBy>DATSUN</cp:lastModifiedBy>
  <cp:revision>16</cp:revision>
  <dcterms:created xsi:type="dcterms:W3CDTF">2023-06-02T05:24:03Z</dcterms:created>
  <dcterms:modified xsi:type="dcterms:W3CDTF">2023-06-02T18:30:52Z</dcterms:modified>
</cp:coreProperties>
</file>