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89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33B"/>
    <a:srgbClr val="C6AC8E"/>
    <a:srgbClr val="5E503F"/>
    <a:srgbClr val="EAE0D5"/>
    <a:srgbClr val="0A0908"/>
    <a:srgbClr val="383838"/>
    <a:srgbClr val="804E27"/>
    <a:srgbClr val="BF7D3A"/>
    <a:srgbClr val="F7CA79"/>
    <a:srgbClr val="F4E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9" autoAdjust="0"/>
  </p:normalViewPr>
  <p:slideViewPr>
    <p:cSldViewPr>
      <p:cViewPr varScale="1">
        <p:scale>
          <a:sx n="114" d="100"/>
          <a:sy n="114" d="100"/>
        </p:scale>
        <p:origin x="490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66D27-DE06-40B4-BEBB-99905555E750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B1283-1CAC-4C22-AE27-57A3D2458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3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B1283-1CAC-4C22-AE27-57A3D24587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4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44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EE17-CFAB-4D26-B63C-0014F2997EC4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CEBB-2B45-44E7-9A9C-6831F2A34C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992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EE7D5"/>
            </a:gs>
            <a:gs pos="94000">
              <a:srgbClr val="539A96"/>
            </a:gs>
            <a:gs pos="100000">
              <a:srgbClr val="00707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9737" y="1733550"/>
            <a:ext cx="4907096" cy="738656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id-ID" sz="4200" b="1" noProof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Cambria" pitchFamily="18" charset="0"/>
                <a:cs typeface="Calibri" pitchFamily="34" charset="0"/>
              </a:rPr>
              <a:t>Media Pembelajaran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645" y="2522494"/>
            <a:ext cx="5669280" cy="1015655"/>
          </a:xfrm>
          <a:prstGeom prst="rect">
            <a:avLst/>
          </a:prstGeom>
          <a:noFill/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3600" b="1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itchFamily="18" charset="-127"/>
                <a:ea typeface="Batang" pitchFamily="18" charset="-127"/>
                <a:cs typeface="Calibri" pitchFamily="34" charset="0"/>
              </a:rPr>
              <a:t>Sosiologi</a:t>
            </a:r>
            <a:endParaRPr lang="id-ID" sz="6000" b="1" noProof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tang" pitchFamily="18" charset="-127"/>
              <a:ea typeface="Batang" pitchFamily="18" charset="-127"/>
              <a:cs typeface="Calibri" pitchFamily="34" charset="0"/>
            </a:endParaRPr>
          </a:p>
          <a:p>
            <a:pPr algn="ctr"/>
            <a:r>
              <a:rPr lang="id-ID" sz="2400" b="1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itchFamily="18" charset="-127"/>
                <a:ea typeface="Batang" pitchFamily="18" charset="-127"/>
                <a:cs typeface="Calibri" pitchFamily="34" charset="0"/>
              </a:rPr>
              <a:t>untuk SMA/MA Kelas X</a:t>
            </a:r>
            <a:r>
              <a:rPr lang="en-US" sz="2400" b="1" noProof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itchFamily="18" charset="-127"/>
                <a:ea typeface="Batang" pitchFamily="18" charset="-127"/>
                <a:cs typeface="Calibri" pitchFamily="34" charset="0"/>
              </a:rPr>
              <a:t>II</a:t>
            </a:r>
            <a:endParaRPr lang="id-ID" sz="2400" b="1" noProof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tang" pitchFamily="18" charset="-127"/>
              <a:ea typeface="Batang" pitchFamily="18" charset="-127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7245" y="2533650"/>
            <a:ext cx="521208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10003" y="371594"/>
            <a:ext cx="2743200" cy="3947892"/>
          </a:xfrm>
          <a:prstGeom prst="rect">
            <a:avLst/>
          </a:prstGeom>
          <a:noFill/>
          <a:effectLst>
            <a:outerShdw dist="152400" dir="18900000" algn="bl" rotWithShape="0">
              <a:schemeClr val="tx1">
                <a:lumMod val="65000"/>
                <a:lumOff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8" name="Picture 2" descr="E:\ELISA\ERLANGGA LISA\2017\TEMPLATE PPT\SMP PPKN kelas X kelompok wajib\SMP PPKN kelas X kelompok wajib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9" name="TextBox 16"/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12" name="Picture 11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65625EF-D92B-4D38-A026-7B2925F9C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8823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9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2C8A6B-C928-CE95-8498-F5584B4CBA79}"/>
              </a:ext>
            </a:extLst>
          </p:cNvPr>
          <p:cNvSpPr txBox="1"/>
          <p:nvPr/>
        </p:nvSpPr>
        <p:spPr>
          <a:xfrm>
            <a:off x="990600" y="24032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n>
                  <a:solidFill>
                    <a:srgbClr val="FDAF8C"/>
                  </a:solidFill>
                </a:ln>
                <a:solidFill>
                  <a:srgbClr val="FDAF8C"/>
                </a:solidFill>
                <a:latin typeface="Dm sans" pitchFamily="2" charset="0"/>
              </a:rPr>
              <a:t>Transformasi</a:t>
            </a:r>
            <a:r>
              <a:rPr lang="en-US" sz="2000" b="1" dirty="0">
                <a:ln>
                  <a:solidFill>
                    <a:srgbClr val="FDAF8C"/>
                  </a:solidFill>
                </a:ln>
                <a:solidFill>
                  <a:srgbClr val="FDAF8C"/>
                </a:solidFill>
                <a:latin typeface="Dm sans" pitchFamily="2" charset="0"/>
              </a:rPr>
              <a:t> Global</a:t>
            </a:r>
            <a:endParaRPr lang="en-ID" sz="2000" b="1" dirty="0">
              <a:ln>
                <a:solidFill>
                  <a:srgbClr val="FDAF8C"/>
                </a:solidFill>
              </a:ln>
              <a:solidFill>
                <a:srgbClr val="FDAF8C"/>
              </a:solidFill>
              <a:latin typeface="Dm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4FE89-C177-F81D-529B-0F0BB03C5F96}"/>
              </a:ext>
            </a:extLst>
          </p:cNvPr>
          <p:cNvSpPr txBox="1"/>
          <p:nvPr/>
        </p:nvSpPr>
        <p:spPr>
          <a:xfrm>
            <a:off x="152400" y="2095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F7ED"/>
                </a:solidFill>
                <a:latin typeface="Dm sans" pitchFamily="2" charset="0"/>
              </a:rPr>
              <a:t>04</a:t>
            </a:r>
            <a:endParaRPr lang="en-ID" sz="2400" b="1" dirty="0">
              <a:solidFill>
                <a:srgbClr val="E5F7ED"/>
              </a:solidFill>
              <a:latin typeface="Dm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BD331-A072-2C66-1A5B-D7D9C0C1D230}"/>
              </a:ext>
            </a:extLst>
          </p:cNvPr>
          <p:cNvCxnSpPr>
            <a:cxnSpLocks/>
          </p:cNvCxnSpPr>
          <p:nvPr/>
        </p:nvCxnSpPr>
        <p:spPr>
          <a:xfrm>
            <a:off x="304800" y="671215"/>
            <a:ext cx="381000" cy="0"/>
          </a:xfrm>
          <a:prstGeom prst="line">
            <a:avLst/>
          </a:prstGeom>
          <a:ln>
            <a:solidFill>
              <a:srgbClr val="FC384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49E3C0-CBBB-1F32-1E4E-0477B20B61B4}"/>
              </a:ext>
            </a:extLst>
          </p:cNvPr>
          <p:cNvSpPr txBox="1"/>
          <p:nvPr/>
        </p:nvSpPr>
        <p:spPr>
          <a:xfrm>
            <a:off x="990600" y="640437"/>
            <a:ext cx="77141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mulai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menarik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perhatian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ilmuwan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Marxis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Andre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Gunder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Frank,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melihatnya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modernisasi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bermula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Eropa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Barat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menyebar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seluruh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Perkembangan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dipercepat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oleh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faktor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modernisasi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industrialisasi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perdagangan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antarnegara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mengubah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Immanuel Wallerstein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mengembangkan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teori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 pada 1970-an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tanggapan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terhadap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teori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modernisasi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ketergantungan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menunjukkan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bahwa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keterhubungan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industri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mengubah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membangun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mengembangkan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magnet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pertumbuhan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93052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9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2C8A6B-C928-CE95-8498-F5584B4CBA79}"/>
              </a:ext>
            </a:extLst>
          </p:cNvPr>
          <p:cNvSpPr txBox="1"/>
          <p:nvPr/>
        </p:nvSpPr>
        <p:spPr>
          <a:xfrm>
            <a:off x="990600" y="24032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n>
                  <a:solidFill>
                    <a:srgbClr val="FDAF8C"/>
                  </a:solidFill>
                </a:ln>
                <a:solidFill>
                  <a:srgbClr val="FDAF8C"/>
                </a:solidFill>
                <a:latin typeface="Dm sans" pitchFamily="2" charset="0"/>
              </a:rPr>
              <a:t>Transformasi</a:t>
            </a:r>
            <a:r>
              <a:rPr lang="en-US" sz="2000" b="1" dirty="0">
                <a:ln>
                  <a:solidFill>
                    <a:srgbClr val="FDAF8C"/>
                  </a:solidFill>
                </a:ln>
                <a:solidFill>
                  <a:srgbClr val="FDAF8C"/>
                </a:solidFill>
                <a:latin typeface="Dm sans" pitchFamily="2" charset="0"/>
              </a:rPr>
              <a:t> Global</a:t>
            </a:r>
            <a:endParaRPr lang="en-ID" sz="2000" b="1" dirty="0">
              <a:ln>
                <a:solidFill>
                  <a:srgbClr val="FDAF8C"/>
                </a:solidFill>
              </a:ln>
              <a:solidFill>
                <a:srgbClr val="FDAF8C"/>
              </a:solidFill>
              <a:latin typeface="Dm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4FE89-C177-F81D-529B-0F0BB03C5F96}"/>
              </a:ext>
            </a:extLst>
          </p:cNvPr>
          <p:cNvSpPr txBox="1"/>
          <p:nvPr/>
        </p:nvSpPr>
        <p:spPr>
          <a:xfrm>
            <a:off x="152400" y="2095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F7ED"/>
                </a:solidFill>
                <a:latin typeface="Dm sans" pitchFamily="2" charset="0"/>
              </a:rPr>
              <a:t>04</a:t>
            </a:r>
            <a:endParaRPr lang="en-ID" sz="2400" b="1" dirty="0">
              <a:solidFill>
                <a:srgbClr val="E5F7ED"/>
              </a:solidFill>
              <a:latin typeface="Dm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BD331-A072-2C66-1A5B-D7D9C0C1D230}"/>
              </a:ext>
            </a:extLst>
          </p:cNvPr>
          <p:cNvCxnSpPr>
            <a:cxnSpLocks/>
          </p:cNvCxnSpPr>
          <p:nvPr/>
        </p:nvCxnSpPr>
        <p:spPr>
          <a:xfrm>
            <a:off x="304800" y="671215"/>
            <a:ext cx="381000" cy="0"/>
          </a:xfrm>
          <a:prstGeom prst="line">
            <a:avLst/>
          </a:prstGeom>
          <a:ln>
            <a:solidFill>
              <a:srgbClr val="FC384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49E3C0-CBBB-1F32-1E4E-0477B20B61B4}"/>
              </a:ext>
            </a:extLst>
          </p:cNvPr>
          <p:cNvSpPr txBox="1"/>
          <p:nvPr/>
        </p:nvSpPr>
        <p:spPr>
          <a:xfrm>
            <a:off x="990600" y="640437"/>
            <a:ext cx="771412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Teori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berkeyakinan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bahwa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satu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pun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terlepas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praktik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kapitalis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mendunia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(Ridwan, 2023).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Berdasarkan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teori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hierarkis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wilayah dunia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dibagi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menjadi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tiga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bagian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lain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berikut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(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Maryati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Suryawati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2013;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Maiwan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2017; Ridwan, 2023).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>
                <a:solidFill>
                  <a:schemeClr val="bg1"/>
                </a:solidFill>
                <a:latin typeface="Quire Sans Light" panose="020B0302040400020003" pitchFamily="34" charset="0"/>
              </a:rPr>
              <a:t>Negara </a:t>
            </a: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pusat</a:t>
            </a:r>
            <a:r>
              <a:rPr lang="en-ID" sz="1400" b="1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b="1" dirty="0">
                <a:solidFill>
                  <a:schemeClr val="bg1"/>
                </a:solidFill>
                <a:latin typeface="Quire Sans Light" panose="020B0302040400020003" pitchFamily="34" charset="0"/>
              </a:rPr>
              <a:t> inti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Negara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lebih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dahulu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melakukan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industrialisasi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mendominasi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lebih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lemah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Mereka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mengambil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keuntungan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besar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memanipulasi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mengendalikan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kapitalisme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keuangan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perdagangan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internasional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>
                <a:solidFill>
                  <a:schemeClr val="bg1"/>
                </a:solidFill>
                <a:latin typeface="Quire Sans Light" panose="020B0302040400020003" pitchFamily="34" charset="0"/>
              </a:rPr>
              <a:t>Negara </a:t>
            </a: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semiperiferi</a:t>
            </a:r>
            <a:r>
              <a:rPr lang="en-ID" sz="1400" b="1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b="1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semipinggiran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kemajuan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industri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memadai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didukung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oleh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perdagangan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keuangan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tetapi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bergantung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perdagangan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pusat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>
                <a:solidFill>
                  <a:schemeClr val="bg1"/>
                </a:solidFill>
                <a:latin typeface="Quire Sans Light" panose="020B0302040400020003" pitchFamily="34" charset="0"/>
              </a:rPr>
              <a:t>Negara </a:t>
            </a: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periferi</a:t>
            </a:r>
            <a:r>
              <a:rPr lang="en-ID" sz="1400" b="1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b="1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pinggiran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terbelakang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tingkat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kemiskinan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tinggi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sumber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manusia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rendah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pemerintahan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buruk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Mereka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berperan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pemasok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mentah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pasar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produk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pusat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bergantung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kapitalis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140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9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2C8A6B-C928-CE95-8498-F5584B4CBA79}"/>
              </a:ext>
            </a:extLst>
          </p:cNvPr>
          <p:cNvSpPr txBox="1"/>
          <p:nvPr/>
        </p:nvSpPr>
        <p:spPr>
          <a:xfrm>
            <a:off x="990600" y="24032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n>
                  <a:solidFill>
                    <a:srgbClr val="FDAF8C"/>
                  </a:solidFill>
                </a:ln>
                <a:solidFill>
                  <a:srgbClr val="FDAF8C"/>
                </a:solidFill>
                <a:latin typeface="Dm sans" pitchFamily="2" charset="0"/>
              </a:rPr>
              <a:t>Transformasi</a:t>
            </a:r>
            <a:r>
              <a:rPr lang="en-US" sz="2000" b="1" dirty="0">
                <a:ln>
                  <a:solidFill>
                    <a:srgbClr val="FDAF8C"/>
                  </a:solidFill>
                </a:ln>
                <a:solidFill>
                  <a:srgbClr val="FDAF8C"/>
                </a:solidFill>
                <a:latin typeface="Dm sans" pitchFamily="2" charset="0"/>
              </a:rPr>
              <a:t> Global</a:t>
            </a:r>
            <a:endParaRPr lang="en-ID" sz="2000" b="1" dirty="0">
              <a:ln>
                <a:solidFill>
                  <a:srgbClr val="FDAF8C"/>
                </a:solidFill>
              </a:ln>
              <a:solidFill>
                <a:srgbClr val="FDAF8C"/>
              </a:solidFill>
              <a:latin typeface="Dm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4FE89-C177-F81D-529B-0F0BB03C5F96}"/>
              </a:ext>
            </a:extLst>
          </p:cNvPr>
          <p:cNvSpPr txBox="1"/>
          <p:nvPr/>
        </p:nvSpPr>
        <p:spPr>
          <a:xfrm>
            <a:off x="152400" y="2095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F7ED"/>
                </a:solidFill>
                <a:latin typeface="Dm sans" pitchFamily="2" charset="0"/>
              </a:rPr>
              <a:t>04</a:t>
            </a:r>
            <a:endParaRPr lang="en-ID" sz="2400" b="1" dirty="0">
              <a:solidFill>
                <a:srgbClr val="E5F7ED"/>
              </a:solidFill>
              <a:latin typeface="Dm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BD331-A072-2C66-1A5B-D7D9C0C1D230}"/>
              </a:ext>
            </a:extLst>
          </p:cNvPr>
          <p:cNvCxnSpPr>
            <a:cxnSpLocks/>
          </p:cNvCxnSpPr>
          <p:nvPr/>
        </p:nvCxnSpPr>
        <p:spPr>
          <a:xfrm>
            <a:off x="304800" y="671215"/>
            <a:ext cx="381000" cy="0"/>
          </a:xfrm>
          <a:prstGeom prst="line">
            <a:avLst/>
          </a:prstGeom>
          <a:ln>
            <a:solidFill>
              <a:srgbClr val="FC384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49E3C0-CBBB-1F32-1E4E-0477B20B61B4}"/>
              </a:ext>
            </a:extLst>
          </p:cNvPr>
          <p:cNvSpPr txBox="1"/>
          <p:nvPr/>
        </p:nvSpPr>
        <p:spPr>
          <a:xfrm>
            <a:off x="990600" y="640437"/>
            <a:ext cx="771412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Menurut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Wallerstein, negara-negara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teori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bisa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berpindah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kategori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(negara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pusat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semipinggiran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pinggiran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)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berdasarkan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dinamika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Misalnya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Inggris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Belanda,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Prancis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awalnya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pusat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tetapi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setelah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Kedua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Amerika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Serikat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muncul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pusat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terkuat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kapitalisme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berkembang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pesat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diterima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luas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mempengaruhi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produksi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perdagangan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umum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diklasifikasikan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menjadi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maju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berkembang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pusat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inti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termasuk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maju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memiliki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standar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hidup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tinggi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maju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distribusi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merata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menghasilkan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kesejahteraan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tinggi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penduduknya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semipinggiran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pinggiran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termasuk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berkembang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memiliki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industri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rendah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mayoritas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penduduk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berpenghasilan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rendah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Perbedaan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maju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berkembang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berdasarkan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pendapatan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per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kapita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tetapi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juga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faktor-faktor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jumlah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penduduk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laju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pertumbuhan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penduduk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tingkat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kriminalitas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korupsi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angka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kelahiran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kematian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tingkat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pengangguran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inflasi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jumlah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pengunjung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sektor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pariwisata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3836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9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2C8A6B-C928-CE95-8498-F5584B4CBA79}"/>
              </a:ext>
            </a:extLst>
          </p:cNvPr>
          <p:cNvSpPr txBox="1"/>
          <p:nvPr/>
        </p:nvSpPr>
        <p:spPr>
          <a:xfrm>
            <a:off x="990600" y="24032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n>
                  <a:solidFill>
                    <a:srgbClr val="FDAF8C"/>
                  </a:solidFill>
                </a:ln>
                <a:solidFill>
                  <a:srgbClr val="FDAF8C"/>
                </a:solidFill>
                <a:latin typeface="Dm sans" pitchFamily="2" charset="0"/>
              </a:rPr>
              <a:t>Teori-Teori</a:t>
            </a:r>
            <a:r>
              <a:rPr lang="en-US" sz="2000" b="1" dirty="0">
                <a:ln>
                  <a:solidFill>
                    <a:srgbClr val="FDAF8C"/>
                  </a:solidFill>
                </a:ln>
                <a:solidFill>
                  <a:srgbClr val="FDAF8C"/>
                </a:solidFill>
                <a:latin typeface="Dm sans" pitchFamily="2" charset="0"/>
              </a:rPr>
              <a:t> </a:t>
            </a:r>
            <a:r>
              <a:rPr lang="en-US" sz="2000" b="1" dirty="0" err="1">
                <a:ln>
                  <a:solidFill>
                    <a:srgbClr val="FDAF8C"/>
                  </a:solidFill>
                </a:ln>
                <a:solidFill>
                  <a:srgbClr val="FDAF8C"/>
                </a:solidFill>
                <a:latin typeface="Dm sans" pitchFamily="2" charset="0"/>
              </a:rPr>
              <a:t>Globalisasi</a:t>
            </a:r>
            <a:endParaRPr lang="en-ID" sz="2000" b="1" dirty="0">
              <a:ln>
                <a:solidFill>
                  <a:srgbClr val="FDAF8C"/>
                </a:solidFill>
              </a:ln>
              <a:solidFill>
                <a:srgbClr val="FDAF8C"/>
              </a:solidFill>
              <a:latin typeface="Dm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4FE89-C177-F81D-529B-0F0BB03C5F96}"/>
              </a:ext>
            </a:extLst>
          </p:cNvPr>
          <p:cNvSpPr txBox="1"/>
          <p:nvPr/>
        </p:nvSpPr>
        <p:spPr>
          <a:xfrm>
            <a:off x="152400" y="2095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F7ED"/>
                </a:solidFill>
                <a:latin typeface="Dm sans" pitchFamily="2" charset="0"/>
              </a:rPr>
              <a:t>05</a:t>
            </a:r>
            <a:endParaRPr lang="en-ID" sz="2400" b="1" dirty="0">
              <a:solidFill>
                <a:srgbClr val="E5F7ED"/>
              </a:solidFill>
              <a:latin typeface="Dm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BD331-A072-2C66-1A5B-D7D9C0C1D230}"/>
              </a:ext>
            </a:extLst>
          </p:cNvPr>
          <p:cNvCxnSpPr>
            <a:cxnSpLocks/>
          </p:cNvCxnSpPr>
          <p:nvPr/>
        </p:nvCxnSpPr>
        <p:spPr>
          <a:xfrm>
            <a:off x="304800" y="671215"/>
            <a:ext cx="381000" cy="0"/>
          </a:xfrm>
          <a:prstGeom prst="line">
            <a:avLst/>
          </a:prstGeom>
          <a:ln>
            <a:solidFill>
              <a:srgbClr val="FC384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49E3C0-CBBB-1F32-1E4E-0477B20B61B4}"/>
              </a:ext>
            </a:extLst>
          </p:cNvPr>
          <p:cNvSpPr txBox="1"/>
          <p:nvPr/>
        </p:nvSpPr>
        <p:spPr>
          <a:xfrm>
            <a:off x="990600" y="640437"/>
            <a:ext cx="771412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Cochrane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Pain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menegaskan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bahwa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tiga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posisi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teoretis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berkaitan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yaitu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berikut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(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Prihastuti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2013).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percaya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bahwa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sebuah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kenyataan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memiliki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konsekuensi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konkret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terhadap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berjalannya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orang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lembaga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seluruh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Selain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mereka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percaya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bahwa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kebudayaan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hilang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diterpa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kebudayaan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serupa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tradisionalis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percaya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bahwa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hanyalah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sebuah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mitos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jika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pun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benar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fenomena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tersebut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dibesar-besarkan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Mereka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beranggapan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bahwa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fenomena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tersebut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sudah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sejak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dahulu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sementara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kondisi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sekarang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sebuah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lanjutan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transformalis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berada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tradisionalis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Mereka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percaya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bahwa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seperangkat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hubungan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saling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berkaitan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sebuah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kekuatan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besar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terjadi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langsung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332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9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2C8A6B-C928-CE95-8498-F5584B4CBA79}"/>
              </a:ext>
            </a:extLst>
          </p:cNvPr>
          <p:cNvSpPr txBox="1"/>
          <p:nvPr/>
        </p:nvSpPr>
        <p:spPr>
          <a:xfrm>
            <a:off x="990600" y="24032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n>
                  <a:solidFill>
                    <a:srgbClr val="FDAF8C"/>
                  </a:solidFill>
                </a:ln>
                <a:solidFill>
                  <a:srgbClr val="FDAF8C"/>
                </a:solidFill>
                <a:latin typeface="Dm sans" pitchFamily="2" charset="0"/>
              </a:rPr>
              <a:t>Teori-Teori</a:t>
            </a:r>
            <a:r>
              <a:rPr lang="en-US" sz="2000" b="1" dirty="0">
                <a:ln>
                  <a:solidFill>
                    <a:srgbClr val="FDAF8C"/>
                  </a:solidFill>
                </a:ln>
                <a:solidFill>
                  <a:srgbClr val="FDAF8C"/>
                </a:solidFill>
                <a:latin typeface="Dm sans" pitchFamily="2" charset="0"/>
              </a:rPr>
              <a:t> </a:t>
            </a:r>
            <a:r>
              <a:rPr lang="en-US" sz="2000" b="1" dirty="0" err="1">
                <a:ln>
                  <a:solidFill>
                    <a:srgbClr val="FDAF8C"/>
                  </a:solidFill>
                </a:ln>
                <a:solidFill>
                  <a:srgbClr val="FDAF8C"/>
                </a:solidFill>
                <a:latin typeface="Dm sans" pitchFamily="2" charset="0"/>
              </a:rPr>
              <a:t>Globalisasi</a:t>
            </a:r>
            <a:endParaRPr lang="en-ID" sz="2000" b="1" dirty="0">
              <a:ln>
                <a:solidFill>
                  <a:srgbClr val="FDAF8C"/>
                </a:solidFill>
              </a:ln>
              <a:solidFill>
                <a:srgbClr val="FDAF8C"/>
              </a:solidFill>
              <a:latin typeface="Dm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4FE89-C177-F81D-529B-0F0BB03C5F96}"/>
              </a:ext>
            </a:extLst>
          </p:cNvPr>
          <p:cNvSpPr txBox="1"/>
          <p:nvPr/>
        </p:nvSpPr>
        <p:spPr>
          <a:xfrm>
            <a:off x="152400" y="2095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F7ED"/>
                </a:solidFill>
                <a:latin typeface="Dm sans" pitchFamily="2" charset="0"/>
              </a:rPr>
              <a:t>05</a:t>
            </a:r>
            <a:endParaRPr lang="en-ID" sz="2400" b="1" dirty="0">
              <a:solidFill>
                <a:srgbClr val="E5F7ED"/>
              </a:solidFill>
              <a:latin typeface="Dm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BD331-A072-2C66-1A5B-D7D9C0C1D230}"/>
              </a:ext>
            </a:extLst>
          </p:cNvPr>
          <p:cNvCxnSpPr>
            <a:cxnSpLocks/>
          </p:cNvCxnSpPr>
          <p:nvPr/>
        </p:nvCxnSpPr>
        <p:spPr>
          <a:xfrm>
            <a:off x="304800" y="671215"/>
            <a:ext cx="381000" cy="0"/>
          </a:xfrm>
          <a:prstGeom prst="line">
            <a:avLst/>
          </a:prstGeom>
          <a:ln>
            <a:solidFill>
              <a:srgbClr val="FC384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49E3C0-CBBB-1F32-1E4E-0477B20B61B4}"/>
              </a:ext>
            </a:extLst>
          </p:cNvPr>
          <p:cNvSpPr txBox="1"/>
          <p:nvPr/>
        </p:nvSpPr>
        <p:spPr>
          <a:xfrm>
            <a:off x="990600" y="640437"/>
            <a:ext cx="771412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George Ritzer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membuat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asumsi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berkaitan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yaitu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berikut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Perkembangan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awal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komunikasi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berkembang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beragam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media,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utamanya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televisi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internet.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Terbentuknya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kesadaran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hasil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akhir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Menurut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Thomas Friedman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proses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dihindari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menguntungkan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termasuk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teori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neoliberalisme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menekankan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persaingan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pasar global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minimal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campur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pemerintah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Friedman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menggunakan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metafora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"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Jaket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Ikat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Emas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"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menggambarkan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bahwa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membatasi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pilihan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pemerintah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tetapi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menawarkan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kemakmuran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memenuhi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persyaratan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tertentu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Roland Robertson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teori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melihat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pemampatan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penguatan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kesadaran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menyatakan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bahwa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menciptakan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keberagaman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keseragaman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"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glokalisasi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,"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yaitu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interaksi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global-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memunculkan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kebudayaan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7233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9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2C8A6B-C928-CE95-8498-F5584B4CBA79}"/>
              </a:ext>
            </a:extLst>
          </p:cNvPr>
          <p:cNvSpPr txBox="1"/>
          <p:nvPr/>
        </p:nvSpPr>
        <p:spPr>
          <a:xfrm>
            <a:off x="990600" y="24032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n>
                  <a:solidFill>
                    <a:srgbClr val="FDAF8C"/>
                  </a:solidFill>
                </a:ln>
                <a:solidFill>
                  <a:srgbClr val="FDAF8C"/>
                </a:solidFill>
                <a:latin typeface="Dm sans" pitchFamily="2" charset="0"/>
              </a:rPr>
              <a:t>Teori-Teori</a:t>
            </a:r>
            <a:r>
              <a:rPr lang="en-US" sz="2000" b="1" dirty="0">
                <a:ln>
                  <a:solidFill>
                    <a:srgbClr val="FDAF8C"/>
                  </a:solidFill>
                </a:ln>
                <a:solidFill>
                  <a:srgbClr val="FDAF8C"/>
                </a:solidFill>
                <a:latin typeface="Dm sans" pitchFamily="2" charset="0"/>
              </a:rPr>
              <a:t> </a:t>
            </a:r>
            <a:r>
              <a:rPr lang="en-US" sz="2000" b="1" dirty="0" err="1">
                <a:ln>
                  <a:solidFill>
                    <a:srgbClr val="FDAF8C"/>
                  </a:solidFill>
                </a:ln>
                <a:solidFill>
                  <a:srgbClr val="FDAF8C"/>
                </a:solidFill>
                <a:latin typeface="Dm sans" pitchFamily="2" charset="0"/>
              </a:rPr>
              <a:t>Globalisasi</a:t>
            </a:r>
            <a:endParaRPr lang="en-ID" sz="2000" b="1" dirty="0">
              <a:ln>
                <a:solidFill>
                  <a:srgbClr val="FDAF8C"/>
                </a:solidFill>
              </a:ln>
              <a:solidFill>
                <a:srgbClr val="FDAF8C"/>
              </a:solidFill>
              <a:latin typeface="Dm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4FE89-C177-F81D-529B-0F0BB03C5F96}"/>
              </a:ext>
            </a:extLst>
          </p:cNvPr>
          <p:cNvSpPr txBox="1"/>
          <p:nvPr/>
        </p:nvSpPr>
        <p:spPr>
          <a:xfrm>
            <a:off x="152400" y="2095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F7ED"/>
                </a:solidFill>
                <a:latin typeface="Dm sans" pitchFamily="2" charset="0"/>
              </a:rPr>
              <a:t>05</a:t>
            </a:r>
            <a:endParaRPr lang="en-ID" sz="2400" b="1" dirty="0">
              <a:solidFill>
                <a:srgbClr val="E5F7ED"/>
              </a:solidFill>
              <a:latin typeface="Dm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BD331-A072-2C66-1A5B-D7D9C0C1D230}"/>
              </a:ext>
            </a:extLst>
          </p:cNvPr>
          <p:cNvCxnSpPr>
            <a:cxnSpLocks/>
          </p:cNvCxnSpPr>
          <p:nvPr/>
        </p:nvCxnSpPr>
        <p:spPr>
          <a:xfrm>
            <a:off x="304800" y="671215"/>
            <a:ext cx="381000" cy="0"/>
          </a:xfrm>
          <a:prstGeom prst="line">
            <a:avLst/>
          </a:prstGeom>
          <a:ln>
            <a:solidFill>
              <a:srgbClr val="FC384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49E3C0-CBBB-1F32-1E4E-0477B20B61B4}"/>
              </a:ext>
            </a:extLst>
          </p:cNvPr>
          <p:cNvSpPr txBox="1"/>
          <p:nvPr/>
        </p:nvSpPr>
        <p:spPr>
          <a:xfrm>
            <a:off x="990600" y="640437"/>
            <a:ext cx="771412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Thomas Meyer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teori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pemerintahan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menulis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tentang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"isomorphism," di mana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menjadi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mirip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pemerintahan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kebijakan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mengadopsi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negara-negara Barat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meskipun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berbeda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pemerintahan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William Robinson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teori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kapitalisme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menjelaskan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pergeseran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menjadi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produksi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terintegrasi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memperkenalkan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konsep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kapitalis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transnasional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(TCC),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melampaui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batas negara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mendorong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kapitalisme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investasi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Mobilitas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 modal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menyebabkan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reorganisasi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produksi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meningkatkan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keuntungan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mengintegrasikan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dan wilayah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menjadi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produksi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baru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8260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AF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2C8A6B-C928-CE95-8498-F5584B4CBA79}"/>
              </a:ext>
            </a:extLst>
          </p:cNvPr>
          <p:cNvSpPr txBox="1"/>
          <p:nvPr/>
        </p:nvSpPr>
        <p:spPr>
          <a:xfrm>
            <a:off x="990600" y="24032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n>
                  <a:solidFill>
                    <a:srgbClr val="FC3848"/>
                  </a:solidFill>
                </a:ln>
                <a:solidFill>
                  <a:srgbClr val="FC3848"/>
                </a:solidFill>
                <a:latin typeface="Dm sans" pitchFamily="2" charset="0"/>
              </a:rPr>
              <a:t>Dampak</a:t>
            </a:r>
            <a:r>
              <a:rPr lang="en-US" sz="2000" b="1" dirty="0">
                <a:ln>
                  <a:solidFill>
                    <a:srgbClr val="FC3848"/>
                  </a:solidFill>
                </a:ln>
                <a:solidFill>
                  <a:srgbClr val="FC3848"/>
                </a:solidFill>
                <a:latin typeface="Dm sans" pitchFamily="2" charset="0"/>
              </a:rPr>
              <a:t> </a:t>
            </a:r>
            <a:r>
              <a:rPr lang="en-US" sz="2000" b="1" dirty="0" err="1">
                <a:ln>
                  <a:solidFill>
                    <a:srgbClr val="FC3848"/>
                  </a:solidFill>
                </a:ln>
                <a:solidFill>
                  <a:srgbClr val="FC3848"/>
                </a:solidFill>
                <a:latin typeface="Dm sans" pitchFamily="2" charset="0"/>
              </a:rPr>
              <a:t>Globalisasi</a:t>
            </a:r>
            <a:endParaRPr lang="en-ID" sz="2000" b="1" dirty="0">
              <a:ln>
                <a:solidFill>
                  <a:srgbClr val="FC3848"/>
                </a:solidFill>
              </a:ln>
              <a:solidFill>
                <a:srgbClr val="FC3848"/>
              </a:solidFill>
              <a:latin typeface="Dm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4FE89-C177-F81D-529B-0F0BB03C5F96}"/>
              </a:ext>
            </a:extLst>
          </p:cNvPr>
          <p:cNvSpPr txBox="1"/>
          <p:nvPr/>
        </p:nvSpPr>
        <p:spPr>
          <a:xfrm>
            <a:off x="152400" y="2095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599AA"/>
                </a:solidFill>
                <a:latin typeface="Dm sans" pitchFamily="2" charset="0"/>
              </a:rPr>
              <a:t>06</a:t>
            </a:r>
            <a:endParaRPr lang="en-ID" sz="2400" b="1" dirty="0">
              <a:solidFill>
                <a:srgbClr val="4599AA"/>
              </a:solidFill>
              <a:latin typeface="Dm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BD331-A072-2C66-1A5B-D7D9C0C1D230}"/>
              </a:ext>
            </a:extLst>
          </p:cNvPr>
          <p:cNvCxnSpPr>
            <a:cxnSpLocks/>
          </p:cNvCxnSpPr>
          <p:nvPr/>
        </p:nvCxnSpPr>
        <p:spPr>
          <a:xfrm>
            <a:off x="304800" y="671215"/>
            <a:ext cx="381000" cy="0"/>
          </a:xfrm>
          <a:prstGeom prst="line">
            <a:avLst/>
          </a:prstGeom>
          <a:ln>
            <a:solidFill>
              <a:srgbClr val="E8E8E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C78352-3957-B375-B10F-298C566D8186}"/>
              </a:ext>
            </a:extLst>
          </p:cNvPr>
          <p:cNvSpPr/>
          <p:nvPr/>
        </p:nvSpPr>
        <p:spPr>
          <a:xfrm>
            <a:off x="1066800" y="742950"/>
            <a:ext cx="1676400" cy="381000"/>
          </a:xfrm>
          <a:prstGeom prst="roundRect">
            <a:avLst/>
          </a:prstGeom>
          <a:solidFill>
            <a:srgbClr val="E8E8E8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/>
            </a:pPr>
            <a:r>
              <a:rPr lang="en-US" sz="1400" b="1" dirty="0" err="1">
                <a:solidFill>
                  <a:srgbClr val="4599AA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Bidang</a:t>
            </a:r>
            <a:r>
              <a:rPr lang="en-US" sz="1400" b="1" dirty="0">
                <a:solidFill>
                  <a:srgbClr val="4599AA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4599AA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Politik</a:t>
            </a:r>
            <a:endParaRPr lang="en-ID" sz="1400" b="1" dirty="0">
              <a:solidFill>
                <a:srgbClr val="4599AA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EB7CC4-4B7F-DA49-B6B5-88BD9CA7DBBD}"/>
              </a:ext>
            </a:extLst>
          </p:cNvPr>
          <p:cNvSpPr txBox="1"/>
          <p:nvPr/>
        </p:nvSpPr>
        <p:spPr>
          <a:xfrm>
            <a:off x="1371600" y="1151965"/>
            <a:ext cx="73152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komunikasi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informasi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memungkinkan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Indonesia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mempelajari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demokrasi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dari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negara lain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untuk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memperbaiki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demokrasi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dalam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negeri. Reformasi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membawa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berbagai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partai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politik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yang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merupakan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tanda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tumbuhnya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demokrasi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di Indonesia.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Namun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keberhasilan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politik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hanya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akan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tercapai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jika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partai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politik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memperjuangkan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kepentingan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seluruh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masyarakat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bukan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hanya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kelompoknya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.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juga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dapat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melemahkan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penghayatan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terhadap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Pancasila,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sehingga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pendidikan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politik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harus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ditingkatkan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untuk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membedakan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nilai-nilai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asing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yang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selaras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dengan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Pancasila.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1ABB4C-DB27-A7B6-40E0-6D41FC9A590C}"/>
              </a:ext>
            </a:extLst>
          </p:cNvPr>
          <p:cNvSpPr/>
          <p:nvPr/>
        </p:nvSpPr>
        <p:spPr>
          <a:xfrm>
            <a:off x="1066800" y="2788262"/>
            <a:ext cx="1905000" cy="381000"/>
          </a:xfrm>
          <a:prstGeom prst="roundRect">
            <a:avLst/>
          </a:prstGeom>
          <a:solidFill>
            <a:srgbClr val="E8E8E8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 startAt="2"/>
            </a:pPr>
            <a:r>
              <a:rPr lang="en-US" sz="1400" b="1" dirty="0" err="1">
                <a:solidFill>
                  <a:srgbClr val="4599AA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Bidang</a:t>
            </a:r>
            <a:r>
              <a:rPr lang="en-US" sz="1400" b="1" dirty="0">
                <a:solidFill>
                  <a:srgbClr val="4599AA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Ekonomi</a:t>
            </a:r>
            <a:endParaRPr lang="en-ID" sz="1400" b="1" dirty="0">
              <a:solidFill>
                <a:srgbClr val="4599AA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8AD9AC-3BC0-48EB-D8A4-0AFC0DAE5D1E}"/>
              </a:ext>
            </a:extLst>
          </p:cNvPr>
          <p:cNvSpPr txBox="1"/>
          <p:nvPr/>
        </p:nvSpPr>
        <p:spPr>
          <a:xfrm>
            <a:off x="1371600" y="3197277"/>
            <a:ext cx="7315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ekonomi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dimulai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dari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Konferensi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Bretton Woods pada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tahun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1944 yang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membentuk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tatanan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ekonomi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internasional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organisasi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penting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seperti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Bank Dunia, IMF, dan WTO.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ekonomi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melibatkan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peningkatan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saling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ketergantungan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ekonomi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global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melalui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produksi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pembiayaan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tenaga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kerja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informasi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dan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perdagangan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.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Meskipun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tujuan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ekonomi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adalah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meningkatkan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kesejahteraan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produk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asing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perusahaan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multinasional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dapat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mengancam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produk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lokal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24795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AF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2C8A6B-C928-CE95-8498-F5584B4CBA79}"/>
              </a:ext>
            </a:extLst>
          </p:cNvPr>
          <p:cNvSpPr txBox="1"/>
          <p:nvPr/>
        </p:nvSpPr>
        <p:spPr>
          <a:xfrm>
            <a:off x="990600" y="24032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n>
                  <a:solidFill>
                    <a:srgbClr val="FC3848"/>
                  </a:solidFill>
                </a:ln>
                <a:solidFill>
                  <a:srgbClr val="FC3848"/>
                </a:solidFill>
                <a:latin typeface="Dm sans" pitchFamily="2" charset="0"/>
              </a:rPr>
              <a:t>Dampak</a:t>
            </a:r>
            <a:r>
              <a:rPr lang="en-US" sz="2000" b="1" dirty="0">
                <a:ln>
                  <a:solidFill>
                    <a:srgbClr val="FC3848"/>
                  </a:solidFill>
                </a:ln>
                <a:solidFill>
                  <a:srgbClr val="FC3848"/>
                </a:solidFill>
                <a:latin typeface="Dm sans" pitchFamily="2" charset="0"/>
              </a:rPr>
              <a:t> </a:t>
            </a:r>
            <a:r>
              <a:rPr lang="en-US" sz="2000" b="1" dirty="0" err="1">
                <a:ln>
                  <a:solidFill>
                    <a:srgbClr val="FC3848"/>
                  </a:solidFill>
                </a:ln>
                <a:solidFill>
                  <a:srgbClr val="FC3848"/>
                </a:solidFill>
                <a:latin typeface="Dm sans" pitchFamily="2" charset="0"/>
              </a:rPr>
              <a:t>Globalisasi</a:t>
            </a:r>
            <a:endParaRPr lang="en-ID" sz="2000" b="1" dirty="0">
              <a:ln>
                <a:solidFill>
                  <a:srgbClr val="FC3848"/>
                </a:solidFill>
              </a:ln>
              <a:solidFill>
                <a:srgbClr val="FC3848"/>
              </a:solidFill>
              <a:latin typeface="Dm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4FE89-C177-F81D-529B-0F0BB03C5F96}"/>
              </a:ext>
            </a:extLst>
          </p:cNvPr>
          <p:cNvSpPr txBox="1"/>
          <p:nvPr/>
        </p:nvSpPr>
        <p:spPr>
          <a:xfrm>
            <a:off x="152400" y="2095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599AA"/>
                </a:solidFill>
                <a:latin typeface="Dm sans" pitchFamily="2" charset="0"/>
              </a:rPr>
              <a:t>06</a:t>
            </a:r>
            <a:endParaRPr lang="en-ID" sz="2400" b="1" dirty="0">
              <a:solidFill>
                <a:srgbClr val="4599AA"/>
              </a:solidFill>
              <a:latin typeface="Dm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BD331-A072-2C66-1A5B-D7D9C0C1D230}"/>
              </a:ext>
            </a:extLst>
          </p:cNvPr>
          <p:cNvCxnSpPr>
            <a:cxnSpLocks/>
          </p:cNvCxnSpPr>
          <p:nvPr/>
        </p:nvCxnSpPr>
        <p:spPr>
          <a:xfrm>
            <a:off x="304800" y="671215"/>
            <a:ext cx="381000" cy="0"/>
          </a:xfrm>
          <a:prstGeom prst="line">
            <a:avLst/>
          </a:prstGeom>
          <a:ln>
            <a:solidFill>
              <a:srgbClr val="E8E8E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C78352-3957-B375-B10F-298C566D8186}"/>
              </a:ext>
            </a:extLst>
          </p:cNvPr>
          <p:cNvSpPr/>
          <p:nvPr/>
        </p:nvSpPr>
        <p:spPr>
          <a:xfrm>
            <a:off x="1066800" y="742950"/>
            <a:ext cx="1676400" cy="381000"/>
          </a:xfrm>
          <a:prstGeom prst="roundRect">
            <a:avLst/>
          </a:prstGeom>
          <a:solidFill>
            <a:srgbClr val="E8E8E8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 startAt="3"/>
            </a:pPr>
            <a:r>
              <a:rPr lang="en-US" sz="1400" b="1" dirty="0" err="1">
                <a:solidFill>
                  <a:srgbClr val="4599AA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Bidang</a:t>
            </a:r>
            <a:r>
              <a:rPr lang="en-US" sz="1400" b="1" dirty="0">
                <a:solidFill>
                  <a:srgbClr val="4599AA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4599AA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Sosial</a:t>
            </a:r>
            <a:endParaRPr lang="en-ID" sz="1400" b="1" dirty="0">
              <a:solidFill>
                <a:srgbClr val="4599AA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EB7CC4-4B7F-DA49-B6B5-88BD9CA7DBBD}"/>
              </a:ext>
            </a:extLst>
          </p:cNvPr>
          <p:cNvSpPr txBox="1"/>
          <p:nvPr/>
        </p:nvSpPr>
        <p:spPr>
          <a:xfrm>
            <a:off x="1371600" y="1151965"/>
            <a:ext cx="73152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ID" sz="1400" b="1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Kemajuan</a:t>
            </a:r>
            <a:r>
              <a:rPr lang="en-ID" sz="1400" b="1" dirty="0">
                <a:latin typeface="Quire Sans Light" panose="020B0302040400020003" pitchFamily="34" charset="0"/>
                <a:cs typeface="Quire Sans" panose="020B0502040400020003" pitchFamily="34" charset="0"/>
              </a:rPr>
              <a:t> IPTEK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: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mendorong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penemuan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yang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memudahkan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aktivitas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manusia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mempercepat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arus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informasi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. Di Indonesia,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pengembangan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IPTEK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melibatkan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kerja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sama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internasional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dalam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pembiayaan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fasilitas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pendidikan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.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Namun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dampak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negatif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dapat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terjadi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jika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nilai-nilai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asing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tidak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disikapi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dengan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bijak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latin typeface="Quire Sans Light" panose="020B0302040400020003" pitchFamily="34" charset="0"/>
              <a:cs typeface="Quire Sans" panose="020B0502040400020003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Urbanisasi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: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menyebabkan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perpindahan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penduduk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dari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desa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ke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kota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meningkatkan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jumlah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penduduk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di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perkotaan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mengurangi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penduduk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produktif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di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pedesaan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serta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menimbulkan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masalah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sosial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ekonomi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latin typeface="Quire Sans Light" panose="020B0302040400020003" pitchFamily="34" charset="0"/>
              <a:cs typeface="Quire Sans" panose="020B0502040400020003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Kriminalitas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: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membuka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akses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terhadap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kehidupan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yang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lebih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baik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tetapi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juga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memicu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kriminalitas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terutama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melalui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canggih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seperti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kejahatan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siber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0100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AF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2C8A6B-C928-CE95-8498-F5584B4CBA79}"/>
              </a:ext>
            </a:extLst>
          </p:cNvPr>
          <p:cNvSpPr txBox="1"/>
          <p:nvPr/>
        </p:nvSpPr>
        <p:spPr>
          <a:xfrm>
            <a:off x="990600" y="24032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n>
                  <a:solidFill>
                    <a:srgbClr val="FC3848"/>
                  </a:solidFill>
                </a:ln>
                <a:solidFill>
                  <a:srgbClr val="FC3848"/>
                </a:solidFill>
                <a:latin typeface="Dm sans" pitchFamily="2" charset="0"/>
              </a:rPr>
              <a:t>Dampak</a:t>
            </a:r>
            <a:r>
              <a:rPr lang="en-US" sz="2000" b="1" dirty="0">
                <a:ln>
                  <a:solidFill>
                    <a:srgbClr val="FC3848"/>
                  </a:solidFill>
                </a:ln>
                <a:solidFill>
                  <a:srgbClr val="FC3848"/>
                </a:solidFill>
                <a:latin typeface="Dm sans" pitchFamily="2" charset="0"/>
              </a:rPr>
              <a:t> </a:t>
            </a:r>
            <a:r>
              <a:rPr lang="en-US" sz="2000" b="1" dirty="0" err="1">
                <a:ln>
                  <a:solidFill>
                    <a:srgbClr val="FC3848"/>
                  </a:solidFill>
                </a:ln>
                <a:solidFill>
                  <a:srgbClr val="FC3848"/>
                </a:solidFill>
                <a:latin typeface="Dm sans" pitchFamily="2" charset="0"/>
              </a:rPr>
              <a:t>Globalisasi</a:t>
            </a:r>
            <a:endParaRPr lang="en-ID" sz="2000" b="1" dirty="0">
              <a:ln>
                <a:solidFill>
                  <a:srgbClr val="FC3848"/>
                </a:solidFill>
              </a:ln>
              <a:solidFill>
                <a:srgbClr val="FC3848"/>
              </a:solidFill>
              <a:latin typeface="Dm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4FE89-C177-F81D-529B-0F0BB03C5F96}"/>
              </a:ext>
            </a:extLst>
          </p:cNvPr>
          <p:cNvSpPr txBox="1"/>
          <p:nvPr/>
        </p:nvSpPr>
        <p:spPr>
          <a:xfrm>
            <a:off x="152400" y="2095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599AA"/>
                </a:solidFill>
                <a:latin typeface="Dm sans" pitchFamily="2" charset="0"/>
              </a:rPr>
              <a:t>06</a:t>
            </a:r>
            <a:endParaRPr lang="en-ID" sz="2400" b="1" dirty="0">
              <a:solidFill>
                <a:srgbClr val="4599AA"/>
              </a:solidFill>
              <a:latin typeface="Dm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BD331-A072-2C66-1A5B-D7D9C0C1D230}"/>
              </a:ext>
            </a:extLst>
          </p:cNvPr>
          <p:cNvCxnSpPr>
            <a:cxnSpLocks/>
          </p:cNvCxnSpPr>
          <p:nvPr/>
        </p:nvCxnSpPr>
        <p:spPr>
          <a:xfrm>
            <a:off x="304800" y="671215"/>
            <a:ext cx="381000" cy="0"/>
          </a:xfrm>
          <a:prstGeom prst="line">
            <a:avLst/>
          </a:prstGeom>
          <a:ln>
            <a:solidFill>
              <a:srgbClr val="E8E8E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C78352-3957-B375-B10F-298C566D8186}"/>
              </a:ext>
            </a:extLst>
          </p:cNvPr>
          <p:cNvSpPr/>
          <p:nvPr/>
        </p:nvSpPr>
        <p:spPr>
          <a:xfrm>
            <a:off x="1066800" y="742950"/>
            <a:ext cx="1828800" cy="381000"/>
          </a:xfrm>
          <a:prstGeom prst="roundRect">
            <a:avLst/>
          </a:prstGeom>
          <a:solidFill>
            <a:srgbClr val="E8E8E8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 startAt="4"/>
            </a:pPr>
            <a:r>
              <a:rPr lang="en-US" sz="1400" b="1" dirty="0" err="1">
                <a:solidFill>
                  <a:srgbClr val="4599AA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Bidang</a:t>
            </a:r>
            <a:r>
              <a:rPr lang="en-US" sz="1400" b="1" dirty="0">
                <a:solidFill>
                  <a:srgbClr val="4599AA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4599AA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Budaya</a:t>
            </a:r>
            <a:endParaRPr lang="en-ID" sz="1400" b="1" dirty="0">
              <a:solidFill>
                <a:srgbClr val="4599AA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EB7CC4-4B7F-DA49-B6B5-88BD9CA7DBBD}"/>
              </a:ext>
            </a:extLst>
          </p:cNvPr>
          <p:cNvSpPr txBox="1"/>
          <p:nvPr/>
        </p:nvSpPr>
        <p:spPr>
          <a:xfrm>
            <a:off x="1371600" y="1151965"/>
            <a:ext cx="731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budaya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meningkatkan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interaksi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lintas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budaya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melalui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media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massa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wisatawan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asing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pertukaran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budaya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dan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migrasi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. Hal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ini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membawa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gagasan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pengalaman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baru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tetapi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juga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dapat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melemahkan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budaya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lokal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. Masyarakat Indonesia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harus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memiliki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ketahanan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budaya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yang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kuat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untuk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menjaga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identitas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lokal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4A2CF9E-BE09-2A78-764F-CF724F3454FF}"/>
              </a:ext>
            </a:extLst>
          </p:cNvPr>
          <p:cNvSpPr/>
          <p:nvPr/>
        </p:nvSpPr>
        <p:spPr>
          <a:xfrm>
            <a:off x="1066800" y="2208585"/>
            <a:ext cx="1828800" cy="381000"/>
          </a:xfrm>
          <a:prstGeom prst="roundRect">
            <a:avLst/>
          </a:prstGeom>
          <a:solidFill>
            <a:srgbClr val="E8E8E8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 startAt="5"/>
            </a:pPr>
            <a:r>
              <a:rPr lang="en-US" sz="1400" b="1" dirty="0" err="1">
                <a:solidFill>
                  <a:srgbClr val="4599AA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Bidang</a:t>
            </a:r>
            <a:r>
              <a:rPr lang="en-US" sz="1400" b="1" dirty="0">
                <a:solidFill>
                  <a:srgbClr val="4599AA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Agama</a:t>
            </a:r>
            <a:endParaRPr lang="en-ID" sz="1400" b="1" dirty="0">
              <a:solidFill>
                <a:srgbClr val="4599AA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FD9EF-57B2-681C-87FD-0AB08E509369}"/>
              </a:ext>
            </a:extLst>
          </p:cNvPr>
          <p:cNvSpPr txBox="1"/>
          <p:nvPr/>
        </p:nvSpPr>
        <p:spPr>
          <a:xfrm>
            <a:off x="1371600" y="2617600"/>
            <a:ext cx="7315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agama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mendorong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aplikasi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ajaran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agama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dalam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konteks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kekinian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menghargai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toleransi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antarumat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beragama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.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Ini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mengurangi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rasa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saling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curiga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mencegah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konflik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serta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mendorong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pembangunan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mental dan spiritual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selain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pembangunan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fisik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E4D2EA5-A480-4E5D-261B-97A521BCE23A}"/>
              </a:ext>
            </a:extLst>
          </p:cNvPr>
          <p:cNvSpPr/>
          <p:nvPr/>
        </p:nvSpPr>
        <p:spPr>
          <a:xfrm>
            <a:off x="1066800" y="3458777"/>
            <a:ext cx="2133600" cy="381000"/>
          </a:xfrm>
          <a:prstGeom prst="roundRect">
            <a:avLst/>
          </a:prstGeom>
          <a:solidFill>
            <a:srgbClr val="E8E8E8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 startAt="6"/>
            </a:pPr>
            <a:r>
              <a:rPr lang="en-US" sz="1400" b="1" dirty="0" err="1">
                <a:solidFill>
                  <a:srgbClr val="4599AA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Bidang</a:t>
            </a:r>
            <a:r>
              <a:rPr lang="en-US" sz="1400" b="1" dirty="0">
                <a:solidFill>
                  <a:srgbClr val="4599AA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4599AA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Lingkungan</a:t>
            </a:r>
            <a:endParaRPr lang="en-ID" sz="1400" b="1" dirty="0">
              <a:solidFill>
                <a:srgbClr val="4599AA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4820C6-0964-098B-5230-EFFB5AC0EE14}"/>
              </a:ext>
            </a:extLst>
          </p:cNvPr>
          <p:cNvSpPr txBox="1"/>
          <p:nvPr/>
        </p:nvSpPr>
        <p:spPr>
          <a:xfrm>
            <a:off x="1371600" y="3867792"/>
            <a:ext cx="7315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modernisasi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cenderung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fokus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pada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pembangunan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ekonomi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seringkali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mengorbankan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lingkungan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.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Akibatnya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terjadi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pencemaran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udara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air,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kimiawi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limbah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padat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, dan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panas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. Usaha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pencegahan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pencemaran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  <a:cs typeface="Quire Sans" panose="020B0502040400020003" pitchFamily="34" charset="0"/>
              </a:rPr>
              <a:t>diperlukan</a:t>
            </a:r>
            <a:r>
              <a:rPr lang="en-ID" sz="1400" dirty="0">
                <a:latin typeface="Quire Sans Light" panose="020B0302040400020003" pitchFamily="34" charset="0"/>
                <a:cs typeface="Quire Sans" panose="020B05020404000200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0800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ABD0B13-E296-6BBE-AB3C-4086A9DF85E2}"/>
              </a:ext>
            </a:extLst>
          </p:cNvPr>
          <p:cNvSpPr txBox="1"/>
          <p:nvPr/>
        </p:nvSpPr>
        <p:spPr>
          <a:xfrm>
            <a:off x="609600" y="1602254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 startAt="2"/>
            </a:pPr>
            <a:r>
              <a:rPr lang="en-US" sz="4000" dirty="0" err="1">
                <a:solidFill>
                  <a:srgbClr val="F4E1D2"/>
                </a:solidFill>
                <a:latin typeface="Cooper Black" panose="0208090404030B020404" pitchFamily="18" charset="0"/>
              </a:rPr>
              <a:t>Perkembangan</a:t>
            </a:r>
            <a:r>
              <a:rPr lang="en-US" sz="4000" dirty="0">
                <a:solidFill>
                  <a:srgbClr val="F4E1D2"/>
                </a:solidFill>
                <a:latin typeface="Cooper Black" panose="0208090404030B020404" pitchFamily="18" charset="0"/>
              </a:rPr>
              <a:t> Masyarakat Digital</a:t>
            </a:r>
            <a:endParaRPr lang="en-ID" sz="4000" dirty="0">
              <a:solidFill>
                <a:srgbClr val="F4E1D2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06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9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758B55-7591-A300-7D84-B9C23F406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7" t="-1293" r="51691" b="1293"/>
          <a:stretch/>
        </p:blipFill>
        <p:spPr bwMode="auto">
          <a:xfrm>
            <a:off x="-2533650" y="-74398"/>
            <a:ext cx="5524500" cy="5158930"/>
          </a:xfrm>
          <a:prstGeom prst="homePlat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DFBFE1-A970-E59C-3567-F84B13BB4144}"/>
              </a:ext>
            </a:extLst>
          </p:cNvPr>
          <p:cNvSpPr txBox="1"/>
          <p:nvPr/>
        </p:nvSpPr>
        <p:spPr>
          <a:xfrm>
            <a:off x="2362200" y="35459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DAF8C"/>
                </a:solidFill>
                <a:latin typeface="Dm sans" pitchFamily="2" charset="0"/>
              </a:rPr>
              <a:t>Bab</a:t>
            </a:r>
          </a:p>
          <a:p>
            <a:pPr algn="ctr"/>
            <a:r>
              <a:rPr lang="en-US" sz="3600" b="1" dirty="0">
                <a:solidFill>
                  <a:srgbClr val="FDAF8C"/>
                </a:solidFill>
                <a:latin typeface="Dm sans" pitchFamily="2" charset="0"/>
              </a:rPr>
              <a:t>2</a:t>
            </a:r>
            <a:endParaRPr lang="en-ID" sz="3600" b="1" dirty="0">
              <a:solidFill>
                <a:srgbClr val="FDAF8C"/>
              </a:solidFill>
              <a:latin typeface="Dm san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904AE-DC69-D5B3-790A-DBCF2F1968EF}"/>
              </a:ext>
            </a:extLst>
          </p:cNvPr>
          <p:cNvSpPr txBox="1"/>
          <p:nvPr/>
        </p:nvSpPr>
        <p:spPr>
          <a:xfrm>
            <a:off x="3121622" y="1909746"/>
            <a:ext cx="5753100" cy="2145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E5F7ED"/>
                </a:solidFill>
                <a:latin typeface="Dm sans" pitchFamily="2" charset="0"/>
              </a:rPr>
              <a:t>Tujuan</a:t>
            </a:r>
            <a:r>
              <a:rPr lang="en-US" sz="1400" b="1" dirty="0">
                <a:solidFill>
                  <a:srgbClr val="E5F7ED"/>
                </a:solidFill>
                <a:latin typeface="Dm sans" pitchFamily="2" charset="0"/>
              </a:rPr>
              <a:t> </a:t>
            </a:r>
            <a:r>
              <a:rPr lang="en-US" sz="1400" b="1" dirty="0" err="1">
                <a:solidFill>
                  <a:srgbClr val="E5F7ED"/>
                </a:solidFill>
                <a:latin typeface="Dm sans" pitchFamily="2" charset="0"/>
              </a:rPr>
              <a:t>Pembelajaran</a:t>
            </a:r>
            <a:endParaRPr lang="en-ID" sz="1400" b="1" dirty="0">
              <a:solidFill>
                <a:srgbClr val="E5F7ED"/>
              </a:solidFill>
              <a:latin typeface="Dm sans" pitchFamily="2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diharapkan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menguraikan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globalisasi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pengaruhnya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kehidupan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sekitar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diharapkan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mendeskripsikan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fenomena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digital dan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perkembangannya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didik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diharapkan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sederhana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guna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menganalisis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fenomena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globalisasi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400" kern="100" dirty="0" err="1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ID" sz="1400" kern="100" dirty="0">
                <a:solidFill>
                  <a:srgbClr val="E5F7ED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digital.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EACCFC2-0C7C-5D4A-BFA6-D32286D88AA8}"/>
              </a:ext>
            </a:extLst>
          </p:cNvPr>
          <p:cNvSpPr txBox="1"/>
          <p:nvPr/>
        </p:nvSpPr>
        <p:spPr>
          <a:xfrm>
            <a:off x="4572000" y="47767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5F7ED"/>
                </a:solidFill>
                <a:latin typeface="Dm sans" pitchFamily="2" charset="0"/>
              </a:rPr>
              <a:t>GLOBALISASI DAN MASYARAKAT DIGITAL</a:t>
            </a:r>
            <a:endParaRPr lang="en-ID" sz="2800" b="1" dirty="0">
              <a:solidFill>
                <a:srgbClr val="E5F7ED"/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73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82A95A-B111-86C1-F706-0253D1E96708}"/>
              </a:ext>
            </a:extLst>
          </p:cNvPr>
          <p:cNvSpPr/>
          <p:nvPr/>
        </p:nvSpPr>
        <p:spPr>
          <a:xfrm>
            <a:off x="905436" y="1347713"/>
            <a:ext cx="7333129" cy="2448074"/>
          </a:xfrm>
          <a:prstGeom prst="roundRect">
            <a:avLst/>
          </a:prstGeom>
          <a:solidFill>
            <a:srgbClr val="804E27"/>
          </a:solidFill>
          <a:ln>
            <a:solidFill>
              <a:srgbClr val="804E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400" dirty="0" err="1"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latin typeface="Quire Sans Light" panose="020B0302040400020003" pitchFamily="34" charset="0"/>
              </a:rPr>
              <a:t>didukung</a:t>
            </a:r>
            <a:r>
              <a:rPr lang="en-ID" sz="1400" dirty="0">
                <a:latin typeface="Quire Sans Light" panose="020B0302040400020003" pitchFamily="34" charset="0"/>
              </a:rPr>
              <a:t> oleh </a:t>
            </a:r>
            <a:r>
              <a:rPr lang="en-ID" sz="1400" dirty="0" err="1">
                <a:latin typeface="Quire Sans Light" panose="020B0302040400020003" pitchFamily="34" charset="0"/>
              </a:rPr>
              <a:t>perkembangan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ilmu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pengetahuan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(</a:t>
            </a:r>
            <a:r>
              <a:rPr lang="en-ID" sz="1400" dirty="0" err="1">
                <a:latin typeface="Quire Sans Light" panose="020B0302040400020003" pitchFamily="34" charset="0"/>
              </a:rPr>
              <a:t>iptek</a:t>
            </a:r>
            <a:r>
              <a:rPr lang="en-ID" sz="1400" dirty="0">
                <a:latin typeface="Quire Sans Light" panose="020B0302040400020003" pitchFamily="34" charset="0"/>
              </a:rPr>
              <a:t>) </a:t>
            </a:r>
            <a:r>
              <a:rPr lang="en-ID" sz="1400" dirty="0" err="1">
                <a:latin typeface="Quire Sans Light" panose="020B0302040400020003" pitchFamily="34" charset="0"/>
              </a:rPr>
              <a:t>bertujuan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meningkatkan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kualitas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hidup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manusia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membuatnya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lebih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mudah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murah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cepat</a:t>
            </a:r>
            <a:r>
              <a:rPr lang="en-ID" sz="1400" dirty="0"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latin typeface="Quire Sans Light" panose="020B0302040400020003" pitchFamily="34" charset="0"/>
              </a:rPr>
              <a:t>aman</a:t>
            </a:r>
            <a:r>
              <a:rPr lang="en-ID" sz="1400" dirty="0"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latin typeface="Quire Sans Light" panose="020B0302040400020003" pitchFamily="34" charset="0"/>
              </a:rPr>
              <a:t>Namun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</a:rPr>
              <a:t> juga </a:t>
            </a:r>
            <a:r>
              <a:rPr lang="en-ID" sz="1400" dirty="0" err="1">
                <a:latin typeface="Quire Sans Light" panose="020B0302040400020003" pitchFamily="34" charset="0"/>
              </a:rPr>
              <a:t>membawa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dampak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negatif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termasuk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pergeseran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nilai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memudarnya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semangat</a:t>
            </a:r>
            <a:r>
              <a:rPr lang="en-ID" sz="1400" dirty="0">
                <a:latin typeface="Quire Sans Light" panose="020B0302040400020003" pitchFamily="34" charset="0"/>
              </a:rPr>
              <a:t> gotong royong, </a:t>
            </a:r>
            <a:r>
              <a:rPr lang="en-ID" sz="1400" dirty="0" err="1"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gaya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hidup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menjadi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lebih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konsumtif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kesenjangan</a:t>
            </a:r>
            <a:r>
              <a:rPr lang="en-ID" sz="1400" dirty="0"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latin typeface="Quire Sans Light" panose="020B0302040400020003" pitchFamily="34" charset="0"/>
              </a:rPr>
              <a:t>berbagai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bidang</a:t>
            </a:r>
            <a:r>
              <a:rPr lang="en-ID" sz="1400" dirty="0"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latin typeface="Quire Sans Light" panose="020B0302040400020003" pitchFamily="34" charset="0"/>
              </a:rPr>
              <a:t>berkurangnya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apresiasi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terhadap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terutama</a:t>
            </a:r>
            <a:r>
              <a:rPr lang="en-ID" sz="1400" dirty="0"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latin typeface="Quire Sans Light" panose="020B0302040400020003" pitchFamily="34" charset="0"/>
              </a:rPr>
              <a:t>kalangan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generasi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muda</a:t>
            </a:r>
            <a:r>
              <a:rPr lang="en-ID" sz="1400" dirty="0"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</a:rPr>
              <a:t> juga </a:t>
            </a:r>
            <a:r>
              <a:rPr lang="en-ID" sz="1400" dirty="0" err="1">
                <a:latin typeface="Quire Sans Light" panose="020B0302040400020003" pitchFamily="34" charset="0"/>
              </a:rPr>
              <a:t>menciptakan</a:t>
            </a:r>
            <a:r>
              <a:rPr lang="en-ID" sz="1400" dirty="0">
                <a:latin typeface="Quire Sans Light" panose="020B0302040400020003" pitchFamily="34" charset="0"/>
              </a:rPr>
              <a:t> era </a:t>
            </a:r>
            <a:r>
              <a:rPr lang="en-ID" sz="1400" dirty="0" err="1">
                <a:latin typeface="Quire Sans Light" panose="020B0302040400020003" pitchFamily="34" charset="0"/>
              </a:rPr>
              <a:t>disruptif</a:t>
            </a:r>
            <a:r>
              <a:rPr lang="en-ID" sz="1400" dirty="0">
                <a:latin typeface="Quire Sans Light" panose="020B0302040400020003" pitchFamily="34" charset="0"/>
              </a:rPr>
              <a:t>, di mana </a:t>
            </a:r>
            <a:r>
              <a:rPr lang="en-ID" sz="1400" dirty="0" err="1">
                <a:latin typeface="Quire Sans Light" panose="020B0302040400020003" pitchFamily="34" charset="0"/>
              </a:rPr>
              <a:t>inovasi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baru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mengganggu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mengubah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tatanan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latin typeface="Quire Sans Light" panose="020B0302040400020003" pitchFamily="34" charset="0"/>
              </a:rPr>
              <a:t> lama </a:t>
            </a:r>
            <a:r>
              <a:rPr lang="en-ID" sz="1400" dirty="0" err="1"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cepat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menyebabkan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banyak</a:t>
            </a:r>
            <a:r>
              <a:rPr lang="en-ID" sz="1400" dirty="0">
                <a:latin typeface="Quire Sans Light" panose="020B0302040400020003" pitchFamily="34" charset="0"/>
              </a:rPr>
              <a:t> orang </a:t>
            </a:r>
            <a:r>
              <a:rPr lang="en-ID" sz="1400" dirty="0" err="1">
                <a:latin typeface="Quire Sans Light" panose="020B0302040400020003" pitchFamily="34" charset="0"/>
              </a:rPr>
              <a:t>harus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berusaha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keras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beradaptasi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latin typeface="Quire Sans Light" panose="020B0302040400020003" pitchFamily="34" charset="0"/>
              </a:rPr>
              <a:t>cepat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tersebut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94640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B76CA5-3C85-0D4E-FD0D-B048EEB2C00B}"/>
              </a:ext>
            </a:extLst>
          </p:cNvPr>
          <p:cNvSpPr/>
          <p:nvPr/>
        </p:nvSpPr>
        <p:spPr>
          <a:xfrm>
            <a:off x="249740" y="251653"/>
            <a:ext cx="567319" cy="525391"/>
          </a:xfrm>
          <a:prstGeom prst="roundRect">
            <a:avLst/>
          </a:prstGeom>
          <a:solidFill>
            <a:srgbClr val="BF7D3A"/>
          </a:solidFill>
          <a:ln>
            <a:solidFill>
              <a:srgbClr val="BF7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DA2E8-E8ED-7663-48CD-0FEEF98B1EED}"/>
              </a:ext>
            </a:extLst>
          </p:cNvPr>
          <p:cNvSpPr txBox="1"/>
          <p:nvPr/>
        </p:nvSpPr>
        <p:spPr>
          <a:xfrm>
            <a:off x="990135" y="319163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Masyarakat Digital</a:t>
            </a:r>
            <a:endParaRPr lang="en-ID" sz="2000" b="1" dirty="0">
              <a:solidFill>
                <a:srgbClr val="804E27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DC35D-9DAF-24B2-F3B6-A0EB40365573}"/>
              </a:ext>
            </a:extLst>
          </p:cNvPr>
          <p:cNvSpPr txBox="1"/>
          <p:nvPr/>
        </p:nvSpPr>
        <p:spPr>
          <a:xfrm>
            <a:off x="190500" y="28351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4E1D2"/>
                </a:solidFill>
                <a:latin typeface="Cooper Black" panose="0208090404030B020404" pitchFamily="18" charset="0"/>
              </a:rPr>
              <a:t>01</a:t>
            </a:r>
            <a:endParaRPr lang="en-ID" sz="2400" b="1" dirty="0">
              <a:solidFill>
                <a:srgbClr val="F4E1D2"/>
              </a:solidFill>
              <a:latin typeface="Cooper Black" panose="0208090404030B0204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27AF6A-DBA4-5E73-1634-2AD1B3471C9A}"/>
              </a:ext>
            </a:extLst>
          </p:cNvPr>
          <p:cNvSpPr txBox="1"/>
          <p:nvPr/>
        </p:nvSpPr>
        <p:spPr>
          <a:xfrm>
            <a:off x="990134" y="777044"/>
            <a:ext cx="77728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>
                <a:latin typeface="Quire Sans Light" panose="020B0302040400020003" pitchFamily="34" charset="0"/>
              </a:rPr>
              <a:t>Masyarakat digital </a:t>
            </a:r>
            <a:r>
              <a:rPr lang="en-ID" sz="1400" dirty="0" err="1"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latin typeface="Quire Sans Light" panose="020B0302040400020003" pitchFamily="34" charset="0"/>
              </a:rPr>
              <a:t>menggunakan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digital </a:t>
            </a:r>
            <a:r>
              <a:rPr lang="en-ID" sz="1400" dirty="0" err="1"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aktivitas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sehari-hari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sering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disebut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jaringan</a:t>
            </a:r>
            <a:r>
              <a:rPr lang="en-ID" sz="1400" dirty="0"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ini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elemen-elemen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terhubung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informasi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komunikasi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mempengaruhi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pola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interaksi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latin typeface="Quire Sans Light" panose="020B0302040400020003" pitchFamily="34" charset="0"/>
              </a:rPr>
              <a:t>. Jan van Dijk (1991) dan Stein </a:t>
            </a:r>
            <a:r>
              <a:rPr lang="en-ID" sz="1400" dirty="0" err="1">
                <a:latin typeface="Quire Sans Light" panose="020B0302040400020003" pitchFamily="34" charset="0"/>
              </a:rPr>
              <a:t>Braten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menjelaskan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bahwa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jaringan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mengorganisir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hubungan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penggunaan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komputer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menggantikan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melengkapi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komunikasi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tatap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muka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algn="just"/>
            <a:endParaRPr lang="en-ID" sz="1400" dirty="0">
              <a:latin typeface="Quire Sans Light" panose="020B0302040400020003" pitchFamily="34" charset="0"/>
            </a:endParaRPr>
          </a:p>
          <a:p>
            <a:pPr algn="just"/>
            <a:r>
              <a:rPr lang="en-ID" sz="1400" dirty="0" err="1">
                <a:latin typeface="Quire Sans Light" panose="020B0302040400020003" pitchFamily="34" charset="0"/>
              </a:rPr>
              <a:t>Manfaat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digital </a:t>
            </a:r>
            <a:r>
              <a:rPr lang="en-ID" sz="1400" dirty="0" err="1">
                <a:latin typeface="Quire Sans Light" panose="020B0302040400020003" pitchFamily="34" charset="0"/>
              </a:rPr>
              <a:t>meliputi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kemudahan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akses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informasi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peningkatan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komunikasi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peluang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kerja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baru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peluang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efisiensi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layanan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publik</a:t>
            </a:r>
            <a:r>
              <a:rPr lang="en-ID" sz="1400" dirty="0"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latin typeface="Quire Sans Light" panose="020B0302040400020003" pitchFamily="34" charset="0"/>
              </a:rPr>
              <a:t>penghematan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waktu</a:t>
            </a:r>
            <a:r>
              <a:rPr lang="en-ID" sz="1400" dirty="0"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latin typeface="Quire Sans Light" panose="020B0302040400020003" pitchFamily="34" charset="0"/>
              </a:rPr>
              <a:t>Sejak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Revolusi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Industri</a:t>
            </a:r>
            <a:r>
              <a:rPr lang="en-ID" sz="1400" dirty="0">
                <a:latin typeface="Quire Sans Light" panose="020B0302040400020003" pitchFamily="34" charset="0"/>
              </a:rPr>
              <a:t> 1.0, </a:t>
            </a:r>
            <a:r>
              <a:rPr lang="en-ID" sz="1400" dirty="0" err="1">
                <a:latin typeface="Quire Sans Light" panose="020B0302040400020003" pitchFamily="34" charset="0"/>
              </a:rPr>
              <a:t>perkembangan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iptek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telah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membawa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signifikan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saat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berada</a:t>
            </a:r>
            <a:r>
              <a:rPr lang="en-ID" sz="1400" dirty="0"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latin typeface="Quire Sans Light" panose="020B0302040400020003" pitchFamily="34" charset="0"/>
              </a:rPr>
              <a:t>fase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Revolusi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Industri</a:t>
            </a:r>
            <a:r>
              <a:rPr lang="en-ID" sz="1400" dirty="0">
                <a:latin typeface="Quire Sans Light" panose="020B0302040400020003" pitchFamily="34" charset="0"/>
              </a:rPr>
              <a:t> 4.0, </a:t>
            </a:r>
            <a:r>
              <a:rPr lang="en-ID" sz="1400" dirty="0" err="1">
                <a:latin typeface="Quire Sans Light" panose="020B0302040400020003" pitchFamily="34" charset="0"/>
              </a:rPr>
              <a:t>bahkan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menuju</a:t>
            </a:r>
            <a:r>
              <a:rPr lang="en-ID" sz="1400" dirty="0">
                <a:latin typeface="Quire Sans Light" panose="020B0302040400020003" pitchFamily="34" charset="0"/>
              </a:rPr>
              <a:t> 5.0. </a:t>
            </a:r>
            <a:r>
              <a:rPr lang="en-ID" sz="1400" dirty="0" err="1">
                <a:latin typeface="Quire Sans Light" panose="020B0302040400020003" pitchFamily="34" charset="0"/>
              </a:rPr>
              <a:t>Revolusi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Industri</a:t>
            </a:r>
            <a:r>
              <a:rPr lang="en-ID" sz="1400" dirty="0">
                <a:latin typeface="Quire Sans Light" panose="020B0302040400020003" pitchFamily="34" charset="0"/>
              </a:rPr>
              <a:t> 4.0 </a:t>
            </a:r>
            <a:r>
              <a:rPr lang="en-ID" sz="1400" dirty="0" err="1">
                <a:latin typeface="Quire Sans Light" panose="020B0302040400020003" pitchFamily="34" charset="0"/>
              </a:rPr>
              <a:t>mencakup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kecerdasan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buatan</a:t>
            </a:r>
            <a:r>
              <a:rPr lang="en-ID" sz="1400" dirty="0">
                <a:latin typeface="Quire Sans Light" panose="020B0302040400020003" pitchFamily="34" charset="0"/>
              </a:rPr>
              <a:t> (AI), big data, </a:t>
            </a:r>
            <a:r>
              <a:rPr lang="en-ID" sz="1400" dirty="0" err="1">
                <a:latin typeface="Quire Sans Light" panose="020B0302040400020003" pitchFamily="34" charset="0"/>
              </a:rPr>
              <a:t>otomatisasi</a:t>
            </a:r>
            <a:r>
              <a:rPr lang="en-ID" sz="1400" dirty="0">
                <a:latin typeface="Quire Sans Light" panose="020B0302040400020003" pitchFamily="34" charset="0"/>
              </a:rPr>
              <a:t>, dan Internet of Things (IoT), </a:t>
            </a:r>
            <a:r>
              <a:rPr lang="en-ID" sz="1400" dirty="0" err="1">
                <a:latin typeface="Quire Sans Light" panose="020B0302040400020003" pitchFamily="34" charset="0"/>
              </a:rPr>
              <a:t>mempengaruhi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industri</a:t>
            </a:r>
            <a:r>
              <a:rPr lang="en-ID" sz="1400" dirty="0"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algn="just"/>
            <a:endParaRPr lang="en-ID" sz="1400" dirty="0">
              <a:latin typeface="Quire Sans Light" panose="020B0302040400020003" pitchFamily="34" charset="0"/>
            </a:endParaRPr>
          </a:p>
          <a:p>
            <a:pPr algn="just"/>
            <a:r>
              <a:rPr lang="en-ID" sz="1400" dirty="0" err="1">
                <a:latin typeface="Quire Sans Light" panose="020B0302040400020003" pitchFamily="34" charset="0"/>
              </a:rPr>
              <a:t>Contoh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perkembangan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layanan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transportasi</a:t>
            </a:r>
            <a:r>
              <a:rPr lang="en-ID" sz="1400" dirty="0">
                <a:latin typeface="Quire Sans Light" panose="020B0302040400020003" pitchFamily="34" charset="0"/>
              </a:rPr>
              <a:t> online yang </a:t>
            </a:r>
            <a:r>
              <a:rPr lang="en-ID" sz="1400" dirty="0" err="1">
                <a:latin typeface="Quire Sans Light" panose="020B0302040400020003" pitchFamily="34" charset="0"/>
              </a:rPr>
              <a:t>memudahkan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pemesanan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pelacakan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kendaraan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penggunaan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dompet</a:t>
            </a:r>
            <a:r>
              <a:rPr lang="en-ID" sz="1400" dirty="0">
                <a:latin typeface="Quire Sans Light" panose="020B0302040400020003" pitchFamily="34" charset="0"/>
              </a:rPr>
              <a:t> digital. </a:t>
            </a:r>
            <a:r>
              <a:rPr lang="en-ID" sz="1400" dirty="0" err="1">
                <a:latin typeface="Quire Sans Light" panose="020B0302040400020003" pitchFamily="34" charset="0"/>
              </a:rPr>
              <a:t>Meskipun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awalnya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mendapat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penolakan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pelaku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transportasi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konvensional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akhirnya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diterima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setelah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sosialisasi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penetapan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peraturan</a:t>
            </a:r>
            <a:r>
              <a:rPr lang="en-ID" sz="1400" dirty="0">
                <a:latin typeface="Quire Sans Light" panose="020B0302040400020003" pitchFamily="34" charset="0"/>
              </a:rPr>
              <a:t>. IoT </a:t>
            </a:r>
            <a:r>
              <a:rPr lang="en-ID" sz="1400" dirty="0" err="1">
                <a:latin typeface="Quire Sans Light" panose="020B0302040400020003" pitchFamily="34" charset="0"/>
              </a:rPr>
              <a:t>memungkinkan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koneksi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otomatis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antara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mesin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peralatan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rumah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pintar</a:t>
            </a:r>
            <a:r>
              <a:rPr lang="en-ID" sz="1400" dirty="0">
                <a:latin typeface="Quire Sans Light" panose="020B03020404000200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64434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B76CA5-3C85-0D4E-FD0D-B048EEB2C00B}"/>
              </a:ext>
            </a:extLst>
          </p:cNvPr>
          <p:cNvSpPr/>
          <p:nvPr/>
        </p:nvSpPr>
        <p:spPr>
          <a:xfrm>
            <a:off x="249740" y="251653"/>
            <a:ext cx="567319" cy="525391"/>
          </a:xfrm>
          <a:prstGeom prst="roundRect">
            <a:avLst/>
          </a:prstGeom>
          <a:solidFill>
            <a:srgbClr val="BF7D3A"/>
          </a:solidFill>
          <a:ln>
            <a:solidFill>
              <a:srgbClr val="BF7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DA2E8-E8ED-7663-48CD-0FEEF98B1EED}"/>
              </a:ext>
            </a:extLst>
          </p:cNvPr>
          <p:cNvSpPr txBox="1"/>
          <p:nvPr/>
        </p:nvSpPr>
        <p:spPr>
          <a:xfrm>
            <a:off x="990134" y="319163"/>
            <a:ext cx="4724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Kehidupan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Masyarakat Era Digital</a:t>
            </a:r>
            <a:endParaRPr lang="en-ID" sz="2000" b="1" dirty="0">
              <a:solidFill>
                <a:srgbClr val="804E27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DC35D-9DAF-24B2-F3B6-A0EB40365573}"/>
              </a:ext>
            </a:extLst>
          </p:cNvPr>
          <p:cNvSpPr txBox="1"/>
          <p:nvPr/>
        </p:nvSpPr>
        <p:spPr>
          <a:xfrm>
            <a:off x="190500" y="28351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4E1D2"/>
                </a:solidFill>
                <a:latin typeface="Cooper Black" panose="0208090404030B020404" pitchFamily="18" charset="0"/>
              </a:rPr>
              <a:t>02</a:t>
            </a:r>
            <a:endParaRPr lang="en-ID" sz="2400" b="1" dirty="0">
              <a:solidFill>
                <a:srgbClr val="F4E1D2"/>
              </a:solidFill>
              <a:latin typeface="Cooper Black" panose="0208090404030B0204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27AF6A-DBA4-5E73-1634-2AD1B3471C9A}"/>
              </a:ext>
            </a:extLst>
          </p:cNvPr>
          <p:cNvSpPr txBox="1"/>
          <p:nvPr/>
        </p:nvSpPr>
        <p:spPr>
          <a:xfrm>
            <a:off x="990134" y="777044"/>
            <a:ext cx="777286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>
                <a:latin typeface="Quire Sans Light" panose="020B0302040400020003" pitchFamily="34" charset="0"/>
              </a:rPr>
              <a:t>Perkembangan teknologi informasi dan komunikasi di Indonesia mengalami transformasi signifikan dalam beberapa tahun terakhir. Menurut Statistik Telekomunikasi Indonesia 2022, penggunaan internet di rumah tangga mencapai 86,54% pada tahun 2022, meningkat dari 82,07% pada tahun 2021. Penduduk yang mengakses internet juga naik dari 62,10% menjadi 66,48%. Pada tahun 2023, jumlah pengguna internet di Indonesia mencapai 215.626.156 jiwa, atau 78,19% dari total populasi.</a:t>
            </a:r>
          </a:p>
          <a:p>
            <a:pPr algn="just"/>
            <a:endParaRPr lang="en-ID" sz="1400">
              <a:latin typeface="Quire Sans Light" panose="020B0302040400020003" pitchFamily="34" charset="0"/>
            </a:endParaRPr>
          </a:p>
          <a:p>
            <a:pPr algn="just"/>
            <a:r>
              <a:rPr lang="en-ID" sz="1400">
                <a:latin typeface="Quire Sans Light" panose="020B0302040400020003" pitchFamily="34" charset="0"/>
              </a:rPr>
              <a:t>Pandemi Covid-19 mempercepat adopsi teknologi komunikasi jarak jauh, memaksa masyarakat untuk menggunakan alat bantu komunikasi untuk berbagai aktivitas sehari-hari. Kepemilikan telepon seluler meningkat dari 65,87% pada 2021 menjadi 67,88% pada 2022.</a:t>
            </a:r>
          </a:p>
          <a:p>
            <a:pPr algn="just"/>
            <a:endParaRPr lang="en-ID" sz="1400">
              <a:latin typeface="Quire Sans Light" panose="020B0302040400020003" pitchFamily="34" charset="0"/>
            </a:endParaRPr>
          </a:p>
          <a:p>
            <a:pPr algn="just"/>
            <a:r>
              <a:rPr lang="en-ID" sz="1400">
                <a:latin typeface="Quire Sans Light" panose="020B0302040400020003" pitchFamily="34" charset="0"/>
              </a:rPr>
              <a:t>Di bidang ekonomi, perubahan terjadi pada perilaku masyarakat dalam produksi, distribusi, dan konsumsi. Pembatasan tatap muka mendorong pengembangan teknologi marketplace dan e-commerce, memudahkan transaksi jual beli dengan beragam metode pembayaran seperti COD, transfer antarbank, dan dompet digital. E-commerce mengubah pola konsumsi dan gaya hidup, serta menciptakan peluang ekonomi baru, menjadi penggerak perekonomian nasional di masa depan.</a:t>
            </a:r>
            <a:endParaRPr lang="en-ID" sz="1400" dirty="0">
              <a:latin typeface="Quire Sans Light" panose="020B03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511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B76CA5-3C85-0D4E-FD0D-B048EEB2C00B}"/>
              </a:ext>
            </a:extLst>
          </p:cNvPr>
          <p:cNvSpPr/>
          <p:nvPr/>
        </p:nvSpPr>
        <p:spPr>
          <a:xfrm>
            <a:off x="249740" y="251653"/>
            <a:ext cx="567319" cy="525391"/>
          </a:xfrm>
          <a:prstGeom prst="roundRect">
            <a:avLst/>
          </a:prstGeom>
          <a:solidFill>
            <a:srgbClr val="BF7D3A"/>
          </a:solidFill>
          <a:ln>
            <a:solidFill>
              <a:srgbClr val="BF7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DA2E8-E8ED-7663-48CD-0FEEF98B1EED}"/>
              </a:ext>
            </a:extLst>
          </p:cNvPr>
          <p:cNvSpPr txBox="1"/>
          <p:nvPr/>
        </p:nvSpPr>
        <p:spPr>
          <a:xfrm>
            <a:off x="990134" y="319163"/>
            <a:ext cx="807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Pengaruh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</a:t>
            </a:r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Teknologi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Digital </a:t>
            </a:r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terhadap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</a:t>
            </a:r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Kehidupan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Masyarakat</a:t>
            </a:r>
            <a:endParaRPr lang="en-ID" sz="2000" b="1" dirty="0">
              <a:solidFill>
                <a:srgbClr val="804E27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DC35D-9DAF-24B2-F3B6-A0EB40365573}"/>
              </a:ext>
            </a:extLst>
          </p:cNvPr>
          <p:cNvSpPr txBox="1"/>
          <p:nvPr/>
        </p:nvSpPr>
        <p:spPr>
          <a:xfrm>
            <a:off x="190500" y="28351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4E1D2"/>
                </a:solidFill>
                <a:latin typeface="Cooper Black" panose="0208090404030B020404" pitchFamily="18" charset="0"/>
              </a:rPr>
              <a:t>03</a:t>
            </a:r>
            <a:endParaRPr lang="en-ID" sz="2400" b="1" dirty="0">
              <a:solidFill>
                <a:srgbClr val="F4E1D2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39552-8C38-3193-1A0D-4EE4612A48AE}"/>
              </a:ext>
            </a:extLst>
          </p:cNvPr>
          <p:cNvSpPr/>
          <p:nvPr/>
        </p:nvSpPr>
        <p:spPr>
          <a:xfrm>
            <a:off x="990134" y="895350"/>
            <a:ext cx="5562600" cy="400110"/>
          </a:xfrm>
          <a:prstGeom prst="roundRect">
            <a:avLst/>
          </a:prstGeom>
          <a:solidFill>
            <a:srgbClr val="F7CA79"/>
          </a:solidFill>
          <a:ln>
            <a:solidFill>
              <a:srgbClr val="F7CA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lphaLcPeriod"/>
            </a:pP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Dampak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positif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teknologi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digital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dalam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kehidupan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masyarakat</a:t>
            </a:r>
            <a:endParaRPr lang="en-ID" sz="1400" b="1" dirty="0">
              <a:solidFill>
                <a:srgbClr val="383838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6B8E39-766F-74B0-EA9A-B7D8CEF7A801}"/>
              </a:ext>
            </a:extLst>
          </p:cNvPr>
          <p:cNvSpPr txBox="1"/>
          <p:nvPr/>
        </p:nvSpPr>
        <p:spPr>
          <a:xfrm>
            <a:off x="990134" y="1363482"/>
            <a:ext cx="76966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ID" sz="1400" b="1" dirty="0">
                <a:latin typeface="Quire Sans Light" panose="020B0302040400020003" pitchFamily="34" charset="0"/>
              </a:rPr>
              <a:t>Pendidikan</a:t>
            </a:r>
            <a:r>
              <a:rPr lang="en-ID" sz="1400" dirty="0"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latin typeface="Quire Sans Light" panose="020B0302040400020003" pitchFamily="34" charset="0"/>
              </a:rPr>
              <a:t>Peserta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didik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mengakses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informasi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ilmu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pengetahuan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mudah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cepat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latin typeface="Quire Sans Light" panose="020B0302040400020003" pitchFamily="34" charset="0"/>
              </a:rPr>
              <a:t> internet, </a:t>
            </a:r>
            <a:r>
              <a:rPr lang="en-ID" sz="1400" dirty="0" err="1">
                <a:latin typeface="Quire Sans Light" panose="020B0302040400020003" pitchFamily="34" charset="0"/>
              </a:rPr>
              <a:t>mendorong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kemandirian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dirty="0"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digital </a:t>
            </a:r>
            <a:r>
              <a:rPr lang="en-ID" sz="1400" dirty="0" err="1">
                <a:latin typeface="Quire Sans Light" panose="020B0302040400020003" pitchFamily="34" charset="0"/>
              </a:rPr>
              <a:t>memungkinkan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menjadi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pelaku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latin typeface="Quire Sans Light" panose="020B0302040400020003" pitchFamily="34" charset="0"/>
              </a:rPr>
              <a:t>sektor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produksi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distribusi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membuka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usaha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baru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latin typeface="Quire Sans Light" panose="020B0302040400020003" pitchFamily="34" charset="0"/>
              </a:rPr>
              <a:t> modal </a:t>
            </a:r>
            <a:r>
              <a:rPr lang="en-ID" sz="1400" dirty="0" err="1">
                <a:latin typeface="Quire Sans Light" panose="020B0302040400020003" pitchFamily="34" charset="0"/>
              </a:rPr>
              <a:t>rendah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latin typeface="Quire Sans Light" panose="020B0302040400020003" pitchFamily="34" charset="0"/>
              </a:rPr>
              <a:t> marketplace </a:t>
            </a:r>
            <a:r>
              <a:rPr lang="en-ID" sz="1400" dirty="0" err="1"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latin typeface="Quire Sans Light" panose="020B0302040400020003" pitchFamily="34" charset="0"/>
              </a:rPr>
              <a:t> e-commerce.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ini</a:t>
            </a:r>
            <a:r>
              <a:rPr lang="en-ID" sz="1400" dirty="0">
                <a:latin typeface="Quire Sans Light" panose="020B0302040400020003" pitchFamily="34" charset="0"/>
              </a:rPr>
              <a:t> juga </a:t>
            </a:r>
            <a:r>
              <a:rPr lang="en-ID" sz="1400" dirty="0" err="1">
                <a:latin typeface="Quire Sans Light" panose="020B0302040400020003" pitchFamily="34" charset="0"/>
              </a:rPr>
              <a:t>mengoptimalkan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mengefisienkan</a:t>
            </a:r>
            <a:r>
              <a:rPr lang="en-ID" sz="1400" dirty="0">
                <a:latin typeface="Quire Sans Light" panose="020B0302040400020003" pitchFamily="34" charset="0"/>
              </a:rPr>
              <a:t> proses </a:t>
            </a:r>
            <a:r>
              <a:rPr lang="en-ID" sz="1400" dirty="0" err="1">
                <a:latin typeface="Quire Sans Light" panose="020B0302040400020003" pitchFamily="34" charset="0"/>
              </a:rPr>
              <a:t>produksi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distribusi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dirty="0"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latin typeface="Quire Sans Light" panose="020B0302040400020003" pitchFamily="34" charset="0"/>
              </a:rPr>
              <a:t>Komunikasi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antarsesama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terjaga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aplikasi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pesan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singkat</a:t>
            </a:r>
            <a:r>
              <a:rPr lang="en-ID" sz="1400" dirty="0">
                <a:latin typeface="Quire Sans Light" panose="020B0302040400020003" pitchFamily="34" charset="0"/>
              </a:rPr>
              <a:t>, e-mail, dan media </a:t>
            </a:r>
            <a:r>
              <a:rPr lang="en-ID" sz="1400" dirty="0" err="1"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dirty="0" err="1">
                <a:latin typeface="Quire Sans Light" panose="020B0302040400020003" pitchFamily="34" charset="0"/>
              </a:rPr>
              <a:t>Keuangan</a:t>
            </a:r>
            <a:r>
              <a:rPr lang="en-ID" sz="1400" dirty="0"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digital </a:t>
            </a:r>
            <a:r>
              <a:rPr lang="en-ID" sz="1400" dirty="0" err="1">
                <a:latin typeface="Quire Sans Light" panose="020B0302040400020003" pitchFamily="34" charset="0"/>
              </a:rPr>
              <a:t>mempermudah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transaksi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berbagai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aplikasi</a:t>
            </a:r>
            <a:r>
              <a:rPr lang="en-ID" sz="1400" dirty="0"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diunduh</a:t>
            </a:r>
            <a:r>
              <a:rPr lang="en-ID" sz="1400" dirty="0"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latin typeface="Quire Sans Light" panose="020B0302040400020003" pitchFamily="34" charset="0"/>
              </a:rPr>
              <a:t>gawai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9737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B76CA5-3C85-0D4E-FD0D-B048EEB2C00B}"/>
              </a:ext>
            </a:extLst>
          </p:cNvPr>
          <p:cNvSpPr/>
          <p:nvPr/>
        </p:nvSpPr>
        <p:spPr>
          <a:xfrm>
            <a:off x="249740" y="251653"/>
            <a:ext cx="567319" cy="525391"/>
          </a:xfrm>
          <a:prstGeom prst="roundRect">
            <a:avLst/>
          </a:prstGeom>
          <a:solidFill>
            <a:srgbClr val="BF7D3A"/>
          </a:solidFill>
          <a:ln>
            <a:solidFill>
              <a:srgbClr val="BF7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DA2E8-E8ED-7663-48CD-0FEEF98B1EED}"/>
              </a:ext>
            </a:extLst>
          </p:cNvPr>
          <p:cNvSpPr txBox="1"/>
          <p:nvPr/>
        </p:nvSpPr>
        <p:spPr>
          <a:xfrm>
            <a:off x="990134" y="319163"/>
            <a:ext cx="807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Pengaruh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</a:t>
            </a:r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Teknologi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Digital </a:t>
            </a:r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terhadap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</a:t>
            </a:r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Kehidupan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Masyarakat</a:t>
            </a:r>
            <a:endParaRPr lang="en-ID" sz="2000" b="1" dirty="0">
              <a:solidFill>
                <a:srgbClr val="804E27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DC35D-9DAF-24B2-F3B6-A0EB40365573}"/>
              </a:ext>
            </a:extLst>
          </p:cNvPr>
          <p:cNvSpPr txBox="1"/>
          <p:nvPr/>
        </p:nvSpPr>
        <p:spPr>
          <a:xfrm>
            <a:off x="190500" y="28351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4E1D2"/>
                </a:solidFill>
                <a:latin typeface="Cooper Black" panose="0208090404030B020404" pitchFamily="18" charset="0"/>
              </a:rPr>
              <a:t>03</a:t>
            </a:r>
            <a:endParaRPr lang="en-ID" sz="2400" b="1" dirty="0">
              <a:solidFill>
                <a:srgbClr val="F4E1D2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39552-8C38-3193-1A0D-4EE4612A48AE}"/>
              </a:ext>
            </a:extLst>
          </p:cNvPr>
          <p:cNvSpPr/>
          <p:nvPr/>
        </p:nvSpPr>
        <p:spPr>
          <a:xfrm>
            <a:off x="990134" y="895350"/>
            <a:ext cx="5562600" cy="400110"/>
          </a:xfrm>
          <a:prstGeom prst="roundRect">
            <a:avLst/>
          </a:prstGeom>
          <a:solidFill>
            <a:srgbClr val="F7CA79"/>
          </a:solidFill>
          <a:ln>
            <a:solidFill>
              <a:srgbClr val="F7CA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lphaLcPeriod" startAt="2"/>
            </a:pP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Dampak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negatif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teknologi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digital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dalam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kehidupan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masyarakat</a:t>
            </a:r>
            <a:endParaRPr lang="en-ID" sz="1400" b="1" dirty="0">
              <a:solidFill>
                <a:srgbClr val="383838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6B8E39-766F-74B0-EA9A-B7D8CEF7A801}"/>
              </a:ext>
            </a:extLst>
          </p:cNvPr>
          <p:cNvSpPr txBox="1"/>
          <p:nvPr/>
        </p:nvSpPr>
        <p:spPr>
          <a:xfrm>
            <a:off x="990134" y="1363482"/>
            <a:ext cx="76966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ID" sz="1400" b="1" dirty="0" err="1">
                <a:latin typeface="Quire Sans Light" panose="020B0302040400020003" pitchFamily="34" charset="0"/>
              </a:rPr>
              <a:t>Pergeseran</a:t>
            </a:r>
            <a:r>
              <a:rPr lang="en-ID" sz="1400" b="1" dirty="0">
                <a:latin typeface="Quire Sans Light" panose="020B0302040400020003" pitchFamily="34" charset="0"/>
              </a:rPr>
              <a:t> Nilai</a:t>
            </a:r>
            <a:r>
              <a:rPr lang="en-ID" sz="1400" dirty="0"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latin typeface="Quire Sans Light" panose="020B0302040400020003" pitchFamily="34" charset="0"/>
              </a:rPr>
              <a:t>Interaksi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antarkelompok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digital </a:t>
            </a:r>
            <a:r>
              <a:rPr lang="en-ID" sz="1400" dirty="0" err="1">
                <a:latin typeface="Quire Sans Light" panose="020B0302040400020003" pitchFamily="34" charset="0"/>
              </a:rPr>
              <a:t>bisa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menyebabkan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pertukaran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nilai</a:t>
            </a:r>
            <a:r>
              <a:rPr lang="en-ID" sz="1400" dirty="0">
                <a:latin typeface="Quire Sans Light" panose="020B0302040400020003" pitchFamily="34" charset="0"/>
              </a:rPr>
              <a:t> dan norma yang </a:t>
            </a:r>
            <a:r>
              <a:rPr lang="en-ID" sz="1400" dirty="0" err="1"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selalu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positif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memicu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ketidaktentraman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dirty="0" err="1">
                <a:latin typeface="Quire Sans Light" panose="020B0302040400020003" pitchFamily="34" charset="0"/>
              </a:rPr>
              <a:t>Penurunan</a:t>
            </a:r>
            <a:r>
              <a:rPr lang="en-ID" sz="1400" b="1" dirty="0"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latin typeface="Quire Sans Light" panose="020B0302040400020003" pitchFamily="34" charset="0"/>
              </a:rPr>
              <a:t>Keterampilan</a:t>
            </a:r>
            <a:r>
              <a:rPr lang="en-ID" sz="1400" b="1" dirty="0">
                <a:latin typeface="Quire Sans Light" panose="020B0302040400020003" pitchFamily="34" charset="0"/>
              </a:rPr>
              <a:t> Sosial</a:t>
            </a:r>
            <a:r>
              <a:rPr lang="en-ID" sz="1400" dirty="0"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digital </a:t>
            </a:r>
            <a:r>
              <a:rPr lang="en-ID" sz="1400" dirty="0" err="1"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menurunkan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keterampilan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latin typeface="Quire Sans Light" panose="020B0302040400020003" pitchFamily="34" charset="0"/>
              </a:rPr>
              <a:t>biasanya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diperoleh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interaksi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langsung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dirty="0" err="1">
                <a:latin typeface="Quire Sans Light" panose="020B0302040400020003" pitchFamily="34" charset="0"/>
              </a:rPr>
              <a:t>Penyebaran</a:t>
            </a:r>
            <a:r>
              <a:rPr lang="en-ID" sz="1400" b="1" dirty="0"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latin typeface="Quire Sans Light" panose="020B0302040400020003" pitchFamily="34" charset="0"/>
              </a:rPr>
              <a:t>Informasi</a:t>
            </a:r>
            <a:r>
              <a:rPr lang="en-ID" sz="1400" b="1" dirty="0"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latin typeface="Quire Sans Light" panose="020B0302040400020003" pitchFamily="34" charset="0"/>
              </a:rPr>
              <a:t>Negatif</a:t>
            </a:r>
            <a:r>
              <a:rPr lang="en-ID" sz="1400" dirty="0"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digital </a:t>
            </a:r>
            <a:r>
              <a:rPr lang="en-ID" sz="1400" dirty="0" err="1">
                <a:latin typeface="Quire Sans Light" panose="020B0302040400020003" pitchFamily="34" charset="0"/>
              </a:rPr>
              <a:t>memudahkan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penyebaran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informasi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negatif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hoaks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ujaran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kebencian</a:t>
            </a:r>
            <a:r>
              <a:rPr lang="en-ID" sz="1400" dirty="0"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latin typeface="Quire Sans Light" panose="020B0302040400020003" pitchFamily="34" charset="0"/>
              </a:rPr>
              <a:t>kejahatan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siber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dirty="0" err="1">
                <a:latin typeface="Quire Sans Light" panose="020B0302040400020003" pitchFamily="34" charset="0"/>
              </a:rPr>
              <a:t>Kemalasan</a:t>
            </a:r>
            <a:r>
              <a:rPr lang="en-ID" sz="1400" b="1" dirty="0"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latin typeface="Quire Sans Light" panose="020B0302040400020003" pitchFamily="34" charset="0"/>
              </a:rPr>
              <a:t>Berpikir</a:t>
            </a:r>
            <a:r>
              <a:rPr lang="en-ID" sz="1400" dirty="0"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big data dan AI </a:t>
            </a:r>
            <a:r>
              <a:rPr lang="en-ID" sz="1400" dirty="0" err="1">
                <a:latin typeface="Quire Sans Light" panose="020B0302040400020003" pitchFamily="34" charset="0"/>
              </a:rPr>
              <a:t>bisa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menyebabkan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pengguna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menjadi</a:t>
            </a:r>
            <a:r>
              <a:rPr lang="en-ID" sz="1400" dirty="0">
                <a:latin typeface="Quire Sans Light" panose="020B0302040400020003" pitchFamily="34" charset="0"/>
              </a:rPr>
              <a:t> malas </a:t>
            </a:r>
            <a:r>
              <a:rPr lang="en-ID" sz="1400" dirty="0" err="1">
                <a:latin typeface="Quire Sans Light" panose="020B0302040400020003" pitchFamily="34" charset="0"/>
              </a:rPr>
              <a:t>berpikir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kritis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dirty="0" err="1">
                <a:latin typeface="Quire Sans Light" panose="020B0302040400020003" pitchFamily="34" charset="0"/>
              </a:rPr>
              <a:t>Kesenjangan</a:t>
            </a:r>
            <a:r>
              <a:rPr lang="en-ID" sz="1400" dirty="0"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latin typeface="Quire Sans Light" panose="020B0302040400020003" pitchFamily="34" charset="0"/>
              </a:rPr>
              <a:t>Perkembangan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tanpa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pemerataan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pembangunan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bisa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memperuncing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kesenjangan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penguasaan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iptek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0739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B76CA5-3C85-0D4E-FD0D-B048EEB2C00B}"/>
              </a:ext>
            </a:extLst>
          </p:cNvPr>
          <p:cNvSpPr/>
          <p:nvPr/>
        </p:nvSpPr>
        <p:spPr>
          <a:xfrm>
            <a:off x="249740" y="251653"/>
            <a:ext cx="567319" cy="525391"/>
          </a:xfrm>
          <a:prstGeom prst="roundRect">
            <a:avLst/>
          </a:prstGeom>
          <a:solidFill>
            <a:srgbClr val="BF7D3A"/>
          </a:solidFill>
          <a:ln>
            <a:solidFill>
              <a:srgbClr val="BF7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DA2E8-E8ED-7663-48CD-0FEEF98B1EED}"/>
              </a:ext>
            </a:extLst>
          </p:cNvPr>
          <p:cNvSpPr txBox="1"/>
          <p:nvPr/>
        </p:nvSpPr>
        <p:spPr>
          <a:xfrm>
            <a:off x="990134" y="319163"/>
            <a:ext cx="807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Pengaruh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</a:t>
            </a:r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Teknologi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Digital </a:t>
            </a:r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terhadap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</a:t>
            </a:r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Kehidupan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Masyarakat</a:t>
            </a:r>
            <a:endParaRPr lang="en-ID" sz="2000" b="1" dirty="0">
              <a:solidFill>
                <a:srgbClr val="804E27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DC35D-9DAF-24B2-F3B6-A0EB40365573}"/>
              </a:ext>
            </a:extLst>
          </p:cNvPr>
          <p:cNvSpPr txBox="1"/>
          <p:nvPr/>
        </p:nvSpPr>
        <p:spPr>
          <a:xfrm>
            <a:off x="190500" y="28351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4E1D2"/>
                </a:solidFill>
                <a:latin typeface="Cooper Black" panose="0208090404030B020404" pitchFamily="18" charset="0"/>
              </a:rPr>
              <a:t>03</a:t>
            </a:r>
            <a:endParaRPr lang="en-ID" sz="2400" b="1" dirty="0">
              <a:solidFill>
                <a:srgbClr val="F4E1D2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39552-8C38-3193-1A0D-4EE4612A48AE}"/>
              </a:ext>
            </a:extLst>
          </p:cNvPr>
          <p:cNvSpPr/>
          <p:nvPr/>
        </p:nvSpPr>
        <p:spPr>
          <a:xfrm>
            <a:off x="990134" y="895350"/>
            <a:ext cx="6248866" cy="400110"/>
          </a:xfrm>
          <a:prstGeom prst="roundRect">
            <a:avLst/>
          </a:prstGeom>
          <a:solidFill>
            <a:srgbClr val="F7CA79"/>
          </a:solidFill>
          <a:ln>
            <a:solidFill>
              <a:srgbClr val="F7CA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lphaLcPeriod" startAt="3"/>
            </a:pP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Perundang-undangan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yang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mengatur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tindak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pidana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teknologi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informasi</a:t>
            </a:r>
            <a:endParaRPr lang="en-ID" sz="1400" b="1" dirty="0">
              <a:solidFill>
                <a:srgbClr val="383838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6B8E39-766F-74B0-EA9A-B7D8CEF7A801}"/>
              </a:ext>
            </a:extLst>
          </p:cNvPr>
          <p:cNvSpPr txBox="1"/>
          <p:nvPr/>
        </p:nvSpPr>
        <p:spPr>
          <a:xfrm>
            <a:off x="990134" y="1363482"/>
            <a:ext cx="76966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ID" sz="1400" dirty="0" err="1">
                <a:latin typeface="Quire Sans Light" panose="020B0302040400020003" pitchFamily="34" charset="0"/>
              </a:rPr>
              <a:t>Undang-Undang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Republik</a:t>
            </a:r>
            <a:r>
              <a:rPr lang="en-ID" sz="1400" dirty="0">
                <a:latin typeface="Quire Sans Light" panose="020B0302040400020003" pitchFamily="34" charset="0"/>
              </a:rPr>
              <a:t> Indonesia (UU RI) </a:t>
            </a:r>
            <a:r>
              <a:rPr lang="en-ID" sz="1400" dirty="0" err="1">
                <a:latin typeface="Quire Sans Light" panose="020B0302040400020003" pitchFamily="34" charset="0"/>
              </a:rPr>
              <a:t>Nomor</a:t>
            </a:r>
            <a:r>
              <a:rPr lang="en-ID" sz="1400" dirty="0">
                <a:latin typeface="Quire Sans Light" panose="020B0302040400020003" pitchFamily="34" charset="0"/>
              </a:rPr>
              <a:t> 11 </a:t>
            </a:r>
            <a:r>
              <a:rPr lang="en-ID" sz="1400" dirty="0" err="1">
                <a:latin typeface="Quire Sans Light" panose="020B0302040400020003" pitchFamily="34" charset="0"/>
              </a:rPr>
              <a:t>Tahun</a:t>
            </a:r>
            <a:r>
              <a:rPr lang="en-ID" sz="1400" dirty="0">
                <a:latin typeface="Quire Sans Light" panose="020B0302040400020003" pitchFamily="34" charset="0"/>
              </a:rPr>
              <a:t> 2008 </a:t>
            </a:r>
            <a:r>
              <a:rPr lang="en-ID" sz="1400" dirty="0" err="1">
                <a:latin typeface="Quire Sans Light" panose="020B0302040400020003" pitchFamily="34" charset="0"/>
              </a:rPr>
              <a:t>tentang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Informasi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Transaksi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Elektronik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dirty="0" err="1">
                <a:latin typeface="Quire Sans Light" panose="020B0302040400020003" pitchFamily="34" charset="0"/>
              </a:rPr>
              <a:t>Undang-Undang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Republik</a:t>
            </a:r>
            <a:r>
              <a:rPr lang="en-ID" sz="1400" dirty="0">
                <a:latin typeface="Quire Sans Light" panose="020B0302040400020003" pitchFamily="34" charset="0"/>
              </a:rPr>
              <a:t> Indonesia (UU RI) </a:t>
            </a:r>
            <a:r>
              <a:rPr lang="en-ID" sz="1400" dirty="0" err="1">
                <a:latin typeface="Quire Sans Light" panose="020B0302040400020003" pitchFamily="34" charset="0"/>
              </a:rPr>
              <a:t>Nomor</a:t>
            </a:r>
            <a:r>
              <a:rPr lang="en-ID" sz="1400" dirty="0">
                <a:latin typeface="Quire Sans Light" panose="020B0302040400020003" pitchFamily="34" charset="0"/>
              </a:rPr>
              <a:t> 19 </a:t>
            </a:r>
            <a:r>
              <a:rPr lang="en-ID" sz="1400" dirty="0" err="1">
                <a:latin typeface="Quire Sans Light" panose="020B0302040400020003" pitchFamily="34" charset="0"/>
              </a:rPr>
              <a:t>Tahun</a:t>
            </a:r>
            <a:r>
              <a:rPr lang="en-ID" sz="1400" dirty="0">
                <a:latin typeface="Quire Sans Light" panose="020B0302040400020003" pitchFamily="34" charset="0"/>
              </a:rPr>
              <a:t> 2016 </a:t>
            </a:r>
            <a:r>
              <a:rPr lang="en-ID" sz="1400" dirty="0" err="1">
                <a:latin typeface="Quire Sans Light" panose="020B0302040400020003" pitchFamily="34" charset="0"/>
              </a:rPr>
              <a:t>tentang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latin typeface="Quire Sans Light" panose="020B0302040400020003" pitchFamily="34" charset="0"/>
              </a:rPr>
              <a:t> Atas </a:t>
            </a:r>
            <a:r>
              <a:rPr lang="en-ID" sz="1400" dirty="0" err="1">
                <a:latin typeface="Quire Sans Light" panose="020B0302040400020003" pitchFamily="34" charset="0"/>
              </a:rPr>
              <a:t>Undang-Undang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Nomor</a:t>
            </a:r>
            <a:r>
              <a:rPr lang="en-ID" sz="1400" dirty="0">
                <a:latin typeface="Quire Sans Light" panose="020B0302040400020003" pitchFamily="34" charset="0"/>
              </a:rPr>
              <a:t> 11 </a:t>
            </a:r>
            <a:r>
              <a:rPr lang="en-ID" sz="1400" dirty="0" err="1">
                <a:latin typeface="Quire Sans Light" panose="020B0302040400020003" pitchFamily="34" charset="0"/>
              </a:rPr>
              <a:t>Tahun</a:t>
            </a:r>
            <a:r>
              <a:rPr lang="en-ID" sz="1400" dirty="0">
                <a:latin typeface="Quire Sans Light" panose="020B0302040400020003" pitchFamily="34" charset="0"/>
              </a:rPr>
              <a:t> 2008 </a:t>
            </a:r>
            <a:r>
              <a:rPr lang="en-ID" sz="1400" dirty="0" err="1">
                <a:latin typeface="Quire Sans Light" panose="020B0302040400020003" pitchFamily="34" charset="0"/>
              </a:rPr>
              <a:t>tentang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Informasi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Transaksi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Elektronik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dirty="0" err="1">
                <a:latin typeface="Quire Sans Light" panose="020B0302040400020003" pitchFamily="34" charset="0"/>
              </a:rPr>
              <a:t>Undang-Undang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Republik</a:t>
            </a:r>
            <a:r>
              <a:rPr lang="en-ID" sz="1400" dirty="0">
                <a:latin typeface="Quire Sans Light" panose="020B0302040400020003" pitchFamily="34" charset="0"/>
              </a:rPr>
              <a:t> Indonesia (UU RI) </a:t>
            </a:r>
            <a:r>
              <a:rPr lang="en-ID" sz="1400" dirty="0" err="1">
                <a:latin typeface="Quire Sans Light" panose="020B0302040400020003" pitchFamily="34" charset="0"/>
              </a:rPr>
              <a:t>Nomor</a:t>
            </a:r>
            <a:r>
              <a:rPr lang="en-ID" sz="1400" dirty="0">
                <a:latin typeface="Quire Sans Light" panose="020B0302040400020003" pitchFamily="34" charset="0"/>
              </a:rPr>
              <a:t> 1 </a:t>
            </a:r>
            <a:r>
              <a:rPr lang="en-ID" sz="1400" dirty="0" err="1">
                <a:latin typeface="Quire Sans Light" panose="020B0302040400020003" pitchFamily="34" charset="0"/>
              </a:rPr>
              <a:t>Tahun</a:t>
            </a:r>
            <a:r>
              <a:rPr lang="en-ID" sz="1400" dirty="0">
                <a:latin typeface="Quire Sans Light" panose="020B0302040400020003" pitchFamily="34" charset="0"/>
              </a:rPr>
              <a:t> 2024 </a:t>
            </a:r>
            <a:r>
              <a:rPr lang="en-ID" sz="1400" dirty="0" err="1">
                <a:latin typeface="Quire Sans Light" panose="020B0302040400020003" pitchFamily="34" charset="0"/>
              </a:rPr>
              <a:t>tentang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Kedua</a:t>
            </a:r>
            <a:r>
              <a:rPr lang="en-ID" sz="1400" dirty="0">
                <a:latin typeface="Quire Sans Light" panose="020B0302040400020003" pitchFamily="34" charset="0"/>
              </a:rPr>
              <a:t> Atas </a:t>
            </a:r>
            <a:r>
              <a:rPr lang="en-ID" sz="1400" dirty="0" err="1">
                <a:latin typeface="Quire Sans Light" panose="020B0302040400020003" pitchFamily="34" charset="0"/>
              </a:rPr>
              <a:t>Undang-Undang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Nomor</a:t>
            </a:r>
            <a:r>
              <a:rPr lang="en-ID" sz="1400" dirty="0">
                <a:latin typeface="Quire Sans Light" panose="020B0302040400020003" pitchFamily="34" charset="0"/>
              </a:rPr>
              <a:t> 11 </a:t>
            </a:r>
            <a:r>
              <a:rPr lang="en-ID" sz="1400" dirty="0" err="1">
                <a:latin typeface="Quire Sans Light" panose="020B0302040400020003" pitchFamily="34" charset="0"/>
              </a:rPr>
              <a:t>Tahun</a:t>
            </a:r>
            <a:r>
              <a:rPr lang="en-ID" sz="1400" dirty="0">
                <a:latin typeface="Quire Sans Light" panose="020B0302040400020003" pitchFamily="34" charset="0"/>
              </a:rPr>
              <a:t> 2008 </a:t>
            </a:r>
            <a:r>
              <a:rPr lang="en-ID" sz="1400" dirty="0" err="1">
                <a:latin typeface="Quire Sans Light" panose="020B0302040400020003" pitchFamily="34" charset="0"/>
              </a:rPr>
              <a:t>tentang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Informasi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Transaksi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Elektronik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dirty="0" err="1">
                <a:latin typeface="Quire Sans Light" panose="020B0302040400020003" pitchFamily="34" charset="0"/>
              </a:rPr>
              <a:t>Undang-Undang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Republik</a:t>
            </a:r>
            <a:r>
              <a:rPr lang="en-ID" sz="1400" dirty="0">
                <a:latin typeface="Quire Sans Light" panose="020B0302040400020003" pitchFamily="34" charset="0"/>
              </a:rPr>
              <a:t> Indonesia (UU RI) </a:t>
            </a:r>
            <a:r>
              <a:rPr lang="en-ID" sz="1400" dirty="0" err="1">
                <a:latin typeface="Quire Sans Light" panose="020B0302040400020003" pitchFamily="34" charset="0"/>
              </a:rPr>
              <a:t>Nomor</a:t>
            </a:r>
            <a:r>
              <a:rPr lang="en-ID" sz="1400" dirty="0">
                <a:latin typeface="Quire Sans Light" panose="020B0302040400020003" pitchFamily="34" charset="0"/>
              </a:rPr>
              <a:t> 1 </a:t>
            </a:r>
            <a:r>
              <a:rPr lang="en-ID" sz="1400" dirty="0" err="1">
                <a:latin typeface="Quire Sans Light" panose="020B0302040400020003" pitchFamily="34" charset="0"/>
              </a:rPr>
              <a:t>Tahun</a:t>
            </a:r>
            <a:r>
              <a:rPr lang="en-ID" sz="1400" dirty="0">
                <a:latin typeface="Quire Sans Light" panose="020B0302040400020003" pitchFamily="34" charset="0"/>
              </a:rPr>
              <a:t> 2023 </a:t>
            </a:r>
            <a:r>
              <a:rPr lang="en-ID" sz="1400" dirty="0" err="1">
                <a:latin typeface="Quire Sans Light" panose="020B0302040400020003" pitchFamily="34" charset="0"/>
              </a:rPr>
              <a:t>tentang</a:t>
            </a:r>
            <a:r>
              <a:rPr lang="en-ID" sz="1400" dirty="0">
                <a:latin typeface="Quire Sans Light" panose="020B0302040400020003" pitchFamily="34" charset="0"/>
              </a:rPr>
              <a:t> Kitab </a:t>
            </a:r>
            <a:r>
              <a:rPr lang="en-ID" sz="1400" dirty="0" err="1">
                <a:latin typeface="Quire Sans Light" panose="020B0302040400020003" pitchFamily="34" charset="0"/>
              </a:rPr>
              <a:t>Undang-Undang</a:t>
            </a:r>
            <a:r>
              <a:rPr lang="en-ID" sz="1400" dirty="0">
                <a:latin typeface="Quire Sans Light" panose="020B0302040400020003" pitchFamily="34" charset="0"/>
              </a:rPr>
              <a:t> Hukum </a:t>
            </a:r>
            <a:r>
              <a:rPr lang="en-ID" sz="1400" dirty="0" err="1">
                <a:latin typeface="Quire Sans Light" panose="020B0302040400020003" pitchFamily="34" charset="0"/>
              </a:rPr>
              <a:t>Pidana</a:t>
            </a:r>
            <a:r>
              <a:rPr lang="en-ID" sz="1400" dirty="0">
                <a:latin typeface="Quire Sans Light" panose="020B0302040400020003" pitchFamily="34" charset="0"/>
              </a:rPr>
              <a:t>. UU RI </a:t>
            </a:r>
            <a:r>
              <a:rPr lang="en-ID" sz="1400" dirty="0" err="1">
                <a:latin typeface="Quire Sans Light" panose="020B0302040400020003" pitchFamily="34" charset="0"/>
              </a:rPr>
              <a:t>ini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mencabut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sebagian</a:t>
            </a:r>
            <a:r>
              <a:rPr lang="en-ID" sz="1400" dirty="0">
                <a:latin typeface="Quire Sans Light" panose="020B0302040400020003" pitchFamily="34" charset="0"/>
              </a:rPr>
              <a:t> UU RI </a:t>
            </a:r>
            <a:r>
              <a:rPr lang="en-ID" sz="1400" dirty="0" err="1">
                <a:latin typeface="Quire Sans Light" panose="020B0302040400020003" pitchFamily="34" charset="0"/>
              </a:rPr>
              <a:t>Nomor</a:t>
            </a:r>
            <a:r>
              <a:rPr lang="en-ID" sz="1400" dirty="0">
                <a:latin typeface="Quire Sans Light" panose="020B0302040400020003" pitchFamily="34" charset="0"/>
              </a:rPr>
              <a:t> 11 </a:t>
            </a:r>
            <a:r>
              <a:rPr lang="en-ID" sz="1400" dirty="0" err="1">
                <a:latin typeface="Quire Sans Light" panose="020B0302040400020003" pitchFamily="34" charset="0"/>
              </a:rPr>
              <a:t>Tahun</a:t>
            </a:r>
            <a:r>
              <a:rPr lang="en-ID" sz="1400" dirty="0">
                <a:latin typeface="Quire Sans Light" panose="020B0302040400020003" pitchFamily="34" charset="0"/>
              </a:rPr>
              <a:t> 2008 dan UU RI </a:t>
            </a:r>
            <a:r>
              <a:rPr lang="en-ID" sz="1400" dirty="0" err="1">
                <a:latin typeface="Quire Sans Light" panose="020B0302040400020003" pitchFamily="34" charset="0"/>
              </a:rPr>
              <a:t>Nomor</a:t>
            </a:r>
            <a:r>
              <a:rPr lang="en-ID" sz="1400" dirty="0">
                <a:latin typeface="Quire Sans Light" panose="020B0302040400020003" pitchFamily="34" charset="0"/>
              </a:rPr>
              <a:t> 19 </a:t>
            </a:r>
            <a:r>
              <a:rPr lang="en-ID" sz="1400" dirty="0" err="1">
                <a:latin typeface="Quire Sans Light" panose="020B0302040400020003" pitchFamily="34" charset="0"/>
              </a:rPr>
              <a:t>Tahun</a:t>
            </a:r>
            <a:r>
              <a:rPr lang="en-ID" sz="1400" dirty="0">
                <a:latin typeface="Quire Sans Light" panose="020B0302040400020003" pitchFamily="34" charset="0"/>
              </a:rPr>
              <a:t> 2016.</a:t>
            </a:r>
          </a:p>
        </p:txBody>
      </p:sp>
    </p:spTree>
    <p:extLst>
      <p:ext uri="{BB962C8B-B14F-4D97-AF65-F5344CB8AC3E}">
        <p14:creationId xmlns:p14="http://schemas.microsoft.com/office/powerpoint/2010/main" val="38413001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B76CA5-3C85-0D4E-FD0D-B048EEB2C00B}"/>
              </a:ext>
            </a:extLst>
          </p:cNvPr>
          <p:cNvSpPr/>
          <p:nvPr/>
        </p:nvSpPr>
        <p:spPr>
          <a:xfrm>
            <a:off x="249740" y="251653"/>
            <a:ext cx="567319" cy="525391"/>
          </a:xfrm>
          <a:prstGeom prst="roundRect">
            <a:avLst/>
          </a:prstGeom>
          <a:solidFill>
            <a:srgbClr val="BF7D3A"/>
          </a:solidFill>
          <a:ln>
            <a:solidFill>
              <a:srgbClr val="BF7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DA2E8-E8ED-7663-48CD-0FEEF98B1EED}"/>
              </a:ext>
            </a:extLst>
          </p:cNvPr>
          <p:cNvSpPr txBox="1"/>
          <p:nvPr/>
        </p:nvSpPr>
        <p:spPr>
          <a:xfrm>
            <a:off x="990134" y="319163"/>
            <a:ext cx="807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Pengaruh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</a:t>
            </a:r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Teknologi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Digital </a:t>
            </a:r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terhadap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</a:t>
            </a:r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Kehidupan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Masyarakat</a:t>
            </a:r>
            <a:endParaRPr lang="en-ID" sz="2000" b="1" dirty="0">
              <a:solidFill>
                <a:srgbClr val="804E27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DC35D-9DAF-24B2-F3B6-A0EB40365573}"/>
              </a:ext>
            </a:extLst>
          </p:cNvPr>
          <p:cNvSpPr txBox="1"/>
          <p:nvPr/>
        </p:nvSpPr>
        <p:spPr>
          <a:xfrm>
            <a:off x="190500" y="28351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4E1D2"/>
                </a:solidFill>
                <a:latin typeface="Cooper Black" panose="0208090404030B020404" pitchFamily="18" charset="0"/>
              </a:rPr>
              <a:t>03</a:t>
            </a:r>
            <a:endParaRPr lang="en-ID" sz="2400" b="1" dirty="0">
              <a:solidFill>
                <a:srgbClr val="F4E1D2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39552-8C38-3193-1A0D-4EE4612A48AE}"/>
              </a:ext>
            </a:extLst>
          </p:cNvPr>
          <p:cNvSpPr/>
          <p:nvPr/>
        </p:nvSpPr>
        <p:spPr>
          <a:xfrm>
            <a:off x="990134" y="895350"/>
            <a:ext cx="6248866" cy="400110"/>
          </a:xfrm>
          <a:prstGeom prst="roundRect">
            <a:avLst/>
          </a:prstGeom>
          <a:solidFill>
            <a:srgbClr val="F7CA79"/>
          </a:solidFill>
          <a:ln>
            <a:solidFill>
              <a:srgbClr val="F7CA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lphaLcPeriod" startAt="3"/>
            </a:pP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Perundang-undangan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yang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mengatur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tindak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pidana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teknologi</a:t>
            </a:r>
            <a:r>
              <a:rPr lang="en-US" sz="1400" b="1" dirty="0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informasi</a:t>
            </a:r>
            <a:endParaRPr lang="en-ID" sz="1400" b="1" dirty="0">
              <a:solidFill>
                <a:srgbClr val="383838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6B8E39-766F-74B0-EA9A-B7D8CEF7A801}"/>
              </a:ext>
            </a:extLst>
          </p:cNvPr>
          <p:cNvSpPr txBox="1"/>
          <p:nvPr/>
        </p:nvSpPr>
        <p:spPr>
          <a:xfrm>
            <a:off x="990134" y="1363482"/>
            <a:ext cx="7696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400" dirty="0" err="1">
                <a:latin typeface="Quire Sans Light" panose="020B0302040400020003" pitchFamily="34" charset="0"/>
              </a:rPr>
              <a:t>Manfaat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penerapan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perundang-undangan</a:t>
            </a:r>
            <a:r>
              <a:rPr lang="en-ID" sz="1400" dirty="0">
                <a:latin typeface="Quire Sans Light" panose="020B0302040400020003" pitchFamily="34" charset="0"/>
              </a:rPr>
              <a:t>: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ID" sz="1400" dirty="0" err="1">
                <a:latin typeface="Quire Sans Light" panose="020B0302040400020003" pitchFamily="34" charset="0"/>
              </a:rPr>
              <a:t>Mencegah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menjadi</a:t>
            </a:r>
            <a:r>
              <a:rPr lang="en-ID" sz="1400" dirty="0">
                <a:latin typeface="Quire Sans Light" panose="020B0302040400020003" pitchFamily="34" charset="0"/>
              </a:rPr>
              <a:t> korban </a:t>
            </a:r>
            <a:r>
              <a:rPr lang="en-ID" sz="1400" dirty="0" err="1">
                <a:latin typeface="Quire Sans Light" panose="020B0302040400020003" pitchFamily="34" charset="0"/>
              </a:rPr>
              <a:t>kejahatan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siber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ID" sz="1400" dirty="0" err="1">
                <a:latin typeface="Quire Sans Light" panose="020B0302040400020003" pitchFamily="34" charset="0"/>
              </a:rPr>
              <a:t>Menyelesaikan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kasus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kejahatan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siber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menegakkan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keadilan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kepastian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hukum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ID" sz="1400" dirty="0" err="1">
                <a:latin typeface="Quire Sans Light" panose="020B0302040400020003" pitchFamily="34" charset="0"/>
              </a:rPr>
              <a:t>Mencegah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pelaku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kejahatan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siber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mengulangi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kejahatannya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012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B76CA5-3C85-0D4E-FD0D-B048EEB2C00B}"/>
              </a:ext>
            </a:extLst>
          </p:cNvPr>
          <p:cNvSpPr/>
          <p:nvPr/>
        </p:nvSpPr>
        <p:spPr>
          <a:xfrm>
            <a:off x="249740" y="251653"/>
            <a:ext cx="567319" cy="525391"/>
          </a:xfrm>
          <a:prstGeom prst="roundRect">
            <a:avLst/>
          </a:prstGeom>
          <a:solidFill>
            <a:srgbClr val="BF7D3A"/>
          </a:solidFill>
          <a:ln>
            <a:solidFill>
              <a:srgbClr val="BF7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DA2E8-E8ED-7663-48CD-0FEEF98B1EED}"/>
              </a:ext>
            </a:extLst>
          </p:cNvPr>
          <p:cNvSpPr txBox="1"/>
          <p:nvPr/>
        </p:nvSpPr>
        <p:spPr>
          <a:xfrm>
            <a:off x="990134" y="319163"/>
            <a:ext cx="807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Peluang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dan </a:t>
            </a:r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Tantangan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Masyarakat Era Digital</a:t>
            </a:r>
            <a:endParaRPr lang="en-ID" sz="2000" b="1" dirty="0">
              <a:solidFill>
                <a:srgbClr val="804E27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DC35D-9DAF-24B2-F3B6-A0EB40365573}"/>
              </a:ext>
            </a:extLst>
          </p:cNvPr>
          <p:cNvSpPr txBox="1"/>
          <p:nvPr/>
        </p:nvSpPr>
        <p:spPr>
          <a:xfrm>
            <a:off x="190500" y="28351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4E1D2"/>
                </a:solidFill>
                <a:latin typeface="Cooper Black" panose="0208090404030B020404" pitchFamily="18" charset="0"/>
              </a:rPr>
              <a:t>04</a:t>
            </a:r>
            <a:endParaRPr lang="en-ID" sz="2400" b="1" dirty="0">
              <a:solidFill>
                <a:srgbClr val="F4E1D2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39552-8C38-3193-1A0D-4EE4612A48AE}"/>
              </a:ext>
            </a:extLst>
          </p:cNvPr>
          <p:cNvSpPr/>
          <p:nvPr/>
        </p:nvSpPr>
        <p:spPr>
          <a:xfrm>
            <a:off x="990134" y="895350"/>
            <a:ext cx="1219666" cy="400110"/>
          </a:xfrm>
          <a:prstGeom prst="roundRect">
            <a:avLst/>
          </a:prstGeom>
          <a:solidFill>
            <a:srgbClr val="F7CA79"/>
          </a:solidFill>
          <a:ln>
            <a:solidFill>
              <a:srgbClr val="F7CA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lphaLcPeriod"/>
            </a:pP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Peluang</a:t>
            </a:r>
            <a:endParaRPr lang="en-ID" sz="1400" b="1" dirty="0">
              <a:solidFill>
                <a:srgbClr val="383838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7A968-2F39-7B1C-1883-60FA8A1C67BC}"/>
              </a:ext>
            </a:extLst>
          </p:cNvPr>
          <p:cNvSpPr txBox="1"/>
          <p:nvPr/>
        </p:nvSpPr>
        <p:spPr>
          <a:xfrm>
            <a:off x="990134" y="1310028"/>
            <a:ext cx="77728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ID" sz="1400" b="1" dirty="0" err="1">
                <a:latin typeface="Quire Sans Light" panose="020B0302040400020003" pitchFamily="34" charset="0"/>
              </a:rPr>
              <a:t>Komunikasi</a:t>
            </a:r>
            <a:r>
              <a:rPr lang="en-ID" sz="1400" b="1" dirty="0">
                <a:latin typeface="Quire Sans Light" panose="020B0302040400020003" pitchFamily="34" charset="0"/>
              </a:rPr>
              <a:t> Dua </a:t>
            </a:r>
            <a:r>
              <a:rPr lang="en-ID" sz="1400" b="1" dirty="0" err="1">
                <a:latin typeface="Quire Sans Light" panose="020B0302040400020003" pitchFamily="34" charset="0"/>
              </a:rPr>
              <a:t>Arah</a:t>
            </a:r>
            <a:r>
              <a:rPr lang="en-ID" sz="1400" b="1" dirty="0">
                <a:latin typeface="Quire Sans Light" panose="020B0302040400020003" pitchFamily="34" charset="0"/>
              </a:rPr>
              <a:t>: </a:t>
            </a:r>
          </a:p>
          <a:p>
            <a:pPr marL="355600" algn="just"/>
            <a:r>
              <a:rPr lang="en-ID" sz="1400" dirty="0">
                <a:latin typeface="Quire Sans Light" panose="020B0302040400020003" pitchFamily="34" charset="0"/>
              </a:rPr>
              <a:t>Media </a:t>
            </a:r>
            <a:r>
              <a:rPr lang="en-ID" sz="1400" dirty="0" err="1">
                <a:latin typeface="Quire Sans Light" panose="020B0302040400020003" pitchFamily="34" charset="0"/>
              </a:rPr>
              <a:t>massa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berbasis</a:t>
            </a:r>
            <a:r>
              <a:rPr lang="en-ID" sz="1400" dirty="0">
                <a:latin typeface="Quire Sans Light" panose="020B0302040400020003" pitchFamily="34" charset="0"/>
              </a:rPr>
              <a:t> internet </a:t>
            </a:r>
            <a:r>
              <a:rPr lang="en-ID" sz="1400" dirty="0" err="1">
                <a:latin typeface="Quire Sans Light" panose="020B0302040400020003" pitchFamily="34" charset="0"/>
              </a:rPr>
              <a:t>memungkinkan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partisipasi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aktif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individu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komunikasi</a:t>
            </a:r>
            <a:r>
              <a:rPr lang="en-ID" sz="1400" dirty="0">
                <a:latin typeface="Quire Sans Light" panose="020B0302040400020003" pitchFamily="34" charset="0"/>
              </a:rPr>
              <a:t> dua </a:t>
            </a:r>
            <a:r>
              <a:rPr lang="en-ID" sz="1400" dirty="0" err="1">
                <a:latin typeface="Quire Sans Light" panose="020B0302040400020003" pitchFamily="34" charset="0"/>
              </a:rPr>
              <a:t>arah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latin typeface="Quire Sans Light" panose="020B0302040400020003" pitchFamily="34" charset="0"/>
              </a:rPr>
              <a:t> media </a:t>
            </a:r>
            <a:r>
              <a:rPr lang="en-ID" sz="1400" dirty="0" err="1"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jaringan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 startAt="2"/>
            </a:pPr>
            <a:r>
              <a:rPr lang="en-ID" sz="1400" b="1" dirty="0" err="1">
                <a:latin typeface="Quire Sans Light" panose="020B0302040400020003" pitchFamily="34" charset="0"/>
              </a:rPr>
              <a:t>Aksesibilitas</a:t>
            </a:r>
            <a:r>
              <a:rPr lang="en-ID" sz="1400" b="1" dirty="0">
                <a:latin typeface="Quire Sans Light" panose="020B0302040400020003" pitchFamily="34" charset="0"/>
              </a:rPr>
              <a:t> Global: </a:t>
            </a:r>
          </a:p>
          <a:p>
            <a:pPr marL="355600" algn="just"/>
            <a:r>
              <a:rPr lang="en-ID" sz="1400" dirty="0">
                <a:latin typeface="Quire Sans Light" panose="020B0302040400020003" pitchFamily="34" charset="0"/>
              </a:rPr>
              <a:t>Era digital </a:t>
            </a:r>
            <a:r>
              <a:rPr lang="en-ID" sz="1400" dirty="0" err="1">
                <a:latin typeface="Quire Sans Light" panose="020B0302040400020003" pitchFamily="34" charset="0"/>
              </a:rPr>
              <a:t>memberikan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akses</a:t>
            </a:r>
            <a:r>
              <a:rPr lang="en-ID" sz="1400" dirty="0">
                <a:latin typeface="Quire Sans Light" panose="020B0302040400020003" pitchFamily="34" charset="0"/>
              </a:rPr>
              <a:t> global yang </a:t>
            </a:r>
            <a:r>
              <a:rPr lang="en-ID" sz="1400" dirty="0" err="1">
                <a:latin typeface="Quire Sans Light" panose="020B0302040400020003" pitchFamily="34" charset="0"/>
              </a:rPr>
              <a:t>luas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interaksi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intens</a:t>
            </a:r>
            <a:r>
              <a:rPr lang="en-ID" sz="1400" dirty="0"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latin typeface="Quire Sans Light" panose="020B0302040400020003" pitchFamily="34" charset="0"/>
              </a:rPr>
              <a:t>kemampuan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menargetkan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audiens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tepat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latin typeface="Quire Sans Light" panose="020B0302040400020003" pitchFamily="34" charset="0"/>
              </a:rPr>
              <a:t> platform media </a:t>
            </a:r>
            <a:r>
              <a:rPr lang="en-ID" sz="1400" dirty="0" err="1"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alat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pembuatan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konten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 startAt="3"/>
            </a:pPr>
            <a:r>
              <a:rPr lang="en-ID" sz="1400" b="1" dirty="0">
                <a:latin typeface="Quire Sans Light" panose="020B0302040400020003" pitchFamily="34" charset="0"/>
              </a:rPr>
              <a:t>Model </a:t>
            </a:r>
            <a:r>
              <a:rPr lang="en-ID" sz="1400" b="1" dirty="0" err="1">
                <a:latin typeface="Quire Sans Light" panose="020B0302040400020003" pitchFamily="34" charset="0"/>
              </a:rPr>
              <a:t>Bisnis</a:t>
            </a:r>
            <a:r>
              <a:rPr lang="en-ID" sz="1400" b="1" dirty="0">
                <a:latin typeface="Quire Sans Light" panose="020B0302040400020003" pitchFamily="34" charset="0"/>
              </a:rPr>
              <a:t> Baru: </a:t>
            </a:r>
          </a:p>
          <a:p>
            <a:pPr marL="355600" algn="just"/>
            <a:r>
              <a:rPr lang="en-ID" sz="1400" dirty="0" err="1"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latin typeface="Quire Sans Light" panose="020B0302040400020003" pitchFamily="34" charset="0"/>
              </a:rPr>
              <a:t> model </a:t>
            </a:r>
            <a:r>
              <a:rPr lang="en-ID" sz="1400" dirty="0" err="1">
                <a:latin typeface="Quire Sans Light" panose="020B0302040400020003" pitchFamily="34" charset="0"/>
              </a:rPr>
              <a:t>bisnis</a:t>
            </a:r>
            <a:r>
              <a:rPr lang="en-ID" sz="1400" dirty="0">
                <a:latin typeface="Quire Sans Light" panose="020B0302040400020003" pitchFamily="34" charset="0"/>
              </a:rPr>
              <a:t> di era digital </a:t>
            </a:r>
            <a:r>
              <a:rPr lang="en-ID" sz="1400" dirty="0" err="1">
                <a:latin typeface="Quire Sans Light" panose="020B0302040400020003" pitchFamily="34" charset="0"/>
              </a:rPr>
              <a:t>menciptakan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bentuk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penghasilan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baru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monetisasi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konten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iklan</a:t>
            </a:r>
            <a:r>
              <a:rPr lang="en-ID" sz="1400" dirty="0">
                <a:latin typeface="Quire Sans Light" panose="020B0302040400020003" pitchFamily="34" charset="0"/>
              </a:rPr>
              <a:t> digital, influencer marketing, dan </a:t>
            </a:r>
            <a:r>
              <a:rPr lang="en-ID" sz="1400" dirty="0" err="1">
                <a:latin typeface="Quire Sans Light" panose="020B0302040400020003" pitchFamily="34" charset="0"/>
              </a:rPr>
              <a:t>pemasaran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berbasis</a:t>
            </a:r>
            <a:r>
              <a:rPr lang="en-ID" sz="1400" dirty="0">
                <a:latin typeface="Quire Sans Light" panose="020B0302040400020003" pitchFamily="34" charset="0"/>
              </a:rPr>
              <a:t> data.</a:t>
            </a:r>
          </a:p>
          <a:p>
            <a:pPr marL="342900" indent="-342900" algn="just">
              <a:buFont typeface="+mj-lt"/>
              <a:buAutoNum type="arabicParenR" startAt="4"/>
            </a:pPr>
            <a:r>
              <a:rPr lang="en-ID" sz="1400" b="1" dirty="0" err="1">
                <a:latin typeface="Quire Sans Light" panose="020B0302040400020003" pitchFamily="34" charset="0"/>
              </a:rPr>
              <a:t>Lapangan</a:t>
            </a:r>
            <a:r>
              <a:rPr lang="en-ID" sz="1400" b="1" dirty="0"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latin typeface="Quire Sans Light" panose="020B0302040400020003" pitchFamily="34" charset="0"/>
              </a:rPr>
              <a:t>Pekerjaan</a:t>
            </a:r>
            <a:r>
              <a:rPr lang="en-ID" sz="1400" b="1" dirty="0">
                <a:latin typeface="Quire Sans Light" panose="020B0302040400020003" pitchFamily="34" charset="0"/>
              </a:rPr>
              <a:t>: </a:t>
            </a:r>
          </a:p>
          <a:p>
            <a:pPr marL="355600" algn="just"/>
            <a:r>
              <a:rPr lang="en-ID" sz="1400" dirty="0">
                <a:latin typeface="Quire Sans Light" panose="020B0302040400020003" pitchFamily="34" charset="0"/>
              </a:rPr>
              <a:t>Era digital </a:t>
            </a:r>
            <a:r>
              <a:rPr lang="en-ID" sz="1400" dirty="0" err="1">
                <a:latin typeface="Quire Sans Light" panose="020B0302040400020003" pitchFamily="34" charset="0"/>
              </a:rPr>
              <a:t>membuka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peluang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pekerjaan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baru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bidang</a:t>
            </a:r>
            <a:r>
              <a:rPr lang="en-ID" sz="1400" dirty="0">
                <a:latin typeface="Quire Sans Light" panose="020B0302040400020003" pitchFamily="34" charset="0"/>
              </a:rPr>
              <a:t> data analyst, social media specialist, digital marketing, dan e-commerce.</a:t>
            </a:r>
          </a:p>
          <a:p>
            <a:pPr marL="342900" indent="-342900" algn="just">
              <a:buFont typeface="+mj-lt"/>
              <a:buAutoNum type="arabicParenR" startAt="5"/>
            </a:pPr>
            <a:r>
              <a:rPr lang="en-ID" sz="1400" b="1" dirty="0" err="1">
                <a:latin typeface="Quire Sans Light" panose="020B0302040400020003" pitchFamily="34" charset="0"/>
              </a:rPr>
              <a:t>Pelestarian</a:t>
            </a:r>
            <a:r>
              <a:rPr lang="en-ID" sz="1400" b="1" dirty="0"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latin typeface="Quire Sans Light" panose="020B0302040400020003" pitchFamily="34" charset="0"/>
              </a:rPr>
              <a:t>Lingkungan</a:t>
            </a:r>
            <a:r>
              <a:rPr lang="en-ID" sz="1400" b="1" dirty="0">
                <a:latin typeface="Quire Sans Light" panose="020B0302040400020003" pitchFamily="34" charset="0"/>
              </a:rPr>
              <a:t>: </a:t>
            </a:r>
          </a:p>
          <a:p>
            <a:pPr marL="355600" algn="just"/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digital </a:t>
            </a:r>
            <a:r>
              <a:rPr lang="en-ID" sz="1400" dirty="0" err="1">
                <a:latin typeface="Quire Sans Light" panose="020B0302040400020003" pitchFamily="34" charset="0"/>
              </a:rPr>
              <a:t>meningkatkan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partisipasi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pelestarian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aplikasi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kampanye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proyek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monitoring </a:t>
            </a:r>
            <a:r>
              <a:rPr lang="en-ID" sz="1400" dirty="0" err="1"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3266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B76CA5-3C85-0D4E-FD0D-B048EEB2C00B}"/>
              </a:ext>
            </a:extLst>
          </p:cNvPr>
          <p:cNvSpPr/>
          <p:nvPr/>
        </p:nvSpPr>
        <p:spPr>
          <a:xfrm>
            <a:off x="249740" y="251653"/>
            <a:ext cx="567319" cy="525391"/>
          </a:xfrm>
          <a:prstGeom prst="roundRect">
            <a:avLst/>
          </a:prstGeom>
          <a:solidFill>
            <a:srgbClr val="BF7D3A"/>
          </a:solidFill>
          <a:ln>
            <a:solidFill>
              <a:srgbClr val="BF7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DA2E8-E8ED-7663-48CD-0FEEF98B1EED}"/>
              </a:ext>
            </a:extLst>
          </p:cNvPr>
          <p:cNvSpPr txBox="1"/>
          <p:nvPr/>
        </p:nvSpPr>
        <p:spPr>
          <a:xfrm>
            <a:off x="990134" y="319163"/>
            <a:ext cx="807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Peluang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dan </a:t>
            </a:r>
            <a:r>
              <a:rPr lang="en-US" sz="2000" b="1" dirty="0" err="1">
                <a:solidFill>
                  <a:srgbClr val="804E27"/>
                </a:solidFill>
                <a:latin typeface="Cooper Black" panose="0208090404030B020404" pitchFamily="18" charset="0"/>
              </a:rPr>
              <a:t>Tantangan</a:t>
            </a:r>
            <a:r>
              <a:rPr lang="en-US" sz="2000" b="1" dirty="0">
                <a:solidFill>
                  <a:srgbClr val="804E27"/>
                </a:solidFill>
                <a:latin typeface="Cooper Black" panose="0208090404030B020404" pitchFamily="18" charset="0"/>
              </a:rPr>
              <a:t> Masyarakat Era Digital</a:t>
            </a:r>
            <a:endParaRPr lang="en-ID" sz="2000" b="1" dirty="0">
              <a:solidFill>
                <a:srgbClr val="804E27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DC35D-9DAF-24B2-F3B6-A0EB40365573}"/>
              </a:ext>
            </a:extLst>
          </p:cNvPr>
          <p:cNvSpPr txBox="1"/>
          <p:nvPr/>
        </p:nvSpPr>
        <p:spPr>
          <a:xfrm>
            <a:off x="190500" y="28351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4E1D2"/>
                </a:solidFill>
                <a:latin typeface="Cooper Black" panose="0208090404030B020404" pitchFamily="18" charset="0"/>
              </a:rPr>
              <a:t>04</a:t>
            </a:r>
            <a:endParaRPr lang="en-ID" sz="2400" b="1" dirty="0">
              <a:solidFill>
                <a:srgbClr val="F4E1D2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39552-8C38-3193-1A0D-4EE4612A48AE}"/>
              </a:ext>
            </a:extLst>
          </p:cNvPr>
          <p:cNvSpPr/>
          <p:nvPr/>
        </p:nvSpPr>
        <p:spPr>
          <a:xfrm>
            <a:off x="990134" y="895350"/>
            <a:ext cx="1448266" cy="400110"/>
          </a:xfrm>
          <a:prstGeom prst="roundRect">
            <a:avLst/>
          </a:prstGeom>
          <a:solidFill>
            <a:srgbClr val="F7CA79"/>
          </a:solidFill>
          <a:ln>
            <a:solidFill>
              <a:srgbClr val="F7CA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lphaLcPeriod" startAt="2"/>
            </a:pPr>
            <a:r>
              <a:rPr lang="en-US" sz="1400" b="1" dirty="0" err="1">
                <a:solidFill>
                  <a:srgbClr val="383838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Tantangan</a:t>
            </a:r>
            <a:endParaRPr lang="en-ID" sz="1400" b="1" dirty="0">
              <a:solidFill>
                <a:srgbClr val="383838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A7A968-2F39-7B1C-1883-60FA8A1C67BC}"/>
              </a:ext>
            </a:extLst>
          </p:cNvPr>
          <p:cNvSpPr txBox="1"/>
          <p:nvPr/>
        </p:nvSpPr>
        <p:spPr>
          <a:xfrm>
            <a:off x="990134" y="1310028"/>
            <a:ext cx="77728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ID" sz="1400" b="1" dirty="0" err="1">
                <a:latin typeface="Quire Sans Light" panose="020B0302040400020003" pitchFamily="34" charset="0"/>
              </a:rPr>
              <a:t>Hilangnya</a:t>
            </a:r>
            <a:r>
              <a:rPr lang="en-ID" sz="1400" b="1" dirty="0"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latin typeface="Quire Sans Light" panose="020B0302040400020003" pitchFamily="34" charset="0"/>
              </a:rPr>
              <a:t>Identitas</a:t>
            </a:r>
            <a:r>
              <a:rPr lang="en-ID" sz="1400" b="1" dirty="0"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latin typeface="Quire Sans Light" panose="020B0302040400020003" pitchFamily="34" charset="0"/>
              </a:rPr>
              <a:t>Budaya</a:t>
            </a:r>
            <a:r>
              <a:rPr lang="en-ID" sz="1400" b="1" dirty="0"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latin typeface="Quire Sans Light" panose="020B0302040400020003" pitchFamily="34" charset="0"/>
              </a:rPr>
              <a:t>Lokal</a:t>
            </a:r>
            <a:r>
              <a:rPr lang="en-ID" sz="1400" b="1" dirty="0">
                <a:latin typeface="Quire Sans Light" panose="020B0302040400020003" pitchFamily="34" charset="0"/>
              </a:rPr>
              <a:t>: </a:t>
            </a:r>
          </a:p>
          <a:p>
            <a:pPr marL="355600" algn="just"/>
            <a:r>
              <a:rPr lang="en-ID" sz="1400" dirty="0" err="1">
                <a:latin typeface="Quire Sans Light" panose="020B0302040400020003" pitchFamily="34" charset="0"/>
              </a:rPr>
              <a:t>Dominasi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latin typeface="Quire Sans Light" panose="020B0302040400020003" pitchFamily="34" charset="0"/>
              </a:rPr>
              <a:t> global </a:t>
            </a:r>
            <a:r>
              <a:rPr lang="en-ID" sz="1400" dirty="0" err="1"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latin typeface="Quire Sans Light" panose="020B0302040400020003" pitchFamily="34" charset="0"/>
              </a:rPr>
              <a:t> media </a:t>
            </a:r>
            <a:r>
              <a:rPr lang="en-ID" sz="1400" dirty="0" err="1">
                <a:latin typeface="Quire Sans Light" panose="020B0302040400020003" pitchFamily="34" charset="0"/>
              </a:rPr>
              <a:t>massa</a:t>
            </a:r>
            <a:r>
              <a:rPr lang="en-ID" sz="1400" dirty="0">
                <a:latin typeface="Quire Sans Light" panose="020B0302040400020003" pitchFamily="34" charset="0"/>
              </a:rPr>
              <a:t> dan media </a:t>
            </a:r>
            <a:r>
              <a:rPr lang="en-ID" sz="1400" dirty="0" err="1"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mengancam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termasuk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bahasa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tradisi</a:t>
            </a:r>
            <a:r>
              <a:rPr lang="en-ID" sz="1400" dirty="0"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latin typeface="Quire Sans Light" panose="020B0302040400020003" pitchFamily="34" charset="0"/>
              </a:rPr>
              <a:t>praktik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 startAt="2"/>
            </a:pPr>
            <a:r>
              <a:rPr lang="en-ID" sz="1400" b="1" dirty="0" err="1">
                <a:latin typeface="Quire Sans Light" panose="020B0302040400020003" pitchFamily="34" charset="0"/>
              </a:rPr>
              <a:t>Informasi</a:t>
            </a:r>
            <a:r>
              <a:rPr lang="en-ID" sz="1400" b="1" dirty="0"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latin typeface="Quire Sans Light" panose="020B0302040400020003" pitchFamily="34" charset="0"/>
              </a:rPr>
              <a:t>Palsu</a:t>
            </a:r>
            <a:r>
              <a:rPr lang="en-ID" sz="1400" b="1" dirty="0">
                <a:latin typeface="Quire Sans Light" panose="020B0302040400020003" pitchFamily="34" charset="0"/>
              </a:rPr>
              <a:t>: </a:t>
            </a:r>
          </a:p>
          <a:p>
            <a:pPr marL="355600" algn="just"/>
            <a:r>
              <a:rPr lang="en-ID" sz="1400" dirty="0" err="1">
                <a:latin typeface="Quire Sans Light" panose="020B0302040400020003" pitchFamily="34" charset="0"/>
              </a:rPr>
              <a:t>Penyebaran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informasi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cepat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terverifikasi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menyebarkan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hoaks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tanpa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mekanisme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memastikan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kebenaran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informasi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 startAt="3"/>
            </a:pPr>
            <a:r>
              <a:rPr lang="en-ID" sz="1400" b="1" dirty="0" err="1">
                <a:latin typeface="Quire Sans Light" panose="020B0302040400020003" pitchFamily="34" charset="0"/>
              </a:rPr>
              <a:t>Pelanggaran</a:t>
            </a:r>
            <a:r>
              <a:rPr lang="en-ID" sz="1400" b="1" dirty="0">
                <a:latin typeface="Quire Sans Light" panose="020B0302040400020003" pitchFamily="34" charset="0"/>
              </a:rPr>
              <a:t> Hak </a:t>
            </a:r>
            <a:r>
              <a:rPr lang="en-ID" sz="1400" b="1" dirty="0" err="1">
                <a:latin typeface="Quire Sans Light" panose="020B0302040400020003" pitchFamily="34" charset="0"/>
              </a:rPr>
              <a:t>Cipta</a:t>
            </a:r>
            <a:r>
              <a:rPr lang="en-ID" sz="1400" b="1" dirty="0">
                <a:latin typeface="Quire Sans Light" panose="020B0302040400020003" pitchFamily="34" charset="0"/>
              </a:rPr>
              <a:t>: </a:t>
            </a:r>
          </a:p>
          <a:p>
            <a:pPr marL="355600" algn="just"/>
            <a:r>
              <a:rPr lang="en-ID" sz="1400" dirty="0" err="1">
                <a:latin typeface="Quire Sans Light" panose="020B0302040400020003" pitchFamily="34" charset="0"/>
              </a:rPr>
              <a:t>Mudahnya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penyebaran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konten</a:t>
            </a:r>
            <a:r>
              <a:rPr lang="en-ID" sz="1400" dirty="0">
                <a:latin typeface="Quire Sans Light" panose="020B0302040400020003" pitchFamily="34" charset="0"/>
              </a:rPr>
              <a:t> digital </a:t>
            </a:r>
            <a:r>
              <a:rPr lang="en-ID" sz="1400" dirty="0" err="1">
                <a:latin typeface="Quire Sans Light" panose="020B0302040400020003" pitchFamily="34" charset="0"/>
              </a:rPr>
              <a:t>menyebabkan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pelanggaran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hak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cipta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penyalahgunaan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karya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intelektual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manipulasi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konten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 startAt="4"/>
            </a:pPr>
            <a:r>
              <a:rPr lang="en-ID" sz="1400" b="1" dirty="0" err="1">
                <a:latin typeface="Quire Sans Light" panose="020B0302040400020003" pitchFamily="34" charset="0"/>
              </a:rPr>
              <a:t>Polarisasi</a:t>
            </a:r>
            <a:r>
              <a:rPr lang="en-ID" sz="1400" b="1" dirty="0">
                <a:latin typeface="Quire Sans Light" panose="020B0302040400020003" pitchFamily="34" charset="0"/>
              </a:rPr>
              <a:t> dan </a:t>
            </a:r>
            <a:r>
              <a:rPr lang="en-ID" sz="1400" b="1" dirty="0" err="1">
                <a:latin typeface="Quire Sans Light" panose="020B0302040400020003" pitchFamily="34" charset="0"/>
              </a:rPr>
              <a:t>Konflik</a:t>
            </a:r>
            <a:r>
              <a:rPr lang="en-ID" sz="1400" b="1" dirty="0">
                <a:latin typeface="Quire Sans Light" panose="020B0302040400020003" pitchFamily="34" charset="0"/>
              </a:rPr>
              <a:t>: </a:t>
            </a:r>
          </a:p>
          <a:p>
            <a:pPr marL="355600" algn="just"/>
            <a:r>
              <a:rPr lang="en-ID" sz="1400" dirty="0" err="1">
                <a:latin typeface="Quire Sans Light" panose="020B0302040400020003" pitchFamily="34" charset="0"/>
              </a:rPr>
              <a:t>Komunikasi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latin typeface="Quire Sans Light" panose="020B0302040400020003" pitchFamily="34" charset="0"/>
              </a:rPr>
              <a:t> media </a:t>
            </a:r>
            <a:r>
              <a:rPr lang="en-ID" sz="1400" dirty="0" err="1"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memicu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polarisasi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konflik</a:t>
            </a:r>
            <a:r>
              <a:rPr lang="en-ID" sz="1400" dirty="0"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akibat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opini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pandangan</a:t>
            </a:r>
            <a:r>
              <a:rPr lang="en-ID" sz="1400" dirty="0"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latin typeface="Quire Sans Light" panose="020B0302040400020003" pitchFamily="34" charset="0"/>
              </a:rPr>
              <a:t>bertentangan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 startAt="5"/>
            </a:pPr>
            <a:r>
              <a:rPr lang="en-ID" sz="1400" b="1" dirty="0" err="1">
                <a:latin typeface="Quire Sans Light" panose="020B0302040400020003" pitchFamily="34" charset="0"/>
              </a:rPr>
              <a:t>Penggantian</a:t>
            </a:r>
            <a:r>
              <a:rPr lang="en-ID" sz="1400" b="1" dirty="0"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latin typeface="Quire Sans Light" panose="020B0302040400020003" pitchFamily="34" charset="0"/>
              </a:rPr>
              <a:t>Pekerjaan</a:t>
            </a:r>
            <a:r>
              <a:rPr lang="en-ID" sz="1400" b="1" dirty="0">
                <a:latin typeface="Quire Sans Light" panose="020B0302040400020003" pitchFamily="34" charset="0"/>
              </a:rPr>
              <a:t> oleh </a:t>
            </a:r>
            <a:r>
              <a:rPr lang="en-ID" sz="1400" b="1" dirty="0" err="1">
                <a:latin typeface="Quire Sans Light" panose="020B0302040400020003" pitchFamily="34" charset="0"/>
              </a:rPr>
              <a:t>Otomatisasi</a:t>
            </a:r>
            <a:r>
              <a:rPr lang="en-ID" sz="1400" b="1" dirty="0">
                <a:latin typeface="Quire Sans Light" panose="020B0302040400020003" pitchFamily="34" charset="0"/>
              </a:rPr>
              <a:t>: </a:t>
            </a:r>
          </a:p>
          <a:p>
            <a:pPr marL="355600" algn="just"/>
            <a:r>
              <a:rPr lang="en-ID" sz="1400" dirty="0" err="1">
                <a:latin typeface="Quire Sans Light" panose="020B0302040400020003" pitchFamily="34" charset="0"/>
              </a:rPr>
              <a:t>Otomatisasi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kecerdasan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buatan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menggantikan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pekerjaan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manusia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terutama</a:t>
            </a:r>
            <a:r>
              <a:rPr lang="en-ID" sz="1400" dirty="0">
                <a:latin typeface="Quire Sans Light" panose="020B0302040400020003" pitchFamily="34" charset="0"/>
              </a:rPr>
              <a:t> yang rutin, </a:t>
            </a:r>
            <a:r>
              <a:rPr lang="en-ID" sz="1400" dirty="0" err="1">
                <a:latin typeface="Quire Sans Light" panose="020B0302040400020003" pitchFamily="34" charset="0"/>
              </a:rPr>
              <a:t>meningkatkan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angka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pengangguran</a:t>
            </a:r>
            <a:r>
              <a:rPr lang="en-ID" sz="1400" dirty="0"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latin typeface="Quire Sans Light" panose="020B0302040400020003" pitchFamily="34" charset="0"/>
              </a:rPr>
              <a:t>beberapa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sektor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industri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035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A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ABD0B13-E296-6BBE-AB3C-4086A9DF85E2}"/>
              </a:ext>
            </a:extLst>
          </p:cNvPr>
          <p:cNvSpPr txBox="1"/>
          <p:nvPr/>
        </p:nvSpPr>
        <p:spPr>
          <a:xfrm>
            <a:off x="609600" y="986701"/>
            <a:ext cx="571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 startAt="3"/>
            </a:pPr>
            <a:r>
              <a:rPr lang="en-US" sz="4000" dirty="0" err="1">
                <a:solidFill>
                  <a:srgbClr val="EAE0D5"/>
                </a:solidFill>
                <a:latin typeface="Cooper Black" panose="0208090404030B020404" pitchFamily="18" charset="0"/>
              </a:rPr>
              <a:t>Respons</a:t>
            </a:r>
            <a:r>
              <a:rPr lang="en-US" sz="4000" dirty="0">
                <a:solidFill>
                  <a:srgbClr val="EAE0D5"/>
                </a:solidFill>
                <a:latin typeface="Cooper Black" panose="0208090404030B020404" pitchFamily="18" charset="0"/>
              </a:rPr>
              <a:t> Masyarakat </a:t>
            </a:r>
            <a:r>
              <a:rPr lang="en-US" sz="4000" dirty="0" err="1">
                <a:solidFill>
                  <a:srgbClr val="EAE0D5"/>
                </a:solidFill>
                <a:latin typeface="Cooper Black" panose="0208090404030B020404" pitchFamily="18" charset="0"/>
              </a:rPr>
              <a:t>terhadap</a:t>
            </a:r>
            <a:r>
              <a:rPr lang="en-US" sz="4000" dirty="0">
                <a:solidFill>
                  <a:srgbClr val="EAE0D5"/>
                </a:solidFill>
                <a:latin typeface="Cooper Black" panose="0208090404030B020404" pitchFamily="18" charset="0"/>
              </a:rPr>
              <a:t> </a:t>
            </a:r>
            <a:r>
              <a:rPr lang="en-US" sz="4000" dirty="0" err="1">
                <a:solidFill>
                  <a:srgbClr val="EAE0D5"/>
                </a:solidFill>
                <a:latin typeface="Cooper Black" panose="0208090404030B020404" pitchFamily="18" charset="0"/>
              </a:rPr>
              <a:t>Globalisasi</a:t>
            </a:r>
            <a:r>
              <a:rPr lang="en-US" sz="4000" dirty="0">
                <a:solidFill>
                  <a:srgbClr val="EAE0D5"/>
                </a:solidFill>
                <a:latin typeface="Cooper Black" panose="0208090404030B020404" pitchFamily="18" charset="0"/>
              </a:rPr>
              <a:t> dan Era Digital</a:t>
            </a:r>
            <a:endParaRPr lang="en-ID" sz="4000" dirty="0">
              <a:solidFill>
                <a:srgbClr val="EAE0D5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51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AF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ABD0B13-E296-6BBE-AB3C-4086A9DF85E2}"/>
              </a:ext>
            </a:extLst>
          </p:cNvPr>
          <p:cNvSpPr txBox="1"/>
          <p:nvPr/>
        </p:nvSpPr>
        <p:spPr>
          <a:xfrm>
            <a:off x="609600" y="986701"/>
            <a:ext cx="571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4000" dirty="0" err="1">
                <a:solidFill>
                  <a:srgbClr val="FC3848"/>
                </a:solidFill>
                <a:latin typeface="Cooper Black" panose="0208090404030B020404" pitchFamily="18" charset="0"/>
              </a:rPr>
              <a:t>Globalisasi</a:t>
            </a:r>
            <a:r>
              <a:rPr lang="en-US" sz="4000" dirty="0">
                <a:solidFill>
                  <a:srgbClr val="FC3848"/>
                </a:solidFill>
                <a:latin typeface="Cooper Black" panose="0208090404030B020404" pitchFamily="18" charset="0"/>
              </a:rPr>
              <a:t> dan </a:t>
            </a:r>
            <a:r>
              <a:rPr lang="en-US" sz="4000" dirty="0" err="1">
                <a:solidFill>
                  <a:srgbClr val="FC3848"/>
                </a:solidFill>
                <a:latin typeface="Cooper Black" panose="0208090404030B020404" pitchFamily="18" charset="0"/>
              </a:rPr>
              <a:t>Dampaknya</a:t>
            </a:r>
            <a:r>
              <a:rPr lang="en-US" sz="4000" dirty="0">
                <a:solidFill>
                  <a:srgbClr val="FC3848"/>
                </a:solidFill>
                <a:latin typeface="Cooper Black" panose="0208090404030B020404" pitchFamily="18" charset="0"/>
              </a:rPr>
              <a:t> </a:t>
            </a:r>
            <a:r>
              <a:rPr lang="en-US" sz="4000" dirty="0" err="1">
                <a:solidFill>
                  <a:srgbClr val="FC3848"/>
                </a:solidFill>
                <a:latin typeface="Cooper Black" panose="0208090404030B020404" pitchFamily="18" charset="0"/>
              </a:rPr>
              <a:t>Terhadap</a:t>
            </a:r>
            <a:r>
              <a:rPr lang="en-US" sz="4000" dirty="0">
                <a:solidFill>
                  <a:srgbClr val="FC3848"/>
                </a:solidFill>
                <a:latin typeface="Cooper Black" panose="0208090404030B020404" pitchFamily="18" charset="0"/>
              </a:rPr>
              <a:t> </a:t>
            </a:r>
            <a:r>
              <a:rPr lang="en-US" sz="4000" dirty="0" err="1">
                <a:solidFill>
                  <a:srgbClr val="FC3848"/>
                </a:solidFill>
                <a:latin typeface="Cooper Black" panose="0208090404030B020404" pitchFamily="18" charset="0"/>
              </a:rPr>
              <a:t>Perubahan</a:t>
            </a:r>
            <a:r>
              <a:rPr lang="en-US" sz="4000" dirty="0">
                <a:solidFill>
                  <a:srgbClr val="FC3848"/>
                </a:solidFill>
                <a:latin typeface="Cooper Black" panose="0208090404030B020404" pitchFamily="18" charset="0"/>
              </a:rPr>
              <a:t> </a:t>
            </a:r>
            <a:r>
              <a:rPr lang="en-US" sz="4000" dirty="0" err="1">
                <a:solidFill>
                  <a:srgbClr val="FC3848"/>
                </a:solidFill>
                <a:latin typeface="Cooper Black" panose="0208090404030B020404" pitchFamily="18" charset="0"/>
              </a:rPr>
              <a:t>Sosial</a:t>
            </a:r>
            <a:r>
              <a:rPr lang="en-US" sz="4000" dirty="0">
                <a:solidFill>
                  <a:srgbClr val="FC3848"/>
                </a:solidFill>
                <a:latin typeface="Cooper Black" panose="0208090404030B020404" pitchFamily="18" charset="0"/>
              </a:rPr>
              <a:t> di Masyarakat</a:t>
            </a:r>
            <a:endParaRPr lang="en-ID" sz="4000" dirty="0">
              <a:solidFill>
                <a:srgbClr val="FC3848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150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92F0F5-EAF2-E828-CAFF-C7F0C56CA5A5}"/>
              </a:ext>
            </a:extLst>
          </p:cNvPr>
          <p:cNvSpPr/>
          <p:nvPr/>
        </p:nvSpPr>
        <p:spPr>
          <a:xfrm>
            <a:off x="381000" y="285750"/>
            <a:ext cx="6172200" cy="609600"/>
          </a:xfrm>
          <a:prstGeom prst="roundRect">
            <a:avLst/>
          </a:prstGeom>
          <a:solidFill>
            <a:srgbClr val="C6AC8E"/>
          </a:solidFill>
          <a:ln>
            <a:solidFill>
              <a:srgbClr val="C6AC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2000" b="1" dirty="0" err="1">
                <a:latin typeface="Dm sans" pitchFamily="2" charset="0"/>
              </a:rPr>
              <a:t>Reaksi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Komunitas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Lokal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terhadap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Globalisasi</a:t>
            </a:r>
            <a:endParaRPr lang="en-ID" sz="2000" b="1" dirty="0">
              <a:latin typeface="Dm sans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4430EB-1A0E-973D-8146-0D0B171EA094}"/>
              </a:ext>
            </a:extLst>
          </p:cNvPr>
          <p:cNvSpPr txBox="1"/>
          <p:nvPr/>
        </p:nvSpPr>
        <p:spPr>
          <a:xfrm>
            <a:off x="762000" y="909918"/>
            <a:ext cx="79248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Sebelum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tradisi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kebiasaannya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membawa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tantangan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peluang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mempengaruhi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bangsa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Indonesia.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Reaksi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terhadap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dirangkum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berikut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Glokalisasi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</a:t>
            </a:r>
          </a:p>
          <a:p>
            <a:pPr marL="355600"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Menurut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Roland Robertson,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memilih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elemen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menyenangkan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menyesuaikannya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Contoh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industri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film India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menggabungkan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ide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hiburan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Barat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mitos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Hindu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tradisional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</a:p>
          <a:p>
            <a:pPr marL="355600"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lphaLcPeriod" startAt="2"/>
            </a:pP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Kreolisasi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</a:t>
            </a:r>
          </a:p>
          <a:p>
            <a:pPr marL="355600"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mencampur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unsur-unsur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menciptakan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sesuatu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baru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Contoh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musik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menggabungkan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irama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tarian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Barat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tradisional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Afrika Utara dan Asia.</a:t>
            </a:r>
          </a:p>
          <a:p>
            <a:pPr marL="355600"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lphaLcPeriod" startAt="3"/>
            </a:pP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Kesadaran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Global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</a:t>
            </a:r>
          </a:p>
          <a:p>
            <a:pPr marL="355600"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Komunikasi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membuat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orang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lebih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memikirkan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kejadian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memperluas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identitas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mendorong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gerakan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antiglobalisasi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terutama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kalangan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muda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40119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92F0F5-EAF2-E828-CAFF-C7F0C56CA5A5}"/>
              </a:ext>
            </a:extLst>
          </p:cNvPr>
          <p:cNvSpPr/>
          <p:nvPr/>
        </p:nvSpPr>
        <p:spPr>
          <a:xfrm>
            <a:off x="381000" y="285750"/>
            <a:ext cx="6172200" cy="609600"/>
          </a:xfrm>
          <a:prstGeom prst="roundRect">
            <a:avLst/>
          </a:prstGeom>
          <a:solidFill>
            <a:srgbClr val="C6AC8E"/>
          </a:solidFill>
          <a:ln>
            <a:solidFill>
              <a:srgbClr val="C6AC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2000" b="1" dirty="0" err="1">
                <a:latin typeface="Dm sans" pitchFamily="2" charset="0"/>
              </a:rPr>
              <a:t>Reaksi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Komunitas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Lokal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terhadap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Globalisasi</a:t>
            </a:r>
            <a:endParaRPr lang="en-ID" sz="2000" b="1" dirty="0">
              <a:latin typeface="Dm sans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4430EB-1A0E-973D-8146-0D0B171EA094}"/>
              </a:ext>
            </a:extLst>
          </p:cNvPr>
          <p:cNvSpPr txBox="1"/>
          <p:nvPr/>
        </p:nvSpPr>
        <p:spPr>
          <a:xfrm>
            <a:off x="762000" y="909918"/>
            <a:ext cx="79248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eriod" startAt="4"/>
            </a:pP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Peningkatan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Kesetiaan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</a:t>
            </a:r>
          </a:p>
          <a:p>
            <a:pPr marL="355600"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Pengetahuan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tentang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meningkatkan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kesadaran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kesetiaan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terhadap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rasa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kebangsaan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lphaLcPeriod" startAt="5"/>
            </a:pP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Penolakan</a:t>
            </a:r>
            <a:r>
              <a:rPr lang="en-ID" sz="1400" b="1" dirty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</a:t>
            </a:r>
          </a:p>
          <a:p>
            <a:pPr marL="355600"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Beberapa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religius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etnis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menolak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karena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dianggap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penjajahan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Barat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ancaman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terhadap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kemurnian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agama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mereka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0836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92F0F5-EAF2-E828-CAFF-C7F0C56CA5A5}"/>
              </a:ext>
            </a:extLst>
          </p:cNvPr>
          <p:cNvSpPr/>
          <p:nvPr/>
        </p:nvSpPr>
        <p:spPr>
          <a:xfrm>
            <a:off x="381000" y="285750"/>
            <a:ext cx="6858000" cy="609600"/>
          </a:xfrm>
          <a:prstGeom prst="roundRect">
            <a:avLst/>
          </a:prstGeom>
          <a:solidFill>
            <a:srgbClr val="C6AC8E"/>
          </a:solidFill>
          <a:ln>
            <a:solidFill>
              <a:srgbClr val="C6AC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 err="1">
                <a:latin typeface="Dm sans" pitchFamily="2" charset="0"/>
              </a:rPr>
              <a:t>Perspektif</a:t>
            </a:r>
            <a:r>
              <a:rPr lang="en-US" sz="2000" b="1" dirty="0">
                <a:latin typeface="Dm sans" pitchFamily="2" charset="0"/>
              </a:rPr>
              <a:t> Masyarakat </a:t>
            </a:r>
            <a:r>
              <a:rPr lang="en-US" sz="2000" b="1" dirty="0" err="1">
                <a:latin typeface="Dm sans" pitchFamily="2" charset="0"/>
              </a:rPr>
              <a:t>terhadap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Globalisasi</a:t>
            </a:r>
            <a:endParaRPr lang="en-ID" sz="2000" b="1" dirty="0">
              <a:latin typeface="Dm sans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4430EB-1A0E-973D-8146-0D0B171EA094}"/>
              </a:ext>
            </a:extLst>
          </p:cNvPr>
          <p:cNvSpPr txBox="1"/>
          <p:nvPr/>
        </p:nvSpPr>
        <p:spPr>
          <a:xfrm>
            <a:off x="762000" y="909918"/>
            <a:ext cx="7924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Menurut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David Held,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respons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terhadap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dibedakan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tiga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sudut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pandang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pendekatan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yaitu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skeptis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hiperglobalis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transformasionalis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(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Giddens, 2009).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9B71DD-B569-8016-D134-15D9DB7D06D9}"/>
              </a:ext>
            </a:extLst>
          </p:cNvPr>
          <p:cNvSpPr/>
          <p:nvPr/>
        </p:nvSpPr>
        <p:spPr>
          <a:xfrm>
            <a:off x="762000" y="1664271"/>
            <a:ext cx="2057400" cy="374079"/>
          </a:xfrm>
          <a:prstGeom prst="roundRect">
            <a:avLst/>
          </a:prstGeom>
          <a:solidFill>
            <a:srgbClr val="22333B"/>
          </a:solidFill>
          <a:ln>
            <a:solidFill>
              <a:srgbClr val="2233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/>
            </a:pPr>
            <a:r>
              <a:rPr lang="en-US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Kelompok</a:t>
            </a:r>
            <a:r>
              <a:rPr lang="en-US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Skeptis</a:t>
            </a:r>
            <a:endParaRPr lang="en-ID" sz="14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4A13E2-9177-1A5C-6D7F-A885DD51B8E9}"/>
              </a:ext>
            </a:extLst>
          </p:cNvPr>
          <p:cNvSpPr txBox="1"/>
          <p:nvPr/>
        </p:nvSpPr>
        <p:spPr>
          <a:xfrm>
            <a:off x="1066800" y="2054039"/>
            <a:ext cx="7620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skeptis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antiglobalisasi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melihat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fenomena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berlebihan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baru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ketergantungan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antarnegara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sudah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sejak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abad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ke-19.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Mereka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berpendapat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bahwa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dunia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belum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terintegrasi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sepenuhnya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kesatuan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regional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Uni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Eropa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APEC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semakin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berkembang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Pemerintah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memegang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penting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mengatur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antarnegara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dianggap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menurunkan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kualitas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hidup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kesejahteraan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menguntungkan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beberapa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pihak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merugikan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banyak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orang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lingkungan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hidup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Ulrich Beck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menambahkan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bahwa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memunculkan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polarisasi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kaum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kaya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memiliki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akses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kaum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miskin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mengarah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ketimpangan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global.</a:t>
            </a:r>
          </a:p>
        </p:txBody>
      </p:sp>
    </p:spTree>
    <p:extLst>
      <p:ext uri="{BB962C8B-B14F-4D97-AF65-F5344CB8AC3E}">
        <p14:creationId xmlns:p14="http://schemas.microsoft.com/office/powerpoint/2010/main" val="3620610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92F0F5-EAF2-E828-CAFF-C7F0C56CA5A5}"/>
              </a:ext>
            </a:extLst>
          </p:cNvPr>
          <p:cNvSpPr/>
          <p:nvPr/>
        </p:nvSpPr>
        <p:spPr>
          <a:xfrm>
            <a:off x="381000" y="285750"/>
            <a:ext cx="6858000" cy="609600"/>
          </a:xfrm>
          <a:prstGeom prst="roundRect">
            <a:avLst/>
          </a:prstGeom>
          <a:solidFill>
            <a:srgbClr val="C6AC8E"/>
          </a:solidFill>
          <a:ln>
            <a:solidFill>
              <a:srgbClr val="C6AC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 err="1">
                <a:latin typeface="Dm sans" pitchFamily="2" charset="0"/>
              </a:rPr>
              <a:t>Perspektif</a:t>
            </a:r>
            <a:r>
              <a:rPr lang="en-US" sz="2000" b="1" dirty="0">
                <a:latin typeface="Dm sans" pitchFamily="2" charset="0"/>
              </a:rPr>
              <a:t> Masyarakat </a:t>
            </a:r>
            <a:r>
              <a:rPr lang="en-US" sz="2000" b="1" dirty="0" err="1">
                <a:latin typeface="Dm sans" pitchFamily="2" charset="0"/>
              </a:rPr>
              <a:t>terhadap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Globalisasi</a:t>
            </a:r>
            <a:endParaRPr lang="en-ID" sz="2000" b="1" dirty="0">
              <a:latin typeface="Dm sans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9B71DD-B569-8016-D134-15D9DB7D06D9}"/>
              </a:ext>
            </a:extLst>
          </p:cNvPr>
          <p:cNvSpPr/>
          <p:nvPr/>
        </p:nvSpPr>
        <p:spPr>
          <a:xfrm>
            <a:off x="762000" y="998423"/>
            <a:ext cx="2514600" cy="374079"/>
          </a:xfrm>
          <a:prstGeom prst="roundRect">
            <a:avLst/>
          </a:prstGeom>
          <a:solidFill>
            <a:srgbClr val="22333B"/>
          </a:solidFill>
          <a:ln>
            <a:solidFill>
              <a:srgbClr val="2233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 startAt="2"/>
            </a:pPr>
            <a:r>
              <a:rPr lang="en-US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Kelompok</a:t>
            </a:r>
            <a:r>
              <a:rPr lang="en-US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Hiperglobalis</a:t>
            </a:r>
            <a:endParaRPr lang="en-ID" sz="14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4A13E2-9177-1A5C-6D7F-A885DD51B8E9}"/>
              </a:ext>
            </a:extLst>
          </p:cNvPr>
          <p:cNvSpPr txBox="1"/>
          <p:nvPr/>
        </p:nvSpPr>
        <p:spPr>
          <a:xfrm>
            <a:off x="1066800" y="1388191"/>
            <a:ext cx="7620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hiperglobalis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proglobalisasi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memandang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fenomena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nyata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berdampak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luas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bidang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Menurut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mereka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melampaui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batas wilayah negara dan pasar,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memiliki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kekuatan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lebih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besar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daripada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pemerintah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mengurangi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kekuasaan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pengaruh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pemerintah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ditantang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oleh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organisasi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regional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internasional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memicu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denasionalisasi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digantikan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oleh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jaringan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transnasional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baru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mengarah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terbentuknya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pemerintahan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hibridisasi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62065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92F0F5-EAF2-E828-CAFF-C7F0C56CA5A5}"/>
              </a:ext>
            </a:extLst>
          </p:cNvPr>
          <p:cNvSpPr/>
          <p:nvPr/>
        </p:nvSpPr>
        <p:spPr>
          <a:xfrm>
            <a:off x="381000" y="285750"/>
            <a:ext cx="6858000" cy="609600"/>
          </a:xfrm>
          <a:prstGeom prst="roundRect">
            <a:avLst/>
          </a:prstGeom>
          <a:solidFill>
            <a:srgbClr val="C6AC8E"/>
          </a:solidFill>
          <a:ln>
            <a:solidFill>
              <a:srgbClr val="C6AC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 err="1">
                <a:latin typeface="Dm sans" pitchFamily="2" charset="0"/>
              </a:rPr>
              <a:t>Perspektif</a:t>
            </a:r>
            <a:r>
              <a:rPr lang="en-US" sz="2000" b="1" dirty="0">
                <a:latin typeface="Dm sans" pitchFamily="2" charset="0"/>
              </a:rPr>
              <a:t> Masyarakat </a:t>
            </a:r>
            <a:r>
              <a:rPr lang="en-US" sz="2000" b="1" dirty="0" err="1">
                <a:latin typeface="Dm sans" pitchFamily="2" charset="0"/>
              </a:rPr>
              <a:t>terhadap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Globalisasi</a:t>
            </a:r>
            <a:endParaRPr lang="en-ID" sz="2000" b="1" dirty="0">
              <a:latin typeface="Dm sans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9B71DD-B569-8016-D134-15D9DB7D06D9}"/>
              </a:ext>
            </a:extLst>
          </p:cNvPr>
          <p:cNvSpPr/>
          <p:nvPr/>
        </p:nvSpPr>
        <p:spPr>
          <a:xfrm>
            <a:off x="762000" y="998423"/>
            <a:ext cx="2971800" cy="374079"/>
          </a:xfrm>
          <a:prstGeom prst="roundRect">
            <a:avLst/>
          </a:prstGeom>
          <a:solidFill>
            <a:srgbClr val="22333B"/>
          </a:solidFill>
          <a:ln>
            <a:solidFill>
              <a:srgbClr val="2233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 startAt="3"/>
            </a:pPr>
            <a:r>
              <a:rPr lang="en-US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Kelompok</a:t>
            </a:r>
            <a:r>
              <a:rPr lang="en-US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Transformasionalis</a:t>
            </a:r>
            <a:endParaRPr lang="en-ID" sz="1400" b="1" dirty="0"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4A13E2-9177-1A5C-6D7F-A885DD51B8E9}"/>
              </a:ext>
            </a:extLst>
          </p:cNvPr>
          <p:cNvSpPr txBox="1"/>
          <p:nvPr/>
        </p:nvSpPr>
        <p:spPr>
          <a:xfrm>
            <a:off x="1066800" y="1388191"/>
            <a:ext cx="7620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transformasionalis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memiliki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pandangan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berada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kelompok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skeptis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hiperglobalis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Mereka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melihat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pusat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menuju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modern,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meskipun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beberapa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pola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lama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tetap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Transformasi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mencakup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bidang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politik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pemerintah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memiliki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kekuatan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hubungan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saling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ketergantungan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global.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menyesuaikan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terjadi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dipandang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proses dua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arah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dinamis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terbuka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terhadap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pengaruh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perubahan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akibat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pertemuan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jaringan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global.</a:t>
            </a:r>
          </a:p>
        </p:txBody>
      </p:sp>
    </p:spTree>
    <p:extLst>
      <p:ext uri="{BB962C8B-B14F-4D97-AF65-F5344CB8AC3E}">
        <p14:creationId xmlns:p14="http://schemas.microsoft.com/office/powerpoint/2010/main" val="33782789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92F0F5-EAF2-E828-CAFF-C7F0C56CA5A5}"/>
              </a:ext>
            </a:extLst>
          </p:cNvPr>
          <p:cNvSpPr/>
          <p:nvPr/>
        </p:nvSpPr>
        <p:spPr>
          <a:xfrm>
            <a:off x="381000" y="285750"/>
            <a:ext cx="6858000" cy="609600"/>
          </a:xfrm>
          <a:prstGeom prst="roundRect">
            <a:avLst/>
          </a:prstGeom>
          <a:solidFill>
            <a:srgbClr val="C6AC8E"/>
          </a:solidFill>
          <a:ln>
            <a:solidFill>
              <a:srgbClr val="C6AC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dirty="0" err="1">
                <a:latin typeface="Dm sans" pitchFamily="2" charset="0"/>
              </a:rPr>
              <a:t>Sikap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Selektif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terhadap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Globalisasi</a:t>
            </a:r>
            <a:r>
              <a:rPr lang="en-US" sz="2000" b="1" dirty="0">
                <a:latin typeface="Dm sans" pitchFamily="2" charset="0"/>
              </a:rPr>
              <a:t> dan Era Digital</a:t>
            </a:r>
            <a:endParaRPr lang="en-ID" sz="2000" b="1" dirty="0">
              <a:latin typeface="Dm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4A13E2-9177-1A5C-6D7F-A885DD51B8E9}"/>
              </a:ext>
            </a:extLst>
          </p:cNvPr>
          <p:cNvSpPr txBox="1"/>
          <p:nvPr/>
        </p:nvSpPr>
        <p:spPr>
          <a:xfrm>
            <a:off x="800100" y="971312"/>
            <a:ext cx="78486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era digital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mengubah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Indonesia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signifikan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Fenomena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didorong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oleh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informasi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komunikasi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canggih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memungkinkan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interaksi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lebih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mudah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efisiensi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hidup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lebih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tinggi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individu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Masyarakat digital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mencerminkan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adaptasi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aspek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kehidupan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mendorong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inovasi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integrasi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cepat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Hal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menghapus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sekat-sekat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etnis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agama,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geografis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strata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menciptakan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matang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membangun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kesetaraan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keterbukaan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demokrasi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Di Indonesia,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era digital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diterima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sikap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selektif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arif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bijaksana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Selektifitas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dibutuhkan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memilih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pengaruh-pengaruh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luar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hati-hati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sementara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sikap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arif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bijaksana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diperlukan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menghadapi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dampak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negatif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materialisme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pengurangan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nilai-nilai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solidaritas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kecintaan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terhadap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air. Masyarakat Indonesia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perlu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membangun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moralitas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kuat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nilai-nilai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kejujuran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amanah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keteladanan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sportivitas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disiplin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etos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kerja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gotong royong,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kemandirian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toleransi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rasa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malu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tanggung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jawab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Selain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itu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pentingnya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memperkuat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ketahanan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nasional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memprioritaskan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nilai-nilai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melawan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penetrasi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asing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juga sangat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ditekankan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63435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92F0F5-EAF2-E828-CAFF-C7F0C56CA5A5}"/>
              </a:ext>
            </a:extLst>
          </p:cNvPr>
          <p:cNvSpPr/>
          <p:nvPr/>
        </p:nvSpPr>
        <p:spPr>
          <a:xfrm>
            <a:off x="381000" y="285750"/>
            <a:ext cx="6858000" cy="609600"/>
          </a:xfrm>
          <a:prstGeom prst="roundRect">
            <a:avLst/>
          </a:prstGeom>
          <a:solidFill>
            <a:srgbClr val="C6AC8E"/>
          </a:solidFill>
          <a:ln>
            <a:solidFill>
              <a:srgbClr val="C6AC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b="1" dirty="0" err="1">
                <a:latin typeface="Dm sans" pitchFamily="2" charset="0"/>
              </a:rPr>
              <a:t>Menghadapi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Tantangan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Globalisasi</a:t>
            </a:r>
            <a:r>
              <a:rPr lang="en-US" sz="2000" b="1" dirty="0">
                <a:latin typeface="Dm sans" pitchFamily="2" charset="0"/>
              </a:rPr>
              <a:t> di Era Digital</a:t>
            </a:r>
            <a:endParaRPr lang="en-ID" sz="2000" b="1" dirty="0">
              <a:latin typeface="Dm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4A13E2-9177-1A5C-6D7F-A885DD51B8E9}"/>
              </a:ext>
            </a:extLst>
          </p:cNvPr>
          <p:cNvSpPr txBox="1"/>
          <p:nvPr/>
        </p:nvSpPr>
        <p:spPr>
          <a:xfrm>
            <a:off x="800100" y="971312"/>
            <a:ext cx="78486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digital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membawa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tantangan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besar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semua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Sementara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setiap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ingin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mempertahankan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identitasnya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mereka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juga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mengisolasi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interaksi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semakin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Solusi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dibutuhkan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kerja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sama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khususnya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negara-negara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berkembang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mengelola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dampak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positif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kerja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sama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perlu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memperjuangkan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tatanan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lebih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adil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termasuk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pembentukan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hukum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internasional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mendukung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kesejahteraan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negara-negara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berkembang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mengatur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aktivitas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perusahaan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multinasional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</a:p>
          <a:p>
            <a:pPr algn="just"/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algn="just"/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Di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bidang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penting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mengembangkan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mengapresiasi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potensi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memberikan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perhatian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kebudayaan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daerah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fokus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pertumbuhan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semata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Pendidikan juga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harus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menjadi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fokus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sarana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membentuk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cerdas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mampu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merespons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arus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membedakan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nilai-nilai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tidak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baik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226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5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92F0F5-EAF2-E828-CAFF-C7F0C56CA5A5}"/>
              </a:ext>
            </a:extLst>
          </p:cNvPr>
          <p:cNvSpPr/>
          <p:nvPr/>
        </p:nvSpPr>
        <p:spPr>
          <a:xfrm>
            <a:off x="381000" y="285750"/>
            <a:ext cx="6858000" cy="609600"/>
          </a:xfrm>
          <a:prstGeom prst="roundRect">
            <a:avLst/>
          </a:prstGeom>
          <a:solidFill>
            <a:srgbClr val="C6AC8E"/>
          </a:solidFill>
          <a:ln>
            <a:solidFill>
              <a:srgbClr val="C6AC8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b="1" dirty="0" err="1">
                <a:latin typeface="Dm sans" pitchFamily="2" charset="0"/>
              </a:rPr>
              <a:t>Menghadapi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Tantangan</a:t>
            </a:r>
            <a:r>
              <a:rPr lang="en-US" sz="2000" b="1" dirty="0">
                <a:latin typeface="Dm sans" pitchFamily="2" charset="0"/>
              </a:rPr>
              <a:t> </a:t>
            </a:r>
            <a:r>
              <a:rPr lang="en-US" sz="2000" b="1" dirty="0" err="1">
                <a:latin typeface="Dm sans" pitchFamily="2" charset="0"/>
              </a:rPr>
              <a:t>Globalisasi</a:t>
            </a:r>
            <a:r>
              <a:rPr lang="en-US" sz="2000" b="1" dirty="0">
                <a:latin typeface="Dm sans" pitchFamily="2" charset="0"/>
              </a:rPr>
              <a:t> di Era Digital</a:t>
            </a:r>
            <a:endParaRPr lang="en-ID" sz="2000" b="1" dirty="0">
              <a:latin typeface="Dm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4A13E2-9177-1A5C-6D7F-A885DD51B8E9}"/>
              </a:ext>
            </a:extLst>
          </p:cNvPr>
          <p:cNvSpPr txBox="1"/>
          <p:nvPr/>
        </p:nvSpPr>
        <p:spPr>
          <a:xfrm>
            <a:off x="800100" y="971312"/>
            <a:ext cx="7848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Menurut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Selo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Soemardjan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menghadapi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tantangan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global,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bangsa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Indonesia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membutuhkan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unsur-unsur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kepribadian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berikut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Setiap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individu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harus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mempunyai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pengetahuan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luas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Harus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mempunyai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keahlian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Mempunyai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cita-cita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hidup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Memiliki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rasa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harga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kepercayaan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ikut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tata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Memiliki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kesadaran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kewajiban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warga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negara.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Berperilaku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sesuai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nilai-nilai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kaidah-kaidah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hukum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Mempunyai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kemampuan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kebiasaan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berpikir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rasional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1617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2C8A6B-C928-CE95-8498-F5584B4CBA79}"/>
              </a:ext>
            </a:extLst>
          </p:cNvPr>
          <p:cNvSpPr txBox="1"/>
          <p:nvPr/>
        </p:nvSpPr>
        <p:spPr>
          <a:xfrm>
            <a:off x="990600" y="24032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4599AA"/>
                </a:solidFill>
                <a:latin typeface="Dm sans" pitchFamily="2" charset="0"/>
              </a:rPr>
              <a:t>Pengertian</a:t>
            </a:r>
            <a:r>
              <a:rPr lang="en-US" sz="2000" b="1" dirty="0">
                <a:solidFill>
                  <a:srgbClr val="4599AA"/>
                </a:solidFill>
                <a:latin typeface="Dm sans" pitchFamily="2" charset="0"/>
              </a:rPr>
              <a:t> </a:t>
            </a:r>
            <a:r>
              <a:rPr lang="en-US" sz="2000" b="1" dirty="0" err="1">
                <a:solidFill>
                  <a:srgbClr val="4599AA"/>
                </a:solidFill>
                <a:latin typeface="Dm sans" pitchFamily="2" charset="0"/>
              </a:rPr>
              <a:t>Globalisasi</a:t>
            </a:r>
            <a:endParaRPr lang="en-ID" sz="2000" b="1" dirty="0">
              <a:solidFill>
                <a:srgbClr val="4599AA"/>
              </a:solidFill>
              <a:latin typeface="Dm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4FE89-C177-F81D-529B-0F0BB03C5F96}"/>
              </a:ext>
            </a:extLst>
          </p:cNvPr>
          <p:cNvSpPr txBox="1"/>
          <p:nvPr/>
        </p:nvSpPr>
        <p:spPr>
          <a:xfrm>
            <a:off x="228600" y="2095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C3848"/>
                </a:solidFill>
                <a:latin typeface="Dm sans" pitchFamily="2" charset="0"/>
              </a:rPr>
              <a:t>01</a:t>
            </a:r>
            <a:endParaRPr lang="en-ID" sz="2400" b="1" dirty="0">
              <a:solidFill>
                <a:srgbClr val="FC3848"/>
              </a:solidFill>
              <a:latin typeface="Dm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BD331-A072-2C66-1A5B-D7D9C0C1D230}"/>
              </a:ext>
            </a:extLst>
          </p:cNvPr>
          <p:cNvCxnSpPr>
            <a:cxnSpLocks/>
          </p:cNvCxnSpPr>
          <p:nvPr/>
        </p:nvCxnSpPr>
        <p:spPr>
          <a:xfrm>
            <a:off x="304800" y="671215"/>
            <a:ext cx="381000" cy="0"/>
          </a:xfrm>
          <a:prstGeom prst="line">
            <a:avLst/>
          </a:prstGeom>
          <a:ln>
            <a:solidFill>
              <a:srgbClr val="4599A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CBD430-72F9-05DB-DEFB-4C869A20D75C}"/>
              </a:ext>
            </a:extLst>
          </p:cNvPr>
          <p:cNvSpPr txBox="1"/>
          <p:nvPr/>
        </p:nvSpPr>
        <p:spPr>
          <a:xfrm>
            <a:off x="990600" y="671215"/>
            <a:ext cx="7696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400" dirty="0" err="1"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sering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disebut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fenomena</a:t>
            </a:r>
            <a:r>
              <a:rPr lang="en-ID" sz="1400" dirty="0">
                <a:latin typeface="Quire Sans Light" panose="020B0302040400020003" pitchFamily="34" charset="0"/>
              </a:rPr>
              <a:t> dunia </a:t>
            </a:r>
            <a:r>
              <a:rPr lang="en-ID" sz="1400" dirty="0" err="1">
                <a:latin typeface="Quire Sans Light" panose="020B0302040400020003" pitchFamily="34" charset="0"/>
              </a:rPr>
              <a:t>berwajah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banyak</a:t>
            </a:r>
            <a:r>
              <a:rPr lang="en-ID" sz="1400" dirty="0">
                <a:latin typeface="Quire Sans Light" panose="020B0302040400020003" pitchFamily="34" charset="0"/>
              </a:rPr>
              <a:t>. Oleh </a:t>
            </a:r>
            <a:r>
              <a:rPr lang="en-ID" sz="1400" dirty="0" err="1">
                <a:latin typeface="Quire Sans Light" panose="020B0302040400020003" pitchFamily="34" charset="0"/>
              </a:rPr>
              <a:t>karena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itu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sering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diidentikkan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internasionalisasi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liberalisasi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universalisasi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westernisasi</a:t>
            </a:r>
            <a:r>
              <a:rPr lang="en-ID" sz="1400" dirty="0"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latin typeface="Quire Sans Light" panose="020B0302040400020003" pitchFamily="34" charset="0"/>
              </a:rPr>
              <a:t>deteritorialisasi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Internasionalisasi</a:t>
            </a:r>
            <a:r>
              <a:rPr lang="en-ID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hubungan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antarnegara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ciri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meluasnya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arus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perdagangan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penanaman</a:t>
            </a:r>
            <a:r>
              <a:rPr lang="en-ID" sz="1400" dirty="0">
                <a:latin typeface="Quire Sans Light" panose="020B0302040400020003" pitchFamily="34" charset="0"/>
              </a:rPr>
              <a:t> modal.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Liberalisasi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merupakan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tindakan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melonggarkan</a:t>
            </a:r>
            <a:r>
              <a:rPr lang="en-ID" sz="1400" dirty="0">
                <a:latin typeface="Quire Sans Light" panose="020B0302040400020003" pitchFamily="34" charset="0"/>
              </a:rPr>
              <a:t> control </a:t>
            </a:r>
            <a:r>
              <a:rPr lang="en-ID" sz="1400" dirty="0" err="1">
                <a:latin typeface="Quire Sans Light" panose="020B0302040400020003" pitchFamily="34" charset="0"/>
              </a:rPr>
              <a:t>pemerintah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melalui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pengurangan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peraturan-peraturan</a:t>
            </a:r>
            <a:r>
              <a:rPr lang="en-ID" sz="1400" dirty="0"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latin typeface="Quire Sans Light" panose="020B0302040400020003" pitchFamily="34" charset="0"/>
              </a:rPr>
              <a:t>membatasi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kegiatan-kegiatan</a:t>
            </a:r>
            <a:r>
              <a:rPr lang="en-ID" sz="1400" dirty="0"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latin typeface="Quire Sans Light" panose="020B0302040400020003" pitchFamily="34" charset="0"/>
              </a:rPr>
              <a:t>bidang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terutama</a:t>
            </a:r>
            <a:r>
              <a:rPr lang="en-ID" sz="1400" dirty="0"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latin typeface="Quire Sans Light" panose="020B0302040400020003" pitchFamily="34" charset="0"/>
              </a:rPr>
              <a:t>kegiatan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perekenomian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perdagangan</a:t>
            </a:r>
            <a:r>
              <a:rPr lang="en-ID" sz="1400" dirty="0">
                <a:latin typeface="Quire Sans Light" panose="020B0302040400020003" pitchFamily="34" charset="0"/>
              </a:rPr>
              <a:t>.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Westernisasi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ragam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hidup</a:t>
            </a:r>
            <a:r>
              <a:rPr lang="en-ID" sz="1400" dirty="0">
                <a:latin typeface="Quire Sans Light" panose="020B0302040400020003" pitchFamily="34" charset="0"/>
              </a:rPr>
              <a:t> model </a:t>
            </a:r>
            <a:r>
              <a:rPr lang="en-ID" sz="1400" dirty="0" err="1"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latin typeface="Quire Sans Light" panose="020B0302040400020003" pitchFamily="34" charset="0"/>
              </a:rPr>
              <a:t> Barat </a:t>
            </a:r>
            <a:r>
              <a:rPr lang="en-ID" sz="1400" dirty="0" err="1"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latin typeface="Quire Sans Light" panose="020B0302040400020003" pitchFamily="34" charset="0"/>
              </a:rPr>
              <a:t> Amerika. 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Deteritorialisasi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merupakan</a:t>
            </a:r>
            <a:r>
              <a:rPr lang="en-ID" sz="1400" dirty="0">
                <a:latin typeface="Quire Sans Light" panose="020B0302040400020003" pitchFamily="34" charset="0"/>
              </a:rPr>
              <a:t> proses </a:t>
            </a:r>
            <a:r>
              <a:rPr lang="en-ID" sz="1400" dirty="0" err="1">
                <a:latin typeface="Quire Sans Light" panose="020B0302040400020003" pitchFamily="34" charset="0"/>
              </a:rPr>
              <a:t>berubahnya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suatu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kebudayaan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lokal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akibat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meningkatnya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hubungan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interaksi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kebudayaan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antarmasyarakat</a:t>
            </a:r>
            <a:r>
              <a:rPr lang="en-ID" sz="1400" dirty="0"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latin typeface="Quire Sans Light" panose="020B0302040400020003" pitchFamily="34" charset="0"/>
              </a:rPr>
              <a:t>melewati</a:t>
            </a:r>
            <a:r>
              <a:rPr lang="en-ID" sz="1400" dirty="0">
                <a:latin typeface="Quire Sans Light" panose="020B0302040400020003" pitchFamily="34" charset="0"/>
              </a:rPr>
              <a:t> batas-batas negara.</a:t>
            </a:r>
          </a:p>
          <a:p>
            <a:pPr marL="342900" indent="-342900" algn="just">
              <a:buFont typeface="+mj-lt"/>
              <a:buAutoNum type="alphaLcPeriod"/>
            </a:pPr>
            <a:endParaRPr lang="en-ID" sz="1400" dirty="0">
              <a:latin typeface="Quire Sans Light" panose="020B0302040400020003" pitchFamily="34" charset="0"/>
            </a:endParaRPr>
          </a:p>
          <a:p>
            <a:pPr algn="just"/>
            <a:r>
              <a:rPr lang="en-ID" sz="1400" dirty="0" err="1"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sebuah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ketergantungan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antarmasyarakat</a:t>
            </a:r>
            <a:r>
              <a:rPr lang="en-ID" sz="1400" dirty="0">
                <a:latin typeface="Quire Sans Light" panose="020B0302040400020003" pitchFamily="34" charset="0"/>
              </a:rPr>
              <a:t> dunia </a:t>
            </a:r>
            <a:r>
              <a:rPr lang="en-ID" sz="1400" dirty="0" err="1"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hal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latin typeface="Quire Sans Light" panose="020B0302040400020003" pitchFamily="34" charset="0"/>
              </a:rPr>
              <a:t>interaksi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tanpa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dihalangi</a:t>
            </a:r>
            <a:r>
              <a:rPr lang="en-ID" sz="1400" dirty="0">
                <a:latin typeface="Quire Sans Light" panose="020B0302040400020003" pitchFamily="34" charset="0"/>
              </a:rPr>
              <a:t> oleh batas negara </a:t>
            </a:r>
            <a:r>
              <a:rPr lang="en-ID" sz="1400" dirty="0" err="1"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letak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geografis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5047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2C8A6B-C928-CE95-8498-F5584B4CBA79}"/>
              </a:ext>
            </a:extLst>
          </p:cNvPr>
          <p:cNvSpPr txBox="1"/>
          <p:nvPr/>
        </p:nvSpPr>
        <p:spPr>
          <a:xfrm>
            <a:off x="990600" y="24032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4599AA"/>
                </a:solidFill>
                <a:latin typeface="Dm sans" pitchFamily="2" charset="0"/>
              </a:rPr>
              <a:t>Karakteristik</a:t>
            </a:r>
            <a:r>
              <a:rPr lang="en-US" sz="2000" b="1" dirty="0">
                <a:solidFill>
                  <a:srgbClr val="4599AA"/>
                </a:solidFill>
                <a:latin typeface="Dm sans" pitchFamily="2" charset="0"/>
              </a:rPr>
              <a:t> </a:t>
            </a:r>
            <a:r>
              <a:rPr lang="en-US" sz="2000" b="1" dirty="0" err="1">
                <a:solidFill>
                  <a:srgbClr val="4599AA"/>
                </a:solidFill>
                <a:latin typeface="Dm sans" pitchFamily="2" charset="0"/>
              </a:rPr>
              <a:t>Globalisasi</a:t>
            </a:r>
            <a:endParaRPr lang="en-ID" sz="2000" b="1" dirty="0">
              <a:solidFill>
                <a:srgbClr val="4599AA"/>
              </a:solidFill>
              <a:latin typeface="Dm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4FE89-C177-F81D-529B-0F0BB03C5F96}"/>
              </a:ext>
            </a:extLst>
          </p:cNvPr>
          <p:cNvSpPr txBox="1"/>
          <p:nvPr/>
        </p:nvSpPr>
        <p:spPr>
          <a:xfrm>
            <a:off x="152400" y="2095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C3848"/>
                </a:solidFill>
                <a:latin typeface="Dm sans" pitchFamily="2" charset="0"/>
              </a:rPr>
              <a:t>02</a:t>
            </a:r>
            <a:endParaRPr lang="en-ID" sz="2400" b="1" dirty="0">
              <a:solidFill>
                <a:srgbClr val="FC3848"/>
              </a:solidFill>
              <a:latin typeface="Dm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BD331-A072-2C66-1A5B-D7D9C0C1D230}"/>
              </a:ext>
            </a:extLst>
          </p:cNvPr>
          <p:cNvCxnSpPr>
            <a:cxnSpLocks/>
          </p:cNvCxnSpPr>
          <p:nvPr/>
        </p:nvCxnSpPr>
        <p:spPr>
          <a:xfrm>
            <a:off x="304800" y="671215"/>
            <a:ext cx="381000" cy="0"/>
          </a:xfrm>
          <a:prstGeom prst="line">
            <a:avLst/>
          </a:prstGeom>
          <a:ln>
            <a:solidFill>
              <a:srgbClr val="4599A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CBD430-72F9-05DB-DEFB-4C869A20D75C}"/>
              </a:ext>
            </a:extLst>
          </p:cNvPr>
          <p:cNvSpPr txBox="1"/>
          <p:nvPr/>
        </p:nvSpPr>
        <p:spPr>
          <a:xfrm>
            <a:off x="990600" y="671215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400" dirty="0">
                <a:latin typeface="Quire Sans Light" panose="020B0302040400020003" pitchFamily="34" charset="0"/>
              </a:rPr>
              <a:t>Robin Cohen dan Paul Kennedy (2013) </a:t>
            </a:r>
            <a:r>
              <a:rPr lang="en-ID" sz="1400" dirty="0" err="1">
                <a:latin typeface="Quire Sans Light" panose="020B0302040400020003" pitchFamily="34" charset="0"/>
              </a:rPr>
              <a:t>mengidentifikasi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karakteristik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seperangkat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transformasi</a:t>
            </a:r>
            <a:r>
              <a:rPr lang="en-ID" sz="1400" dirty="0"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latin typeface="Quire Sans Light" panose="020B0302040400020003" pitchFamily="34" charset="0"/>
              </a:rPr>
              <a:t>memperkuat</a:t>
            </a:r>
            <a:r>
              <a:rPr lang="en-ID" sz="1400" dirty="0">
                <a:latin typeface="Quire Sans Light" panose="020B0302040400020003" pitchFamily="34" charset="0"/>
              </a:rPr>
              <a:t> dunia. </a:t>
            </a:r>
            <a:r>
              <a:rPr lang="en-ID" sz="1400" dirty="0" err="1">
                <a:latin typeface="Quire Sans Light" panose="020B0302040400020003" pitchFamily="34" charset="0"/>
              </a:rPr>
              <a:t>Ini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meliputi</a:t>
            </a:r>
            <a:r>
              <a:rPr lang="en-ID" sz="1400" dirty="0">
                <a:latin typeface="Quire Sans Light" panose="020B0302040400020003" pitchFamily="34" charset="0"/>
              </a:rPr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Perubahan</a:t>
            </a:r>
            <a:r>
              <a:rPr lang="en-ID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konsep</a:t>
            </a:r>
            <a:r>
              <a:rPr lang="en-ID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ruang</a:t>
            </a:r>
            <a:r>
              <a:rPr lang="en-ID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 dan </a:t>
            </a:r>
            <a:r>
              <a:rPr lang="en-ID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waktu</a:t>
            </a:r>
            <a:r>
              <a:rPr lang="en-ID" sz="1400" dirty="0"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telepon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genggam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televisi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satelit</a:t>
            </a:r>
            <a:r>
              <a:rPr lang="en-ID" sz="1400" dirty="0">
                <a:latin typeface="Quire Sans Light" panose="020B0302040400020003" pitchFamily="34" charset="0"/>
              </a:rPr>
              <a:t>, dan internet </a:t>
            </a:r>
            <a:r>
              <a:rPr lang="en-ID" sz="1400" dirty="0" err="1">
                <a:latin typeface="Quire Sans Light" panose="020B0302040400020003" pitchFamily="34" charset="0"/>
              </a:rPr>
              <a:t>mempercepat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komunikasi</a:t>
            </a:r>
            <a:r>
              <a:rPr lang="en-ID" sz="1400" dirty="0">
                <a:latin typeface="Quire Sans Light" panose="020B0302040400020003" pitchFamily="34" charset="0"/>
              </a:rPr>
              <a:t> global, </a:t>
            </a:r>
            <a:r>
              <a:rPr lang="en-ID" sz="1400" dirty="0" err="1">
                <a:latin typeface="Quire Sans Light" panose="020B0302040400020003" pitchFamily="34" charset="0"/>
              </a:rPr>
              <a:t>sementara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pariwisata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meningkatkan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interaksi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endParaRPr lang="en-ID" sz="1400" dirty="0"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Interdependensi</a:t>
            </a:r>
            <a:r>
              <a:rPr lang="en-ID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ekonomi</a:t>
            </a:r>
            <a:r>
              <a:rPr lang="en-ID" sz="1400" dirty="0"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latin typeface="Quire Sans Light" panose="020B0302040400020003" pitchFamily="34" charset="0"/>
              </a:rPr>
              <a:t>Pertumbuhan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perdagangan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pembagian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kerja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internasional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pengaruh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perusahaan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multinasional</a:t>
            </a:r>
            <a:r>
              <a:rPr lang="en-ID" sz="1400" dirty="0"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latin typeface="Quire Sans Light" panose="020B0302040400020003" pitchFamily="34" charset="0"/>
              </a:rPr>
              <a:t>dominasi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organisasi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latin typeface="Quire Sans Light" panose="020B0302040400020003" pitchFamily="34" charset="0"/>
              </a:rPr>
              <a:t> WTO </a:t>
            </a:r>
            <a:r>
              <a:rPr lang="en-ID" sz="1400" dirty="0" err="1">
                <a:latin typeface="Quire Sans Light" panose="020B0302040400020003" pitchFamily="34" charset="0"/>
              </a:rPr>
              <a:t>membuat</a:t>
            </a:r>
            <a:r>
              <a:rPr lang="en-ID" sz="1400" dirty="0">
                <a:latin typeface="Quire Sans Light" panose="020B0302040400020003" pitchFamily="34" charset="0"/>
              </a:rPr>
              <a:t> pasar dan </a:t>
            </a:r>
            <a:r>
              <a:rPr lang="en-ID" sz="1400" dirty="0" err="1">
                <a:latin typeface="Quire Sans Light" panose="020B0302040400020003" pitchFamily="34" charset="0"/>
              </a:rPr>
              <a:t>produksi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antarnegara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saling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bergantung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LcPeriod"/>
            </a:pPr>
            <a:endParaRPr lang="en-ID" sz="1400" dirty="0"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ID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Peningkatan</a:t>
            </a:r>
            <a:r>
              <a:rPr lang="en-ID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interaksi</a:t>
            </a:r>
            <a:r>
              <a:rPr lang="en-ID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ID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kultural</a:t>
            </a:r>
            <a:r>
              <a:rPr lang="en-ID" sz="1400" dirty="0">
                <a:latin typeface="Quire Sans Light" panose="020B0302040400020003" pitchFamily="34" charset="0"/>
              </a:rPr>
              <a:t>: Media </a:t>
            </a:r>
            <a:r>
              <a:rPr lang="en-ID" sz="1400" dirty="0" err="1">
                <a:latin typeface="Quire Sans Light" panose="020B0302040400020003" pitchFamily="34" charset="0"/>
              </a:rPr>
              <a:t>massa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termasuk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televisi</a:t>
            </a:r>
            <a:r>
              <a:rPr lang="en-ID" sz="1400" dirty="0">
                <a:latin typeface="Quire Sans Light" panose="020B0302040400020003" pitchFamily="34" charset="0"/>
              </a:rPr>
              <a:t>, film, </a:t>
            </a:r>
            <a:r>
              <a:rPr lang="en-ID" sz="1400" dirty="0" err="1">
                <a:latin typeface="Quire Sans Light" panose="020B0302040400020003" pitchFamily="34" charset="0"/>
              </a:rPr>
              <a:t>musik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serta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berita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olahraga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internasional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memungkinkan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kita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mengonsumsi</a:t>
            </a:r>
            <a:r>
              <a:rPr lang="en-ID" sz="1400" dirty="0">
                <a:latin typeface="Quire Sans Light" panose="020B0302040400020003" pitchFamily="34" charset="0"/>
              </a:rPr>
              <a:t> ide dan </a:t>
            </a:r>
            <a:r>
              <a:rPr lang="en-ID" sz="1400" dirty="0" err="1">
                <a:latin typeface="Quire Sans Light" panose="020B0302040400020003" pitchFamily="34" charset="0"/>
              </a:rPr>
              <a:t>pengalaman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berbagai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8723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2C8A6B-C928-CE95-8498-F5584B4CBA79}"/>
              </a:ext>
            </a:extLst>
          </p:cNvPr>
          <p:cNvSpPr txBox="1"/>
          <p:nvPr/>
        </p:nvSpPr>
        <p:spPr>
          <a:xfrm>
            <a:off x="990600" y="24032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4599AA"/>
                </a:solidFill>
                <a:latin typeface="Dm sans" pitchFamily="2" charset="0"/>
              </a:rPr>
              <a:t>Karakteristik</a:t>
            </a:r>
            <a:r>
              <a:rPr lang="en-US" sz="2000" b="1" dirty="0">
                <a:solidFill>
                  <a:srgbClr val="4599AA"/>
                </a:solidFill>
                <a:latin typeface="Dm sans" pitchFamily="2" charset="0"/>
              </a:rPr>
              <a:t> </a:t>
            </a:r>
            <a:r>
              <a:rPr lang="en-US" sz="2000" b="1" dirty="0" err="1">
                <a:solidFill>
                  <a:srgbClr val="4599AA"/>
                </a:solidFill>
                <a:latin typeface="Dm sans" pitchFamily="2" charset="0"/>
              </a:rPr>
              <a:t>Globalisasi</a:t>
            </a:r>
            <a:endParaRPr lang="en-ID" sz="2000" b="1" dirty="0">
              <a:solidFill>
                <a:srgbClr val="4599AA"/>
              </a:solidFill>
              <a:latin typeface="Dm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4FE89-C177-F81D-529B-0F0BB03C5F96}"/>
              </a:ext>
            </a:extLst>
          </p:cNvPr>
          <p:cNvSpPr txBox="1"/>
          <p:nvPr/>
        </p:nvSpPr>
        <p:spPr>
          <a:xfrm>
            <a:off x="152400" y="2095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C3848"/>
                </a:solidFill>
                <a:latin typeface="Dm sans" pitchFamily="2" charset="0"/>
              </a:rPr>
              <a:t>02</a:t>
            </a:r>
            <a:endParaRPr lang="en-ID" sz="2400" b="1" dirty="0">
              <a:solidFill>
                <a:srgbClr val="FC3848"/>
              </a:solidFill>
              <a:latin typeface="Dm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BD331-A072-2C66-1A5B-D7D9C0C1D230}"/>
              </a:ext>
            </a:extLst>
          </p:cNvPr>
          <p:cNvCxnSpPr>
            <a:cxnSpLocks/>
          </p:cNvCxnSpPr>
          <p:nvPr/>
        </p:nvCxnSpPr>
        <p:spPr>
          <a:xfrm>
            <a:off x="304800" y="671215"/>
            <a:ext cx="381000" cy="0"/>
          </a:xfrm>
          <a:prstGeom prst="line">
            <a:avLst/>
          </a:prstGeom>
          <a:ln>
            <a:solidFill>
              <a:srgbClr val="4599A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CBD430-72F9-05DB-DEFB-4C869A20D75C}"/>
              </a:ext>
            </a:extLst>
          </p:cNvPr>
          <p:cNvSpPr txBox="1"/>
          <p:nvPr/>
        </p:nvSpPr>
        <p:spPr>
          <a:xfrm>
            <a:off x="990600" y="671215"/>
            <a:ext cx="7696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LcPeriod" startAt="4"/>
            </a:pPr>
            <a:r>
              <a:rPr lang="en-US" sz="1400" b="1" dirty="0" err="1">
                <a:latin typeface="Quire Sans" panose="020B0502040400020003" pitchFamily="34" charset="0"/>
                <a:cs typeface="Quire Sans" panose="020B0502040400020003" pitchFamily="34" charset="0"/>
              </a:rPr>
              <a:t>Masalah</a:t>
            </a:r>
            <a:r>
              <a:rPr lang="en-US" sz="1400" b="1" dirty="0">
                <a:latin typeface="Quire Sans" panose="020B0502040400020003" pitchFamily="34" charset="0"/>
                <a:cs typeface="Quire Sans" panose="020B0502040400020003" pitchFamily="34" charset="0"/>
              </a:rPr>
              <a:t> Bersama:</a:t>
            </a:r>
          </a:p>
          <a:p>
            <a:pPr marL="719138" indent="-342900" algn="just">
              <a:buFont typeface="+mj-lt"/>
              <a:buAutoNum type="arabicParenR"/>
            </a:pPr>
            <a:r>
              <a:rPr lang="en-US" sz="1400" b="1" dirty="0">
                <a:latin typeface="Quire Sans Light" panose="020B0302040400020003" pitchFamily="34" charset="0"/>
              </a:rPr>
              <a:t>Ekonomi</a:t>
            </a:r>
            <a:r>
              <a:rPr lang="en-US" sz="1400" dirty="0">
                <a:latin typeface="Quire Sans Light" panose="020B0302040400020003" pitchFamily="34" charset="0"/>
              </a:rPr>
              <a:t>: Keputusan </a:t>
            </a:r>
            <a:r>
              <a:rPr lang="en-US" sz="1400" dirty="0" err="1">
                <a:latin typeface="Quire Sans Light" panose="020B0302040400020003" pitchFamily="34" charset="0"/>
              </a:rPr>
              <a:t>ekonomi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individu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mempengaruhi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masalah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seperti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pengangguran</a:t>
            </a:r>
            <a:r>
              <a:rPr lang="en-US" sz="1400" dirty="0">
                <a:latin typeface="Quire Sans Light" panose="020B0302040400020003" pitchFamily="34" charset="0"/>
              </a:rPr>
              <a:t> dan utang, </a:t>
            </a:r>
            <a:r>
              <a:rPr lang="en-US" sz="1400" dirty="0" err="1">
                <a:latin typeface="Quire Sans Light" panose="020B0302040400020003" pitchFamily="34" charset="0"/>
              </a:rPr>
              <a:t>terlihat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saat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krisis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finansial</a:t>
            </a:r>
            <a:r>
              <a:rPr lang="en-US" sz="1400" dirty="0">
                <a:latin typeface="Quire Sans Light" panose="020B0302040400020003" pitchFamily="34" charset="0"/>
              </a:rPr>
              <a:t> Asia 1998-1999.</a:t>
            </a:r>
          </a:p>
          <a:p>
            <a:pPr marL="719138" indent="-342900" algn="just">
              <a:buFont typeface="+mj-lt"/>
              <a:buAutoNum type="arabicParenR"/>
            </a:pPr>
            <a:r>
              <a:rPr lang="en-US" sz="1400" b="1" dirty="0" err="1">
                <a:latin typeface="Quire Sans Light" panose="020B0302040400020003" pitchFamily="34" charset="0"/>
              </a:rPr>
              <a:t>Lingkungan</a:t>
            </a:r>
            <a:r>
              <a:rPr lang="en-US" sz="1400" dirty="0">
                <a:latin typeface="Quire Sans Light" panose="020B0302040400020003" pitchFamily="34" charset="0"/>
              </a:rPr>
              <a:t>: </a:t>
            </a:r>
            <a:r>
              <a:rPr lang="en-US" sz="1400" dirty="0" err="1">
                <a:latin typeface="Quire Sans Light" panose="020B0302040400020003" pitchFamily="34" charset="0"/>
              </a:rPr>
              <a:t>Bencana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seperti</a:t>
            </a:r>
            <a:r>
              <a:rPr lang="en-US" sz="1400" dirty="0">
                <a:latin typeface="Quire Sans Light" panose="020B0302040400020003" pitchFamily="34" charset="0"/>
              </a:rPr>
              <a:t> Chernobyl </a:t>
            </a:r>
            <a:r>
              <a:rPr lang="en-US" sz="1400" dirty="0" err="1">
                <a:latin typeface="Quire Sans Light" panose="020B0302040400020003" pitchFamily="34" charset="0"/>
              </a:rPr>
              <a:t>menunjukkan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bahwa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kerusakan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ekologi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tidak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mengenal</a:t>
            </a:r>
            <a:r>
              <a:rPr lang="en-US" sz="1400" dirty="0">
                <a:latin typeface="Quire Sans Light" panose="020B0302040400020003" pitchFamily="34" charset="0"/>
              </a:rPr>
              <a:t> batas negara. </a:t>
            </a:r>
            <a:r>
              <a:rPr lang="en-US" sz="1400" dirty="0" err="1">
                <a:latin typeface="Quire Sans Light" panose="020B0302040400020003" pitchFamily="34" charset="0"/>
              </a:rPr>
              <a:t>Perubahan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iklim</a:t>
            </a:r>
            <a:r>
              <a:rPr lang="en-US" sz="1400" dirty="0">
                <a:latin typeface="Quire Sans Light" panose="020B0302040400020003" pitchFamily="34" charset="0"/>
              </a:rPr>
              <a:t> global </a:t>
            </a:r>
            <a:r>
              <a:rPr lang="en-US" sz="1400" dirty="0" err="1">
                <a:latin typeface="Quire Sans Light" panose="020B0302040400020003" pitchFamily="34" charset="0"/>
              </a:rPr>
              <a:t>dipicu</a:t>
            </a:r>
            <a:r>
              <a:rPr lang="en-US" sz="1400" dirty="0">
                <a:latin typeface="Quire Sans Light" panose="020B0302040400020003" pitchFamily="34" charset="0"/>
              </a:rPr>
              <a:t> oleh </a:t>
            </a:r>
            <a:r>
              <a:rPr lang="en-US" sz="1400" dirty="0" err="1">
                <a:latin typeface="Quire Sans Light" panose="020B0302040400020003" pitchFamily="34" charset="0"/>
              </a:rPr>
              <a:t>tindakan</a:t>
            </a:r>
            <a:r>
              <a:rPr lang="en-US" sz="1400" dirty="0">
                <a:latin typeface="Quire Sans Light" panose="020B0302040400020003" pitchFamily="34" charset="0"/>
              </a:rPr>
              <a:t> di negara </a:t>
            </a:r>
            <a:r>
              <a:rPr lang="en-US" sz="1400" dirty="0" err="1">
                <a:latin typeface="Quire Sans Light" panose="020B0302040400020003" pitchFamily="34" charset="0"/>
              </a:rPr>
              <a:t>maju</a:t>
            </a:r>
            <a:r>
              <a:rPr lang="en-US" sz="1400" dirty="0">
                <a:latin typeface="Quire Sans Light" panose="020B0302040400020003" pitchFamily="34" charset="0"/>
              </a:rPr>
              <a:t> dan </a:t>
            </a:r>
            <a:r>
              <a:rPr lang="en-US" sz="1400" dirty="0" err="1">
                <a:latin typeface="Quire Sans Light" panose="020B0302040400020003" pitchFamily="34" charset="0"/>
              </a:rPr>
              <a:t>berkembang</a:t>
            </a:r>
            <a:r>
              <a:rPr lang="en-US" sz="1400" dirty="0">
                <a:latin typeface="Quire Sans Light" panose="020B0302040400020003" pitchFamily="34" charset="0"/>
              </a:rPr>
              <a:t>.</a:t>
            </a:r>
          </a:p>
          <a:p>
            <a:pPr marL="719138" indent="-342900" algn="just">
              <a:buFont typeface="+mj-lt"/>
              <a:buAutoNum type="arabicParenR"/>
            </a:pPr>
            <a:r>
              <a:rPr lang="en-US" sz="1400" b="1" dirty="0" err="1">
                <a:latin typeface="Quire Sans Light" panose="020B0302040400020003" pitchFamily="34" charset="0"/>
              </a:rPr>
              <a:t>Masalah</a:t>
            </a:r>
            <a:r>
              <a:rPr lang="en-US" sz="1400" b="1" dirty="0">
                <a:latin typeface="Quire Sans Light" panose="020B0302040400020003" pitchFamily="34" charset="0"/>
              </a:rPr>
              <a:t> </a:t>
            </a:r>
            <a:r>
              <a:rPr lang="en-US" sz="1400" b="1" dirty="0" err="1">
                <a:latin typeface="Quire Sans Light" panose="020B0302040400020003" pitchFamily="34" charset="0"/>
              </a:rPr>
              <a:t>lainnya</a:t>
            </a:r>
            <a:r>
              <a:rPr lang="en-US" sz="1400" dirty="0">
                <a:latin typeface="Quire Sans Light" panose="020B0302040400020003" pitchFamily="34" charset="0"/>
              </a:rPr>
              <a:t>: </a:t>
            </a:r>
            <a:r>
              <a:rPr lang="en-US" sz="1400" dirty="0" err="1">
                <a:latin typeface="Quire Sans Light" panose="020B0302040400020003" pitchFamily="34" charset="0"/>
              </a:rPr>
              <a:t>Penyebaran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penyakit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menular</a:t>
            </a:r>
            <a:r>
              <a:rPr lang="en-US" sz="1400" dirty="0">
                <a:latin typeface="Quire Sans Light" panose="020B0302040400020003" pitchFamily="34" charset="0"/>
              </a:rPr>
              <a:t>, </a:t>
            </a:r>
            <a:r>
              <a:rPr lang="en-US" sz="1400" dirty="0" err="1">
                <a:latin typeface="Quire Sans Light" panose="020B0302040400020003" pitchFamily="34" charset="0"/>
              </a:rPr>
              <a:t>perdagangan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obat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terlarang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internasional</a:t>
            </a:r>
            <a:r>
              <a:rPr lang="en-US" sz="1400" dirty="0">
                <a:latin typeface="Quire Sans Light" panose="020B0302040400020003" pitchFamily="34" charset="0"/>
              </a:rPr>
              <a:t>, dan </a:t>
            </a:r>
            <a:r>
              <a:rPr lang="en-US" sz="1400" dirty="0" err="1">
                <a:latin typeface="Quire Sans Light" panose="020B0302040400020003" pitchFamily="34" charset="0"/>
              </a:rPr>
              <a:t>terorisme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internasional</a:t>
            </a:r>
            <a:r>
              <a:rPr lang="en-US" sz="1400" dirty="0">
                <a:latin typeface="Quire Sans Light" panose="020B0302040400020003" pitchFamily="34" charset="0"/>
              </a:rPr>
              <a:t>.</a:t>
            </a:r>
          </a:p>
          <a:p>
            <a:pPr marL="376238" algn="just"/>
            <a:endParaRPr lang="en-US" sz="1400" dirty="0">
              <a:latin typeface="Quire Sans Light" panose="020B0302040400020003" pitchFamily="34" charset="0"/>
            </a:endParaRPr>
          </a:p>
          <a:p>
            <a:pPr algn="just"/>
            <a:r>
              <a:rPr lang="en-US" sz="1400" dirty="0">
                <a:latin typeface="Quire Sans Light" panose="020B0302040400020003" pitchFamily="34" charset="0"/>
              </a:rPr>
              <a:t>Cohen dan Kennedy </a:t>
            </a:r>
            <a:r>
              <a:rPr lang="en-US" sz="1400" dirty="0" err="1">
                <a:latin typeface="Quire Sans Light" panose="020B0302040400020003" pitchFamily="34" charset="0"/>
              </a:rPr>
              <a:t>menyimpulkan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bahwa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transformasi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ini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mengarah</a:t>
            </a:r>
            <a:r>
              <a:rPr lang="en-US" sz="1400" dirty="0">
                <a:latin typeface="Quire Sans Light" panose="020B0302040400020003" pitchFamily="34" charset="0"/>
              </a:rPr>
              <a:t> pada </a:t>
            </a:r>
            <a:r>
              <a:rPr lang="en-US" sz="1400" dirty="0" err="1">
                <a:latin typeface="Quire Sans Light" panose="020B0302040400020003" pitchFamily="34" charset="0"/>
              </a:rPr>
              <a:t>globalisme</a:t>
            </a:r>
            <a:r>
              <a:rPr lang="en-US" sz="1400" dirty="0">
                <a:latin typeface="Quire Sans Light" panose="020B0302040400020003" pitchFamily="34" charset="0"/>
              </a:rPr>
              <a:t>, </a:t>
            </a:r>
            <a:r>
              <a:rPr lang="en-US" sz="1400" dirty="0" err="1">
                <a:latin typeface="Quire Sans Light" panose="020B0302040400020003" pitchFamily="34" charset="0"/>
              </a:rPr>
              <a:t>sebuah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kesadaran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bahwa</a:t>
            </a:r>
            <a:r>
              <a:rPr lang="en-US" sz="1400" dirty="0">
                <a:latin typeface="Quire Sans Light" panose="020B0302040400020003" pitchFamily="34" charset="0"/>
              </a:rPr>
              <a:t> dunia </a:t>
            </a:r>
            <a:r>
              <a:rPr lang="en-US" sz="1400" dirty="0" err="1">
                <a:latin typeface="Quire Sans Light" panose="020B0302040400020003" pitchFamily="34" charset="0"/>
              </a:rPr>
              <a:t>adalah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satu</a:t>
            </a:r>
            <a:r>
              <a:rPr lang="en-US" sz="1400" dirty="0">
                <a:latin typeface="Quire Sans Light" panose="020B0302040400020003" pitchFamily="34" charset="0"/>
              </a:rPr>
              <a:t> </a:t>
            </a:r>
            <a:r>
              <a:rPr lang="en-US" sz="1400" dirty="0" err="1">
                <a:latin typeface="Quire Sans Light" panose="020B0302040400020003" pitchFamily="34" charset="0"/>
              </a:rPr>
              <a:t>kesatuan</a:t>
            </a:r>
            <a:r>
              <a:rPr lang="en-US" sz="1400" dirty="0"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29536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2C8A6B-C928-CE95-8498-F5584B4CBA79}"/>
              </a:ext>
            </a:extLst>
          </p:cNvPr>
          <p:cNvSpPr txBox="1"/>
          <p:nvPr/>
        </p:nvSpPr>
        <p:spPr>
          <a:xfrm>
            <a:off x="990600" y="24032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4599AA"/>
                </a:solidFill>
                <a:latin typeface="Dm sans" pitchFamily="2" charset="0"/>
              </a:rPr>
              <a:t>Faktor</a:t>
            </a:r>
            <a:r>
              <a:rPr lang="en-US" sz="2000" b="1" dirty="0">
                <a:solidFill>
                  <a:srgbClr val="4599AA"/>
                </a:solidFill>
                <a:latin typeface="Dm sans" pitchFamily="2" charset="0"/>
              </a:rPr>
              <a:t> </a:t>
            </a:r>
            <a:r>
              <a:rPr lang="en-US" sz="2000" b="1" dirty="0" err="1">
                <a:solidFill>
                  <a:srgbClr val="4599AA"/>
                </a:solidFill>
                <a:latin typeface="Dm sans" pitchFamily="2" charset="0"/>
              </a:rPr>
              <a:t>Pendorong</a:t>
            </a:r>
            <a:r>
              <a:rPr lang="en-US" sz="2000" b="1" dirty="0">
                <a:solidFill>
                  <a:srgbClr val="4599AA"/>
                </a:solidFill>
                <a:latin typeface="Dm sans" pitchFamily="2" charset="0"/>
              </a:rPr>
              <a:t> </a:t>
            </a:r>
            <a:r>
              <a:rPr lang="en-US" sz="2000" b="1" dirty="0" err="1">
                <a:solidFill>
                  <a:srgbClr val="4599AA"/>
                </a:solidFill>
                <a:latin typeface="Dm sans" pitchFamily="2" charset="0"/>
              </a:rPr>
              <a:t>Globalisasi</a:t>
            </a:r>
            <a:endParaRPr lang="en-ID" sz="2000" b="1" dirty="0">
              <a:solidFill>
                <a:srgbClr val="4599AA"/>
              </a:solidFill>
              <a:latin typeface="Dm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4FE89-C177-F81D-529B-0F0BB03C5F96}"/>
              </a:ext>
            </a:extLst>
          </p:cNvPr>
          <p:cNvSpPr txBox="1"/>
          <p:nvPr/>
        </p:nvSpPr>
        <p:spPr>
          <a:xfrm>
            <a:off x="152400" y="2095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C3848"/>
                </a:solidFill>
                <a:latin typeface="Dm sans" pitchFamily="2" charset="0"/>
              </a:rPr>
              <a:t>03</a:t>
            </a:r>
            <a:endParaRPr lang="en-ID" sz="2400" b="1" dirty="0">
              <a:solidFill>
                <a:srgbClr val="FC3848"/>
              </a:solidFill>
              <a:latin typeface="Dm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BD331-A072-2C66-1A5B-D7D9C0C1D230}"/>
              </a:ext>
            </a:extLst>
          </p:cNvPr>
          <p:cNvCxnSpPr>
            <a:cxnSpLocks/>
          </p:cNvCxnSpPr>
          <p:nvPr/>
        </p:nvCxnSpPr>
        <p:spPr>
          <a:xfrm>
            <a:off x="304800" y="671215"/>
            <a:ext cx="381000" cy="0"/>
          </a:xfrm>
          <a:prstGeom prst="line">
            <a:avLst/>
          </a:prstGeom>
          <a:ln>
            <a:solidFill>
              <a:srgbClr val="4599A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A9DAE2-87D1-EB4D-13F8-3282908CE936}"/>
              </a:ext>
            </a:extLst>
          </p:cNvPr>
          <p:cNvSpPr/>
          <p:nvPr/>
        </p:nvSpPr>
        <p:spPr>
          <a:xfrm>
            <a:off x="1066800" y="739775"/>
            <a:ext cx="4038600" cy="400109"/>
          </a:xfrm>
          <a:prstGeom prst="roundRect">
            <a:avLst/>
          </a:prstGeom>
          <a:solidFill>
            <a:srgbClr val="E8E8E8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/>
            </a:pPr>
            <a:r>
              <a:rPr lang="en-US" sz="1400" b="1" dirty="0" err="1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Kemajuan</a:t>
            </a:r>
            <a:r>
              <a:rPr lang="en-US" sz="1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ilmu</a:t>
            </a:r>
            <a:r>
              <a:rPr lang="en-US" sz="1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pengetahuan</a:t>
            </a:r>
            <a:r>
              <a:rPr lang="en-US" sz="1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 dan </a:t>
            </a:r>
            <a:r>
              <a:rPr lang="en-US" sz="1400" b="1" dirty="0" err="1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teknologi</a:t>
            </a:r>
            <a:endParaRPr lang="en-ID" sz="1400" b="1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5035A0-0EB5-0CAA-5888-74C7E91B2102}"/>
              </a:ext>
            </a:extLst>
          </p:cNvPr>
          <p:cNvSpPr txBox="1"/>
          <p:nvPr/>
        </p:nvSpPr>
        <p:spPr>
          <a:xfrm>
            <a:off x="1408020" y="1139884"/>
            <a:ext cx="727878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latin typeface="Quire Sans Light" panose="020B0302040400020003" pitchFamily="34" charset="0"/>
              </a:rPr>
              <a:t>Kemajuan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ilmu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pengetahuan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menciptakan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alat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komunikasi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transportasi</a:t>
            </a:r>
            <a:r>
              <a:rPr lang="en-ID" sz="1400" dirty="0"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latin typeface="Quire Sans Light" panose="020B0302040400020003" pitchFamily="34" charset="0"/>
              </a:rPr>
              <a:t>canggih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aman</a:t>
            </a:r>
            <a:r>
              <a:rPr lang="en-ID" sz="1400" dirty="0"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latin typeface="Quire Sans Light" panose="020B0302040400020003" pitchFamily="34" charset="0"/>
              </a:rPr>
              <a:t>murah</a:t>
            </a:r>
            <a:r>
              <a:rPr lang="en-ID" sz="1400" dirty="0"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latin typeface="Quire Sans Light" panose="020B0302040400020003" pitchFamily="34" charset="0"/>
              </a:rPr>
              <a:t>Sejak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abad</a:t>
            </a:r>
            <a:r>
              <a:rPr lang="en-ID" sz="1400" dirty="0">
                <a:latin typeface="Quire Sans Light" panose="020B0302040400020003" pitchFamily="34" charset="0"/>
              </a:rPr>
              <a:t> ke-19,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berkembang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pesat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terutama</a:t>
            </a:r>
            <a:r>
              <a:rPr lang="en-ID" sz="1400" dirty="0">
                <a:latin typeface="Quire Sans Light" panose="020B0302040400020003" pitchFamily="34" charset="0"/>
              </a:rPr>
              <a:t> pada </a:t>
            </a:r>
            <a:r>
              <a:rPr lang="en-ID" sz="1400" dirty="0" err="1">
                <a:latin typeface="Quire Sans Light" panose="020B0302040400020003" pitchFamily="34" charset="0"/>
              </a:rPr>
              <a:t>abad</a:t>
            </a:r>
            <a:r>
              <a:rPr lang="en-ID" sz="1400" dirty="0">
                <a:latin typeface="Quire Sans Light" panose="020B0302040400020003" pitchFamily="34" charset="0"/>
              </a:rPr>
              <a:t> ke-20 </a:t>
            </a:r>
            <a:r>
              <a:rPr lang="en-ID" sz="1400" dirty="0" err="1"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munculnya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satelit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telepon</a:t>
            </a:r>
            <a:r>
              <a:rPr lang="en-ID" sz="1400" dirty="0">
                <a:latin typeface="Quire Sans Light" panose="020B0302040400020003" pitchFamily="34" charset="0"/>
              </a:rPr>
              <a:t>, internet, </a:t>
            </a:r>
            <a:r>
              <a:rPr lang="en-ID" sz="1400" dirty="0" err="1">
                <a:latin typeface="Quire Sans Light" panose="020B0302040400020003" pitchFamily="34" charset="0"/>
              </a:rPr>
              <a:t>mobil</a:t>
            </a:r>
            <a:r>
              <a:rPr lang="en-ID" sz="1400" dirty="0"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latin typeface="Quire Sans Light" panose="020B0302040400020003" pitchFamily="34" charset="0"/>
              </a:rPr>
              <a:t>pesawat</a:t>
            </a:r>
            <a:r>
              <a:rPr lang="en-ID" sz="1400" dirty="0">
                <a:latin typeface="Quire Sans Light" panose="020B0302040400020003" pitchFamily="34" charset="0"/>
              </a:rPr>
              <a:t> terbang. Media </a:t>
            </a:r>
            <a:r>
              <a:rPr lang="en-ID" sz="1400" dirty="0" err="1"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latin typeface="Quire Sans Light" panose="020B0302040400020003" pitchFamily="34" charset="0"/>
              </a:rPr>
              <a:t> Instagram, X (Twitter), Facebook, dan TikTok </a:t>
            </a:r>
            <a:r>
              <a:rPr lang="en-ID" sz="1400" dirty="0" err="1">
                <a:latin typeface="Quire Sans Light" panose="020B0302040400020003" pitchFamily="34" charset="0"/>
              </a:rPr>
              <a:t>memudahkan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komunikasi</a:t>
            </a:r>
            <a:r>
              <a:rPr lang="en-ID" sz="1400" dirty="0">
                <a:latin typeface="Quire Sans Light" panose="020B0302040400020003" pitchFamily="34" charset="0"/>
              </a:rPr>
              <a:t> global </a:t>
            </a:r>
            <a:r>
              <a:rPr lang="en-ID" sz="1400" dirty="0" err="1">
                <a:latin typeface="Quire Sans Light" panose="020B0302040400020003" pitchFamily="34" charset="0"/>
              </a:rPr>
              <a:t>seolah-olah</a:t>
            </a:r>
            <a:r>
              <a:rPr lang="en-ID" sz="1400" dirty="0">
                <a:latin typeface="Quire Sans Light" panose="020B0302040400020003" pitchFamily="34" charset="0"/>
              </a:rPr>
              <a:t> dunia </a:t>
            </a:r>
            <a:r>
              <a:rPr lang="en-ID" sz="1400" dirty="0" err="1">
                <a:latin typeface="Quire Sans Light" panose="020B0302040400020003" pitchFamily="34" charset="0"/>
              </a:rPr>
              <a:t>makin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mengecil</a:t>
            </a:r>
            <a:r>
              <a:rPr lang="en-ID" sz="1400" dirty="0">
                <a:latin typeface="Quire Sans Light" panose="020B0302040400020003" pitchFamily="34" charset="0"/>
              </a:rPr>
              <a:t>.</a:t>
            </a:r>
          </a:p>
          <a:p>
            <a:pPr algn="just"/>
            <a:endParaRPr lang="en-ID" sz="1400" dirty="0">
              <a:latin typeface="Quire Sans Light" panose="020B0302040400020003" pitchFamily="34" charset="0"/>
            </a:endParaRPr>
          </a:p>
          <a:p>
            <a:pPr algn="just"/>
            <a:r>
              <a:rPr lang="en-ID" sz="1400" dirty="0">
                <a:latin typeface="Quire Sans Light" panose="020B0302040400020003" pitchFamily="34" charset="0"/>
              </a:rPr>
              <a:t>Alvin Toffler </a:t>
            </a:r>
            <a:r>
              <a:rPr lang="en-ID" sz="1400" dirty="0" err="1">
                <a:latin typeface="Quire Sans Light" panose="020B0302040400020003" pitchFamily="34" charset="0"/>
              </a:rPr>
              <a:t>meramalkan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bahwa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kemajuan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membawa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kejutan-kejutan</a:t>
            </a:r>
            <a:r>
              <a:rPr lang="en-ID" sz="1400" dirty="0">
                <a:latin typeface="Quire Sans Light" panose="020B0302040400020003" pitchFamily="34" charset="0"/>
              </a:rPr>
              <a:t> masa </a:t>
            </a:r>
            <a:r>
              <a:rPr lang="en-ID" sz="1400" dirty="0" err="1">
                <a:latin typeface="Quire Sans Light" panose="020B0302040400020003" pitchFamily="34" charset="0"/>
              </a:rPr>
              <a:t>depan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revolusi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baru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khususnya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informasi</a:t>
            </a:r>
            <a:r>
              <a:rPr lang="en-ID" sz="1400" dirty="0"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latin typeface="Quire Sans Light" panose="020B0302040400020003" pitchFamily="34" charset="0"/>
              </a:rPr>
              <a:t>Revolusi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informasi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membentuk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masyarakat</a:t>
            </a:r>
            <a:r>
              <a:rPr lang="en-ID" sz="1400" dirty="0">
                <a:latin typeface="Quire Sans Light" panose="020B0302040400020003" pitchFamily="34" charset="0"/>
              </a:rPr>
              <a:t> global </a:t>
            </a:r>
            <a:r>
              <a:rPr lang="en-ID" sz="1400" dirty="0" err="1">
                <a:latin typeface="Quire Sans Light" panose="020B0302040400020003" pitchFamily="34" charset="0"/>
              </a:rPr>
              <a:t>tanpa</a:t>
            </a:r>
            <a:r>
              <a:rPr lang="en-ID" sz="1400" dirty="0">
                <a:latin typeface="Quire Sans Light" panose="020B0302040400020003" pitchFamily="34" charset="0"/>
              </a:rPr>
              <a:t> batas </a:t>
            </a:r>
            <a:r>
              <a:rPr lang="en-ID" sz="1400" dirty="0" err="1">
                <a:latin typeface="Quire Sans Light" panose="020B0302040400020003" pitchFamily="34" charset="0"/>
              </a:rPr>
              <a:t>antarnegara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mengubah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kehidupan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sehari-hari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secara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radikal</a:t>
            </a:r>
            <a:r>
              <a:rPr lang="en-ID" sz="1400" dirty="0"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latin typeface="Quire Sans Light" panose="020B0302040400020003" pitchFamily="34" charset="0"/>
              </a:rPr>
              <a:t>Contohnya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telepon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genggam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komputer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terus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berkembang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dalam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bentuk</a:t>
            </a:r>
            <a:r>
              <a:rPr lang="en-ID" sz="1400" dirty="0"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latin typeface="Quire Sans Light" panose="020B0302040400020003" pitchFamily="34" charset="0"/>
              </a:rPr>
              <a:t>fitur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menjadi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lebih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kecil</a:t>
            </a:r>
            <a:r>
              <a:rPr lang="en-ID" sz="1400" dirty="0">
                <a:latin typeface="Quire Sans Light" panose="020B0302040400020003" pitchFamily="34" charset="0"/>
              </a:rPr>
              <a:t>, tipis, dan </a:t>
            </a:r>
            <a:r>
              <a:rPr lang="en-ID" sz="1400" dirty="0" err="1">
                <a:latin typeface="Quire Sans Light" panose="020B0302040400020003" pitchFamily="34" charset="0"/>
              </a:rPr>
              <a:t>portabel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latin typeface="Quire Sans Light" panose="020B0302040400020003" pitchFamily="34" charset="0"/>
              </a:rPr>
              <a:t> laptop dan tablet.</a:t>
            </a:r>
          </a:p>
        </p:txBody>
      </p:sp>
    </p:spTree>
    <p:extLst>
      <p:ext uri="{BB962C8B-B14F-4D97-AF65-F5344CB8AC3E}">
        <p14:creationId xmlns:p14="http://schemas.microsoft.com/office/powerpoint/2010/main" val="31255492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2C8A6B-C928-CE95-8498-F5584B4CBA79}"/>
              </a:ext>
            </a:extLst>
          </p:cNvPr>
          <p:cNvSpPr txBox="1"/>
          <p:nvPr/>
        </p:nvSpPr>
        <p:spPr>
          <a:xfrm>
            <a:off x="990600" y="24032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4599AA"/>
                </a:solidFill>
                <a:latin typeface="Dm sans" pitchFamily="2" charset="0"/>
              </a:rPr>
              <a:t>Faktor</a:t>
            </a:r>
            <a:r>
              <a:rPr lang="en-US" sz="2000" b="1" dirty="0">
                <a:solidFill>
                  <a:srgbClr val="4599AA"/>
                </a:solidFill>
                <a:latin typeface="Dm sans" pitchFamily="2" charset="0"/>
              </a:rPr>
              <a:t> </a:t>
            </a:r>
            <a:r>
              <a:rPr lang="en-US" sz="2000" b="1" dirty="0" err="1">
                <a:solidFill>
                  <a:srgbClr val="4599AA"/>
                </a:solidFill>
                <a:latin typeface="Dm sans" pitchFamily="2" charset="0"/>
              </a:rPr>
              <a:t>Pendorong</a:t>
            </a:r>
            <a:r>
              <a:rPr lang="en-US" sz="2000" b="1" dirty="0">
                <a:solidFill>
                  <a:srgbClr val="4599AA"/>
                </a:solidFill>
                <a:latin typeface="Dm sans" pitchFamily="2" charset="0"/>
              </a:rPr>
              <a:t> </a:t>
            </a:r>
            <a:r>
              <a:rPr lang="en-US" sz="2000" b="1" dirty="0" err="1">
                <a:solidFill>
                  <a:srgbClr val="4599AA"/>
                </a:solidFill>
                <a:latin typeface="Dm sans" pitchFamily="2" charset="0"/>
              </a:rPr>
              <a:t>Globalisasi</a:t>
            </a:r>
            <a:endParaRPr lang="en-ID" sz="2000" b="1" dirty="0">
              <a:solidFill>
                <a:srgbClr val="4599AA"/>
              </a:solidFill>
              <a:latin typeface="Dm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4FE89-C177-F81D-529B-0F0BB03C5F96}"/>
              </a:ext>
            </a:extLst>
          </p:cNvPr>
          <p:cNvSpPr txBox="1"/>
          <p:nvPr/>
        </p:nvSpPr>
        <p:spPr>
          <a:xfrm>
            <a:off x="152400" y="2095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C3848"/>
                </a:solidFill>
                <a:latin typeface="Dm sans" pitchFamily="2" charset="0"/>
              </a:rPr>
              <a:t>03</a:t>
            </a:r>
            <a:endParaRPr lang="en-ID" sz="2400" b="1" dirty="0">
              <a:solidFill>
                <a:srgbClr val="FC3848"/>
              </a:solidFill>
              <a:latin typeface="Dm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BD331-A072-2C66-1A5B-D7D9C0C1D230}"/>
              </a:ext>
            </a:extLst>
          </p:cNvPr>
          <p:cNvCxnSpPr>
            <a:cxnSpLocks/>
          </p:cNvCxnSpPr>
          <p:nvPr/>
        </p:nvCxnSpPr>
        <p:spPr>
          <a:xfrm>
            <a:off x="304800" y="671215"/>
            <a:ext cx="381000" cy="0"/>
          </a:xfrm>
          <a:prstGeom prst="line">
            <a:avLst/>
          </a:prstGeom>
          <a:ln>
            <a:solidFill>
              <a:srgbClr val="4599AA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A9DAE2-87D1-EB4D-13F8-3282908CE936}"/>
              </a:ext>
            </a:extLst>
          </p:cNvPr>
          <p:cNvSpPr/>
          <p:nvPr/>
        </p:nvSpPr>
        <p:spPr>
          <a:xfrm>
            <a:off x="1066800" y="739775"/>
            <a:ext cx="5715000" cy="400109"/>
          </a:xfrm>
          <a:prstGeom prst="roundRect">
            <a:avLst/>
          </a:prstGeom>
          <a:solidFill>
            <a:srgbClr val="E8E8E8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 startAt="2"/>
            </a:pPr>
            <a:r>
              <a:rPr lang="it-IT" sz="1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Makin terbukanya sistem perekonomian negara-negara di dunia</a:t>
            </a:r>
            <a:endParaRPr lang="en-ID" sz="1400" b="1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5035A0-0EB5-0CAA-5888-74C7E91B2102}"/>
              </a:ext>
            </a:extLst>
          </p:cNvPr>
          <p:cNvSpPr txBox="1"/>
          <p:nvPr/>
        </p:nvSpPr>
        <p:spPr>
          <a:xfrm>
            <a:off x="1408020" y="1139884"/>
            <a:ext cx="72787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latin typeface="Quire Sans Light" panose="020B0302040400020003" pitchFamily="34" charset="0"/>
              </a:rPr>
              <a:t>Faktor</a:t>
            </a:r>
            <a:r>
              <a:rPr lang="en-ID" sz="1400" dirty="0"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latin typeface="Quire Sans Light" panose="020B0302040400020003" pitchFamily="34" charset="0"/>
              </a:rPr>
              <a:t>kedua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adalah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makin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terbukanya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perekonomian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suatu</a:t>
            </a:r>
            <a:r>
              <a:rPr lang="en-ID" sz="1400" dirty="0">
                <a:latin typeface="Quire Sans Light" panose="020B0302040400020003" pitchFamily="34" charset="0"/>
              </a:rPr>
              <a:t> negara di </a:t>
            </a:r>
            <a:r>
              <a:rPr lang="en-ID" sz="1400" dirty="0" err="1">
                <a:latin typeface="Quire Sans Light" panose="020B0302040400020003" pitchFamily="34" charset="0"/>
              </a:rPr>
              <a:t>bidang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perdagangan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produksi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maupun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keuangan</a:t>
            </a:r>
            <a:r>
              <a:rPr lang="en-ID" sz="1400" dirty="0"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latin typeface="Quire Sans Light" panose="020B0302040400020003" pitchFamily="34" charset="0"/>
              </a:rPr>
              <a:t>Menurut</a:t>
            </a:r>
            <a:r>
              <a:rPr lang="en-ID" sz="1400" dirty="0">
                <a:latin typeface="Quire Sans Light" panose="020B0302040400020003" pitchFamily="34" charset="0"/>
              </a:rPr>
              <a:t> Francis Fukuyama, negara </a:t>
            </a:r>
            <a:r>
              <a:rPr lang="en-ID" sz="1400" dirty="0" err="1">
                <a:latin typeface="Quire Sans Light" panose="020B0302040400020003" pitchFamily="34" charset="0"/>
              </a:rPr>
              <a:t>maju</a:t>
            </a:r>
            <a:r>
              <a:rPr lang="en-ID" sz="1400" dirty="0">
                <a:latin typeface="Quire Sans Light" panose="020B0302040400020003" pitchFamily="34" charset="0"/>
              </a:rPr>
              <a:t> dan negara </a:t>
            </a:r>
            <a:r>
              <a:rPr lang="en-ID" sz="1400" dirty="0" err="1">
                <a:latin typeface="Quire Sans Light" panose="020B0302040400020003" pitchFamily="34" charset="0"/>
              </a:rPr>
              <a:t>berkembang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menganut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prinsip-prinsip</a:t>
            </a:r>
            <a:r>
              <a:rPr lang="en-ID" sz="1400" dirty="0">
                <a:latin typeface="Quire Sans Light" panose="020B0302040400020003" pitchFamily="34" charset="0"/>
              </a:rPr>
              <a:t> liberal dan </a:t>
            </a:r>
            <a:r>
              <a:rPr lang="en-ID" sz="1400" dirty="0" err="1">
                <a:latin typeface="Quire Sans Light" panose="020B0302040400020003" pitchFamily="34" charset="0"/>
              </a:rPr>
              <a:t>mengatur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latin typeface="Quire Sans Light" panose="020B0302040400020003" pitchFamily="34" charset="0"/>
              </a:rPr>
              <a:t> negara </a:t>
            </a:r>
            <a:r>
              <a:rPr lang="en-ID" sz="1400" dirty="0" err="1">
                <a:latin typeface="Quire Sans Light" panose="020B0302040400020003" pitchFamily="34" charset="0"/>
              </a:rPr>
              <a:t>mereka</a:t>
            </a:r>
            <a:r>
              <a:rPr lang="en-ID" sz="1400" dirty="0"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demikian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dikatakan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bahwa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makin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terbukanya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sistem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perekonomian</a:t>
            </a:r>
            <a:r>
              <a:rPr lang="en-ID" sz="1400" dirty="0">
                <a:latin typeface="Quire Sans Light" panose="020B0302040400020003" pitchFamily="34" charset="0"/>
              </a:rPr>
              <a:t> negara </a:t>
            </a:r>
            <a:r>
              <a:rPr lang="en-ID" sz="1400" dirty="0" err="1">
                <a:latin typeface="Quire Sans Light" panose="020B0302040400020003" pitchFamily="34" charset="0"/>
              </a:rPr>
              <a:t>dipengaruhi</a:t>
            </a:r>
            <a:r>
              <a:rPr lang="en-ID" sz="1400" dirty="0">
                <a:latin typeface="Quire Sans Light" panose="020B0302040400020003" pitchFamily="34" charset="0"/>
              </a:rPr>
              <a:t> oleh </a:t>
            </a:r>
            <a:r>
              <a:rPr lang="en-ID" sz="1400" dirty="0" err="1">
                <a:latin typeface="Quire Sans Light" panose="020B0302040400020003" pitchFamily="34" charset="0"/>
              </a:rPr>
              <a:t>liberalisme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perekonomian</a:t>
            </a:r>
            <a:r>
              <a:rPr lang="en-ID" sz="1400" dirty="0">
                <a:latin typeface="Quire Sans Light" panose="020B0302040400020003" pitchFamily="34" charset="0"/>
              </a:rPr>
              <a:t> dunia </a:t>
            </a:r>
            <a:r>
              <a:rPr lang="en-ID" sz="1400" dirty="0" err="1">
                <a:latin typeface="Quire Sans Light" panose="020B0302040400020003" pitchFamily="34" charset="0"/>
              </a:rPr>
              <a:t>sehingga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laju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makin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cepat</a:t>
            </a:r>
            <a:r>
              <a:rPr lang="en-ID" sz="1400" dirty="0">
                <a:latin typeface="Quire Sans Light" panose="020B0302040400020003" pitchFamily="34" charset="0"/>
              </a:rPr>
              <a:t> (</a:t>
            </a:r>
            <a:r>
              <a:rPr lang="en-ID" sz="1400" dirty="0" err="1">
                <a:latin typeface="Quire Sans Light" panose="020B0302040400020003" pitchFamily="34" charset="0"/>
              </a:rPr>
              <a:t>Tambunan</a:t>
            </a:r>
            <a:r>
              <a:rPr lang="en-ID" sz="1400" dirty="0">
                <a:latin typeface="Quire Sans Light" panose="020B0302040400020003" pitchFamily="34" charset="0"/>
              </a:rPr>
              <a:t>, 2004).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0529E1-C5A4-75D4-F71B-B0BD6C5A9034}"/>
              </a:ext>
            </a:extLst>
          </p:cNvPr>
          <p:cNvSpPr/>
          <p:nvPr/>
        </p:nvSpPr>
        <p:spPr>
          <a:xfrm>
            <a:off x="1066800" y="2653359"/>
            <a:ext cx="2743200" cy="400109"/>
          </a:xfrm>
          <a:prstGeom prst="roundRect">
            <a:avLst/>
          </a:prstGeom>
          <a:solidFill>
            <a:srgbClr val="E8E8E8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 startAt="3"/>
            </a:pPr>
            <a:r>
              <a:rPr lang="it-IT" sz="1400" b="1" dirty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Mengglobalnya pasar uang</a:t>
            </a:r>
            <a:endParaRPr lang="en-ID" sz="1400" b="1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92EBA5-E65F-E696-33C3-26528A69E8D6}"/>
              </a:ext>
            </a:extLst>
          </p:cNvPr>
          <p:cNvSpPr txBox="1"/>
          <p:nvPr/>
        </p:nvSpPr>
        <p:spPr>
          <a:xfrm>
            <a:off x="1408020" y="3053468"/>
            <a:ext cx="72787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latin typeface="Quire Sans Light" panose="020B0302040400020003" pitchFamily="34" charset="0"/>
              </a:rPr>
              <a:t>Mengglobalnya</a:t>
            </a:r>
            <a:r>
              <a:rPr lang="en-ID" sz="1400" dirty="0">
                <a:latin typeface="Quire Sans Light" panose="020B0302040400020003" pitchFamily="34" charset="0"/>
              </a:rPr>
              <a:t> pasar uang </a:t>
            </a:r>
            <a:r>
              <a:rPr lang="en-ID" sz="1400" dirty="0" err="1">
                <a:latin typeface="Quire Sans Light" panose="020B0302040400020003" pitchFamily="34" charset="0"/>
              </a:rPr>
              <a:t>muncul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akibat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terbukanya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perekonomian</a:t>
            </a:r>
            <a:r>
              <a:rPr lang="en-ID" sz="1400" dirty="0">
                <a:latin typeface="Quire Sans Light" panose="020B0302040400020003" pitchFamily="34" charset="0"/>
              </a:rPr>
              <a:t> negara di dunia. Jadi, </a:t>
            </a:r>
            <a:r>
              <a:rPr lang="en-ID" sz="1400" dirty="0" err="1">
                <a:latin typeface="Quire Sans Light" panose="020B0302040400020003" pitchFamily="34" charset="0"/>
              </a:rPr>
              <a:t>dapat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dikatakan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terbukanya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perekonomian</a:t>
            </a:r>
            <a:r>
              <a:rPr lang="en-ID" sz="1400" dirty="0">
                <a:latin typeface="Quire Sans Light" panose="020B0302040400020003" pitchFamily="34" charset="0"/>
              </a:rPr>
              <a:t> negara </a:t>
            </a:r>
            <a:r>
              <a:rPr lang="en-ID" sz="1400" dirty="0" err="1">
                <a:latin typeface="Quire Sans Light" panose="020B0302040400020003" pitchFamily="34" charset="0"/>
              </a:rPr>
              <a:t>saling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terkait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latin typeface="Quire Sans Light" panose="020B0302040400020003" pitchFamily="34" charset="0"/>
              </a:rPr>
              <a:t> pasar uang. Makin liberal </a:t>
            </a:r>
            <a:r>
              <a:rPr lang="en-ID" sz="1400" dirty="0" err="1">
                <a:latin typeface="Quire Sans Light" panose="020B0302040400020003" pitchFamily="34" charset="0"/>
              </a:rPr>
              <a:t>perekonomian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suatu</a:t>
            </a:r>
            <a:r>
              <a:rPr lang="en-ID" sz="1400" dirty="0">
                <a:latin typeface="Quire Sans Light" panose="020B0302040400020003" pitchFamily="34" charset="0"/>
              </a:rPr>
              <a:t> negara, </a:t>
            </a:r>
            <a:r>
              <a:rPr lang="en-ID" sz="1400" dirty="0" err="1">
                <a:latin typeface="Quire Sans Light" panose="020B0302040400020003" pitchFamily="34" charset="0"/>
              </a:rPr>
              <a:t>akan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makin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cepat</a:t>
            </a:r>
            <a:r>
              <a:rPr lang="en-ID" sz="1400" dirty="0">
                <a:latin typeface="Quire Sans Light" panose="020B0302040400020003" pitchFamily="34" charset="0"/>
              </a:rPr>
              <a:t> pasar uang </a:t>
            </a:r>
            <a:r>
              <a:rPr lang="en-ID" sz="1400" dirty="0" err="1">
                <a:latin typeface="Quire Sans Light" panose="020B0302040400020003" pitchFamily="34" charset="0"/>
              </a:rPr>
              <a:t>mengglobal</a:t>
            </a:r>
            <a:r>
              <a:rPr lang="en-ID" sz="1400" dirty="0">
                <a:latin typeface="Quire Sans Light" panose="020B0302040400020003" pitchFamily="34" charset="0"/>
              </a:rPr>
              <a:t>. </a:t>
            </a:r>
            <a:r>
              <a:rPr lang="en-ID" sz="1400" dirty="0" err="1">
                <a:latin typeface="Quire Sans Light" panose="020B0302040400020003" pitchFamily="34" charset="0"/>
              </a:rPr>
              <a:t>Apabila</a:t>
            </a:r>
            <a:r>
              <a:rPr lang="en-ID" sz="1400" dirty="0">
                <a:latin typeface="Quire Sans Light" panose="020B0302040400020003" pitchFamily="34" charset="0"/>
              </a:rPr>
              <a:t> pasar uang </a:t>
            </a:r>
            <a:r>
              <a:rPr lang="en-ID" sz="1400" dirty="0" err="1">
                <a:latin typeface="Quire Sans Light" panose="020B0302040400020003" pitchFamily="34" charset="0"/>
              </a:rPr>
              <a:t>makin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meluas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atau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mengglobal</a:t>
            </a:r>
            <a:r>
              <a:rPr lang="en-ID" sz="1400" dirty="0"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latin typeface="Quire Sans Light" panose="020B0302040400020003" pitchFamily="34" charset="0"/>
              </a:rPr>
              <a:t>akan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makin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besar</a:t>
            </a:r>
            <a:r>
              <a:rPr lang="en-ID" sz="1400" dirty="0">
                <a:latin typeface="Quire Sans Light" panose="020B0302040400020003" pitchFamily="34" charset="0"/>
              </a:rPr>
              <a:t> pula </a:t>
            </a:r>
            <a:r>
              <a:rPr lang="en-ID" sz="1400" dirty="0" err="1">
                <a:latin typeface="Quire Sans Light" panose="020B0302040400020003" pitchFamily="34" charset="0"/>
              </a:rPr>
              <a:t>kegiatan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latin typeface="Quire Sans Light" panose="020B0302040400020003" pitchFamily="34" charset="0"/>
              </a:rPr>
              <a:t>suatu</a:t>
            </a:r>
            <a:r>
              <a:rPr lang="en-ID" sz="1400" dirty="0">
                <a:latin typeface="Quire Sans Light" panose="020B0302040400020003" pitchFamily="34" charset="0"/>
              </a:rPr>
              <a:t> negara.</a:t>
            </a:r>
          </a:p>
        </p:txBody>
      </p:sp>
    </p:spTree>
    <p:extLst>
      <p:ext uri="{BB962C8B-B14F-4D97-AF65-F5344CB8AC3E}">
        <p14:creationId xmlns:p14="http://schemas.microsoft.com/office/powerpoint/2010/main" val="7446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9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B3311D4-EDA4-5D7C-9F5A-20F5C6B79AA1}"/>
              </a:ext>
            </a:extLst>
          </p:cNvPr>
          <p:cNvGrpSpPr/>
          <p:nvPr/>
        </p:nvGrpSpPr>
        <p:grpSpPr>
          <a:xfrm>
            <a:off x="0" y="4302125"/>
            <a:ext cx="9144000" cy="841375"/>
            <a:chOff x="0" y="4302125"/>
            <a:chExt cx="9144000" cy="8413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2B8D22-16E1-3493-5CDC-6BEA4039FDFD}"/>
                </a:ext>
              </a:extLst>
            </p:cNvPr>
            <p:cNvGrpSpPr/>
            <p:nvPr/>
          </p:nvGrpSpPr>
          <p:grpSpPr>
            <a:xfrm>
              <a:off x="0" y="4302125"/>
              <a:ext cx="9144000" cy="841375"/>
              <a:chOff x="0" y="4302125"/>
              <a:chExt cx="9144000" cy="84137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8D0FCA0-27E5-D2C5-4B0C-801AB3C6B41B}"/>
                  </a:ext>
                </a:extLst>
              </p:cNvPr>
              <p:cNvGrpSpPr/>
              <p:nvPr/>
            </p:nvGrpSpPr>
            <p:grpSpPr>
              <a:xfrm>
                <a:off x="0" y="4302125"/>
                <a:ext cx="9144000" cy="841375"/>
                <a:chOff x="0" y="4302125"/>
                <a:chExt cx="9144000" cy="841375"/>
              </a:xfrm>
            </p:grpSpPr>
            <p:pic>
              <p:nvPicPr>
                <p:cNvPr id="10" name="Picture 2" descr="E:\ELISA\ERLANGGA LISA\2017\TEMPLATE PPT\SMP PPKN kelas X kelompok wajib\SMP PPKN kelas X kelompok wajib.png">
                  <a:extLst>
                    <a:ext uri="{FF2B5EF4-FFF2-40B4-BE49-F238E27FC236}">
                      <a16:creationId xmlns:a16="http://schemas.microsoft.com/office/drawing/2014/main" id="{14EDEB43-82AD-F6A1-7385-9FC205712A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4302125"/>
                  <a:ext cx="9144000" cy="841375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6">
                  <a:extLst>
                    <a:ext uri="{FF2B5EF4-FFF2-40B4-BE49-F238E27FC236}">
                      <a16:creationId xmlns:a16="http://schemas.microsoft.com/office/drawing/2014/main" id="{EE54827E-6A10-E05F-597A-F442DE8B32F5}"/>
                    </a:ext>
                  </a:extLst>
                </p:cNvPr>
                <p:cNvSpPr txBox="1"/>
                <p:nvPr/>
              </p:nvSpPr>
              <p:spPr>
                <a:xfrm>
                  <a:off x="2057400" y="4732407"/>
                  <a:ext cx="5334000" cy="353943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SOSIOLOGI</a:t>
                  </a:r>
                </a:p>
              </p:txBody>
            </p:sp>
          </p:grpSp>
          <p:pic>
            <p:nvPicPr>
              <p:cNvPr id="9" name="Picture 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631AB09-B83A-E91E-18B6-3B9865D777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873"/>
              <a:stretch/>
            </p:blipFill>
            <p:spPr>
              <a:xfrm>
                <a:off x="6172200" y="4734224"/>
                <a:ext cx="2743200" cy="350308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928642-83B6-D4A1-77CA-E16A2DD56CC7}"/>
                </a:ext>
              </a:extLst>
            </p:cNvPr>
            <p:cNvSpPr/>
            <p:nvPr/>
          </p:nvSpPr>
          <p:spPr>
            <a:xfrm>
              <a:off x="0" y="4722812"/>
              <a:ext cx="1066800" cy="363538"/>
            </a:xfrm>
            <a:prstGeom prst="rect">
              <a:avLst/>
            </a:prstGeom>
            <a:solidFill>
              <a:srgbClr val="177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SMA/MA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2C8A6B-C928-CE95-8498-F5584B4CBA79}"/>
              </a:ext>
            </a:extLst>
          </p:cNvPr>
          <p:cNvSpPr txBox="1"/>
          <p:nvPr/>
        </p:nvSpPr>
        <p:spPr>
          <a:xfrm>
            <a:off x="990600" y="240327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n>
                  <a:solidFill>
                    <a:srgbClr val="FDAF8C"/>
                  </a:solidFill>
                </a:ln>
                <a:solidFill>
                  <a:srgbClr val="FDAF8C"/>
                </a:solidFill>
                <a:latin typeface="Dm sans" pitchFamily="2" charset="0"/>
              </a:rPr>
              <a:t>Transformasi</a:t>
            </a:r>
            <a:r>
              <a:rPr lang="en-US" sz="2000" b="1" dirty="0">
                <a:ln>
                  <a:solidFill>
                    <a:srgbClr val="FDAF8C"/>
                  </a:solidFill>
                </a:ln>
                <a:solidFill>
                  <a:srgbClr val="FDAF8C"/>
                </a:solidFill>
                <a:latin typeface="Dm sans" pitchFamily="2" charset="0"/>
              </a:rPr>
              <a:t> Global</a:t>
            </a:r>
            <a:endParaRPr lang="en-ID" sz="2000" b="1" dirty="0">
              <a:ln>
                <a:solidFill>
                  <a:srgbClr val="FDAF8C"/>
                </a:solidFill>
              </a:ln>
              <a:solidFill>
                <a:srgbClr val="FDAF8C"/>
              </a:solidFill>
              <a:latin typeface="Dm sans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4FE89-C177-F81D-529B-0F0BB03C5F96}"/>
              </a:ext>
            </a:extLst>
          </p:cNvPr>
          <p:cNvSpPr txBox="1"/>
          <p:nvPr/>
        </p:nvSpPr>
        <p:spPr>
          <a:xfrm>
            <a:off x="152400" y="2095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F7ED"/>
                </a:solidFill>
                <a:latin typeface="Dm sans" pitchFamily="2" charset="0"/>
              </a:rPr>
              <a:t>04</a:t>
            </a:r>
            <a:endParaRPr lang="en-ID" sz="2400" b="1" dirty="0">
              <a:solidFill>
                <a:srgbClr val="E5F7ED"/>
              </a:solidFill>
              <a:latin typeface="Dm sans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BBD331-A072-2C66-1A5B-D7D9C0C1D230}"/>
              </a:ext>
            </a:extLst>
          </p:cNvPr>
          <p:cNvCxnSpPr>
            <a:cxnSpLocks/>
          </p:cNvCxnSpPr>
          <p:nvPr/>
        </p:nvCxnSpPr>
        <p:spPr>
          <a:xfrm>
            <a:off x="304800" y="671215"/>
            <a:ext cx="381000" cy="0"/>
          </a:xfrm>
          <a:prstGeom prst="line">
            <a:avLst/>
          </a:prstGeom>
          <a:ln>
            <a:solidFill>
              <a:srgbClr val="FC384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49E3C0-CBBB-1F32-1E4E-0477B20B61B4}"/>
              </a:ext>
            </a:extLst>
          </p:cNvPr>
          <p:cNvSpPr txBox="1"/>
          <p:nvPr/>
        </p:nvSpPr>
        <p:spPr>
          <a:xfrm>
            <a:off x="990600" y="640437"/>
            <a:ext cx="77141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fenomena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abad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ke-20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sering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dikaitkan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dengan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kebangkitan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ekonomi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internasional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meskipun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interaksi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antarbangsa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sudah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ada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sejak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perdagangan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antarnegara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dimulai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sekitar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1500 SM.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Fase-fase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penting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globalisasi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meliputi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dirty="0">
                <a:solidFill>
                  <a:schemeClr val="bg1"/>
                </a:solidFill>
                <a:latin typeface="Quire Sans Light" panose="020B0302040400020003" pitchFamily="34" charset="0"/>
              </a:rPr>
              <a:t>Awal </a:t>
            </a: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Perdagangan</a:t>
            </a:r>
            <a:r>
              <a:rPr lang="en-ID" sz="1400" b="1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Antarnegara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Pedagang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dari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Tiongkok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India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menggunakan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Jalur Sutra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jalur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laut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untuk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berdagang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Dominasi</a:t>
            </a:r>
            <a:r>
              <a:rPr lang="en-ID" sz="1400" b="1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Perdagangan</a:t>
            </a:r>
            <a:r>
              <a:rPr lang="en-ID" sz="1400" b="1" dirty="0">
                <a:solidFill>
                  <a:schemeClr val="bg1"/>
                </a:solidFill>
                <a:latin typeface="Quire Sans Light" panose="020B0302040400020003" pitchFamily="34" charset="0"/>
              </a:rPr>
              <a:t> Muslim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Kaum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Muslim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membentuk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jaringan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perdagangan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luas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Asia dan Afrika,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menyebarkan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nilai-nilai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agama,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budaya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sosial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Arab.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Eksplorasi</a:t>
            </a:r>
            <a:r>
              <a:rPr lang="en-ID" sz="1400" b="1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Eropa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Bangsa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Eropa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Spanyol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Portugal,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Inggris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dan Belanda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melakukan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eksplorasi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besar-besaran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yang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didukung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revolusi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industri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meningkatkan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keterkaitan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antarbangsa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penyebaran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kebudayaan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dirty="0">
                <a:solidFill>
                  <a:schemeClr val="bg1"/>
                </a:solidFill>
                <a:latin typeface="Quire Sans Light" panose="020B0302040400020003" pitchFamily="34" charset="0"/>
              </a:rPr>
              <a:t>Perusahaan </a:t>
            </a: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Multinasional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Industri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berkembang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perusahaan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multinasional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seperti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Freeport-McMoRan, Exxon Mobil, dan British Petroleum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membuka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cabang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di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berbagai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negara.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solidFill>
                <a:schemeClr val="bg1"/>
              </a:solidFill>
              <a:latin typeface="Quire Sans Light" panose="020B0302040400020003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Pasca</a:t>
            </a:r>
            <a:r>
              <a:rPr lang="en-ID" sz="1400" b="1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Perang</a:t>
            </a:r>
            <a:r>
              <a:rPr lang="en-ID" sz="1400" b="1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b="1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Dingin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: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Runtuhnya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komunisme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perkembangan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teknologi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komunikasi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transportasi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mengaburkan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sekat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antarnegara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dan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mendukung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 pasar </a:t>
            </a:r>
            <a:r>
              <a:rPr lang="en-ID" sz="1400" dirty="0" err="1">
                <a:solidFill>
                  <a:schemeClr val="bg1"/>
                </a:solidFill>
                <a:latin typeface="Quire Sans Light" panose="020B0302040400020003" pitchFamily="34" charset="0"/>
              </a:rPr>
              <a:t>bebas</a:t>
            </a:r>
            <a:r>
              <a:rPr lang="en-ID" sz="1400" dirty="0">
                <a:solidFill>
                  <a:schemeClr val="bg1"/>
                </a:solidFill>
                <a:latin typeface="Quire Sans Light" panose="020B030204040002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6571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4172</Words>
  <Application>Microsoft Office PowerPoint</Application>
  <PresentationFormat>On-screen Show (16:9)</PresentationFormat>
  <Paragraphs>325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Batang</vt:lpstr>
      <vt:lpstr>Arial</vt:lpstr>
      <vt:lpstr>Calibri</vt:lpstr>
      <vt:lpstr>Candara</vt:lpstr>
      <vt:lpstr>Cooper Black</vt:lpstr>
      <vt:lpstr>Dm sans</vt:lpstr>
      <vt:lpstr>Quire Sans</vt:lpstr>
      <vt:lpstr>Quire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Marsella Putri</dc:creator>
  <cp:lastModifiedBy>Arnola Rai</cp:lastModifiedBy>
  <cp:revision>21</cp:revision>
  <dcterms:created xsi:type="dcterms:W3CDTF">2006-08-16T00:00:00Z</dcterms:created>
  <dcterms:modified xsi:type="dcterms:W3CDTF">2024-07-22T11:23:13Z</dcterms:modified>
</cp:coreProperties>
</file>