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1E1E"/>
    <a:srgbClr val="595959"/>
    <a:srgbClr val="D0D0D0"/>
    <a:srgbClr val="F1EFEF"/>
    <a:srgbClr val="A6A6A6"/>
    <a:srgbClr val="987284"/>
    <a:srgbClr val="2B1C10"/>
    <a:srgbClr val="6B8F71"/>
    <a:srgbClr val="AEC3B0"/>
    <a:srgbClr val="0D2B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559" autoAdjust="0"/>
  </p:normalViewPr>
  <p:slideViewPr>
    <p:cSldViewPr>
      <p:cViewPr varScale="1">
        <p:scale>
          <a:sx n="114" d="100"/>
          <a:sy n="114" d="100"/>
        </p:scale>
        <p:origin x="490" y="6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B66D27-DE06-40B4-BEBB-99905555E750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B1283-1CAC-4C22-AE27-57A3D2458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437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B1283-1CAC-4C22-AE27-57A3D24587F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147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144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0EE17-CFAB-4D26-B63C-0014F2997EC4}" type="datetimeFigureOut">
              <a:rPr lang="en-US" smtClean="0"/>
              <a:pPr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4CEBB-2B45-44E7-9A9C-6831F2A34C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949927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EE7D5"/>
            </a:gs>
            <a:gs pos="94000">
              <a:srgbClr val="539A96"/>
            </a:gs>
            <a:gs pos="100000">
              <a:srgbClr val="00707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19737" y="1733550"/>
            <a:ext cx="4907096" cy="738656"/>
          </a:xfrm>
          <a:prstGeom prst="rect">
            <a:avLst/>
          </a:prstGeom>
          <a:noFill/>
        </p:spPr>
        <p:txBody>
          <a:bodyPr wrap="none" lIns="91432" tIns="45716" rIns="91432" bIns="45716">
            <a:spAutoFit/>
          </a:bodyPr>
          <a:lstStyle/>
          <a:p>
            <a:pPr algn="ctr"/>
            <a:r>
              <a:rPr lang="id-ID" sz="4200" b="1" noProof="1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Cambria" pitchFamily="18" charset="0"/>
                <a:cs typeface="Calibri" pitchFamily="34" charset="0"/>
              </a:rPr>
              <a:t>Media Pembelajaran</a:t>
            </a:r>
          </a:p>
        </p:txBody>
      </p:sp>
      <p:sp>
        <p:nvSpPr>
          <p:cNvPr id="6" name="Rectangle 5"/>
          <p:cNvSpPr/>
          <p:nvPr/>
        </p:nvSpPr>
        <p:spPr>
          <a:xfrm>
            <a:off x="338645" y="2522494"/>
            <a:ext cx="5669280" cy="1015655"/>
          </a:xfrm>
          <a:prstGeom prst="rect">
            <a:avLst/>
          </a:prstGeom>
          <a:noFill/>
        </p:spPr>
        <p:txBody>
          <a:bodyPr wrap="square" lIns="91432" tIns="45716" rIns="91432" bIns="45716">
            <a:spAutoFit/>
          </a:bodyPr>
          <a:lstStyle/>
          <a:p>
            <a:pPr algn="ctr"/>
            <a:r>
              <a:rPr lang="en-US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tang" pitchFamily="18" charset="-127"/>
                <a:ea typeface="Batang" pitchFamily="18" charset="-127"/>
                <a:cs typeface="Calibri" pitchFamily="34" charset="0"/>
              </a:rPr>
              <a:t>Sosiologi</a:t>
            </a:r>
            <a:endParaRPr lang="id-ID" sz="6000" b="1" noProof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tang" pitchFamily="18" charset="-127"/>
              <a:ea typeface="Batang" pitchFamily="18" charset="-127"/>
              <a:cs typeface="Calibri" pitchFamily="34" charset="0"/>
            </a:endParaRPr>
          </a:p>
          <a:p>
            <a:pPr algn="ctr"/>
            <a:r>
              <a:rPr lang="id-ID" sz="24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tang" pitchFamily="18" charset="-127"/>
                <a:ea typeface="Batang" pitchFamily="18" charset="-127"/>
                <a:cs typeface="Calibri" pitchFamily="34" charset="0"/>
              </a:rPr>
              <a:t>untuk SMA/MA Kelas X</a:t>
            </a:r>
            <a:r>
              <a:rPr lang="en-US" sz="24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tang" pitchFamily="18" charset="-127"/>
                <a:ea typeface="Batang" pitchFamily="18" charset="-127"/>
                <a:cs typeface="Calibri" pitchFamily="34" charset="0"/>
              </a:rPr>
              <a:t>II</a:t>
            </a:r>
            <a:endParaRPr lang="id-ID" sz="2400" b="1" noProof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tang" pitchFamily="18" charset="-127"/>
              <a:ea typeface="Batang" pitchFamily="18" charset="-127"/>
              <a:cs typeface="Calibri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67245" y="2533650"/>
            <a:ext cx="5212080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810003" y="371594"/>
            <a:ext cx="2743200" cy="3947892"/>
          </a:xfrm>
          <a:prstGeom prst="rect">
            <a:avLst/>
          </a:prstGeom>
          <a:noFill/>
          <a:effectLst>
            <a:outerShdw dist="152400" dir="18900000" algn="bl" rotWithShape="0">
              <a:schemeClr val="tx1">
                <a:lumMod val="65000"/>
                <a:lumOff val="3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2" name="Group 1"/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8" name="Picture 2" descr="E:\ELISA\ERLANGGA LISA\2017\TEMPLATE PPT\SMP PPKN kelas X kelompok wajib\SMP PPKN kelas X kelompok wajib.png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9" name="TextBox 16"/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12" name="Picture 11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D65625EF-D92B-4D38-A026-7B2925F9C4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3" name="Rectangle 2"/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28823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84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9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9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9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6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59282884-F58B-EE65-383F-34F572269524}"/>
              </a:ext>
            </a:extLst>
          </p:cNvPr>
          <p:cNvSpPr/>
          <p:nvPr/>
        </p:nvSpPr>
        <p:spPr>
          <a:xfrm>
            <a:off x="381000" y="361949"/>
            <a:ext cx="609600" cy="533401"/>
          </a:xfrm>
          <a:prstGeom prst="ellipse">
            <a:avLst/>
          </a:prstGeom>
          <a:solidFill>
            <a:srgbClr val="0D2B1D"/>
          </a:solidFill>
          <a:ln>
            <a:solidFill>
              <a:srgbClr val="0D2B1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D65E29-5767-7558-AFDE-F6AFECFC1C97}"/>
              </a:ext>
            </a:extLst>
          </p:cNvPr>
          <p:cNvSpPr txBox="1"/>
          <p:nvPr/>
        </p:nvSpPr>
        <p:spPr>
          <a:xfrm>
            <a:off x="457200" y="36195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EC3B0"/>
                </a:solidFill>
                <a:latin typeface="Cooper Black" panose="0208090404030B020404" pitchFamily="18" charset="0"/>
              </a:rPr>
              <a:t>1</a:t>
            </a:r>
            <a:endParaRPr lang="en-ID" sz="2400" dirty="0">
              <a:solidFill>
                <a:srgbClr val="AEC3B0"/>
              </a:solidFill>
              <a:latin typeface="Cooper Black" panose="0208090404030B0204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5C5D3A6-6746-E20C-E15C-1C75AD9534BF}"/>
              </a:ext>
            </a:extLst>
          </p:cNvPr>
          <p:cNvSpPr txBox="1"/>
          <p:nvPr/>
        </p:nvSpPr>
        <p:spPr>
          <a:xfrm>
            <a:off x="1066800" y="397816"/>
            <a:ext cx="60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E3EFD3"/>
                </a:solidFill>
                <a:latin typeface="Cooper Black" panose="0208090404030B020404" pitchFamily="18" charset="0"/>
              </a:rPr>
              <a:t>Neokolonialisme</a:t>
            </a:r>
            <a:endParaRPr lang="en-ID" sz="2400" b="1" dirty="0">
              <a:solidFill>
                <a:srgbClr val="E3EFD3"/>
              </a:solidFill>
              <a:latin typeface="Cooper Black" panose="0208090404030B0204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D54DDE-043F-FAF5-A7A2-83CCBB11E6C6}"/>
              </a:ext>
            </a:extLst>
          </p:cNvPr>
          <p:cNvSpPr txBox="1"/>
          <p:nvPr/>
        </p:nvSpPr>
        <p:spPr>
          <a:xfrm>
            <a:off x="1066800" y="833707"/>
            <a:ext cx="7620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Neokolonialisme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dominasi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tidak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langsung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suatu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 lain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melalui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hubungan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bilateral,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pengaruh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bantuan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tanpa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kekerasan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mengancam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kedaulatan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didominasi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menyebabkan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ketergantungan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politik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pada negara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mendominasi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Neokolonialisme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bisa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dilihat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kolonialisme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baru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di mana negara-negara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bekas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penjajah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mempertahankan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kontrol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bekas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jajahannya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melalui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ekspor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komoditas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primer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impor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barang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jadi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keahlian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negara-negara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industri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25712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6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59282884-F58B-EE65-383F-34F572269524}"/>
              </a:ext>
            </a:extLst>
          </p:cNvPr>
          <p:cNvSpPr/>
          <p:nvPr/>
        </p:nvSpPr>
        <p:spPr>
          <a:xfrm>
            <a:off x="381000" y="361949"/>
            <a:ext cx="609600" cy="533401"/>
          </a:xfrm>
          <a:prstGeom prst="ellipse">
            <a:avLst/>
          </a:prstGeom>
          <a:solidFill>
            <a:srgbClr val="0D2B1D"/>
          </a:solidFill>
          <a:ln>
            <a:solidFill>
              <a:srgbClr val="0D2B1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D65E29-5767-7558-AFDE-F6AFECFC1C97}"/>
              </a:ext>
            </a:extLst>
          </p:cNvPr>
          <p:cNvSpPr txBox="1"/>
          <p:nvPr/>
        </p:nvSpPr>
        <p:spPr>
          <a:xfrm>
            <a:off x="457200" y="36195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EC3B0"/>
                </a:solidFill>
                <a:latin typeface="Cooper Black" panose="0208090404030B020404" pitchFamily="18" charset="0"/>
              </a:rPr>
              <a:t>2</a:t>
            </a:r>
            <a:endParaRPr lang="en-ID" sz="2400" dirty="0">
              <a:solidFill>
                <a:srgbClr val="AEC3B0"/>
              </a:solidFill>
              <a:latin typeface="Cooper Black" panose="0208090404030B0204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5C5D3A6-6746-E20C-E15C-1C75AD9534BF}"/>
              </a:ext>
            </a:extLst>
          </p:cNvPr>
          <p:cNvSpPr txBox="1"/>
          <p:nvPr/>
        </p:nvSpPr>
        <p:spPr>
          <a:xfrm>
            <a:off x="1066800" y="397816"/>
            <a:ext cx="662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E3EFD3"/>
                </a:solidFill>
                <a:latin typeface="Cooper Black" panose="0208090404030B020404" pitchFamily="18" charset="0"/>
              </a:rPr>
              <a:t>Ketertinggalan</a:t>
            </a:r>
            <a:r>
              <a:rPr lang="en-US" sz="2400" b="1" dirty="0">
                <a:solidFill>
                  <a:srgbClr val="E3EFD3"/>
                </a:solidFill>
                <a:latin typeface="Cooper Black" panose="0208090404030B020404" pitchFamily="18" charset="0"/>
              </a:rPr>
              <a:t> dan </a:t>
            </a:r>
            <a:r>
              <a:rPr lang="en-US" sz="2400" b="1" dirty="0" err="1">
                <a:solidFill>
                  <a:srgbClr val="E3EFD3"/>
                </a:solidFill>
                <a:latin typeface="Cooper Black" panose="0208090404030B020404" pitchFamily="18" charset="0"/>
              </a:rPr>
              <a:t>Ketimpangan</a:t>
            </a:r>
            <a:r>
              <a:rPr lang="en-US" sz="2400" b="1" dirty="0">
                <a:solidFill>
                  <a:srgbClr val="E3EFD3"/>
                </a:solidFill>
                <a:latin typeface="Cooper Black" panose="0208090404030B020404" pitchFamily="18" charset="0"/>
              </a:rPr>
              <a:t> </a:t>
            </a:r>
            <a:r>
              <a:rPr lang="en-US" sz="2400" b="1" dirty="0" err="1">
                <a:solidFill>
                  <a:srgbClr val="E3EFD3"/>
                </a:solidFill>
                <a:latin typeface="Cooper Black" panose="0208090404030B020404" pitchFamily="18" charset="0"/>
              </a:rPr>
              <a:t>Budaya</a:t>
            </a:r>
            <a:endParaRPr lang="en-ID" sz="2400" b="1" dirty="0">
              <a:solidFill>
                <a:srgbClr val="E3EFD3"/>
              </a:solidFill>
              <a:latin typeface="Cooper Black" panose="0208090404030B0204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D54DDE-043F-FAF5-A7A2-83CCBB11E6C6}"/>
              </a:ext>
            </a:extLst>
          </p:cNvPr>
          <p:cNvSpPr txBox="1"/>
          <p:nvPr/>
        </p:nvSpPr>
        <p:spPr>
          <a:xfrm>
            <a:off x="1066800" y="833707"/>
            <a:ext cx="76200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digitalisasi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membawa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perubahan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tidak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semua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hadapi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menyebabkan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masalah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seperti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gegar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ketertinggalan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Gegar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budaya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terjadi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ketika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belum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menerima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unsur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asing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menimbulkan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kebingungan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resistensi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perasaan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tidak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emosi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serta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ketakutan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kesenjangan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antara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lama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baru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menyebabkan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kebingungan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pandangan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negatif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terhadap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kebudayaan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baru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marL="342900" indent="-342900" algn="just">
              <a:buFont typeface="+mj-lt"/>
              <a:buAutoNum type="alphaLcPeriod"/>
            </a:pP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Ketertinggalan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budaya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terjadi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ketika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unsur-unsur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tidak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berkembang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sejalan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tuntutan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lingkungan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berubah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cepat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menyebabkan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ketidakseimbangan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menghambat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adaptasi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inovasi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terutama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ketika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kelompok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terjebak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pola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usang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tanpa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kepemimpinan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mendorong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perubahan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24096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6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59282884-F58B-EE65-383F-34F572269524}"/>
              </a:ext>
            </a:extLst>
          </p:cNvPr>
          <p:cNvSpPr/>
          <p:nvPr/>
        </p:nvSpPr>
        <p:spPr>
          <a:xfrm>
            <a:off x="381000" y="361949"/>
            <a:ext cx="609600" cy="533401"/>
          </a:xfrm>
          <a:prstGeom prst="ellipse">
            <a:avLst/>
          </a:prstGeom>
          <a:solidFill>
            <a:srgbClr val="0D2B1D"/>
          </a:solidFill>
          <a:ln>
            <a:solidFill>
              <a:srgbClr val="0D2B1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D65E29-5767-7558-AFDE-F6AFECFC1C97}"/>
              </a:ext>
            </a:extLst>
          </p:cNvPr>
          <p:cNvSpPr txBox="1"/>
          <p:nvPr/>
        </p:nvSpPr>
        <p:spPr>
          <a:xfrm>
            <a:off x="457200" y="36195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EC3B0"/>
                </a:solidFill>
                <a:latin typeface="Cooper Black" panose="0208090404030B020404" pitchFamily="18" charset="0"/>
              </a:rPr>
              <a:t>3</a:t>
            </a:r>
            <a:endParaRPr lang="en-ID" sz="2400" dirty="0">
              <a:solidFill>
                <a:srgbClr val="AEC3B0"/>
              </a:solidFill>
              <a:latin typeface="Cooper Black" panose="0208090404030B0204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5C5D3A6-6746-E20C-E15C-1C75AD9534BF}"/>
              </a:ext>
            </a:extLst>
          </p:cNvPr>
          <p:cNvSpPr txBox="1"/>
          <p:nvPr/>
        </p:nvSpPr>
        <p:spPr>
          <a:xfrm>
            <a:off x="1066800" y="397816"/>
            <a:ext cx="662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E3EFD3"/>
                </a:solidFill>
                <a:latin typeface="Cooper Black" panose="0208090404030B020404" pitchFamily="18" charset="0"/>
              </a:rPr>
              <a:t>Konsumerisme</a:t>
            </a:r>
            <a:r>
              <a:rPr lang="en-US" sz="2400" b="1" dirty="0">
                <a:solidFill>
                  <a:srgbClr val="E3EFD3"/>
                </a:solidFill>
                <a:latin typeface="Cooper Black" panose="0208090404030B020404" pitchFamily="18" charset="0"/>
              </a:rPr>
              <a:t> dan </a:t>
            </a:r>
            <a:r>
              <a:rPr lang="en-US" sz="2400" b="1" dirty="0" err="1">
                <a:solidFill>
                  <a:srgbClr val="E3EFD3"/>
                </a:solidFill>
                <a:latin typeface="Cooper Black" panose="0208090404030B020404" pitchFamily="18" charset="0"/>
              </a:rPr>
              <a:t>Hedonisme</a:t>
            </a:r>
            <a:endParaRPr lang="en-ID" sz="2400" b="1" dirty="0">
              <a:solidFill>
                <a:srgbClr val="E3EFD3"/>
              </a:solidFill>
              <a:latin typeface="Cooper Black" panose="0208090404030B0204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D54DDE-043F-FAF5-A7A2-83CCBB11E6C6}"/>
              </a:ext>
            </a:extLst>
          </p:cNvPr>
          <p:cNvSpPr txBox="1"/>
          <p:nvPr/>
        </p:nvSpPr>
        <p:spPr>
          <a:xfrm>
            <a:off x="1066800" y="833707"/>
            <a:ext cx="762000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Di era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modernisasi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hidup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terutama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di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kota-kota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besar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sering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kali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mencerminkan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status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individu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melalui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simbol-simbol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tertentu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mendorong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munculnya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konsumerisme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hedonisme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terutama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di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kalangan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generasi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muda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menekankan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gengsi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prestise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Kemajuan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memperparah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fenomena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menggeser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aktivitas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dunia maya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melalui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media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belanja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daring.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Hedonisme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pandangan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hidup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mengutamakan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kesenangan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kenikmatan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materi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tujuan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utama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hidup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Individu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hedonis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cenderung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bergaya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hidup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mewah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berfoya-foya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lebih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mementingkan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materi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hiburan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Gaya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hidup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hedonis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dipengaruhi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oleh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faktor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internal (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keyakinan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pribadi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)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faktor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eksternal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(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pengaruh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lingkungan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teman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pergaulan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).</a:t>
            </a:r>
          </a:p>
          <a:p>
            <a:pPr marL="342900" indent="-342900" algn="just">
              <a:buFont typeface="+mj-lt"/>
              <a:buAutoNum type="alphaLcPeriod"/>
            </a:pPr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marL="342900" indent="-342900" algn="just">
              <a:buFont typeface="+mj-lt"/>
              <a:buAutoNum type="alphaLcPeriod"/>
            </a:pP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Konsumerisme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pola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hidup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mendorong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konsumsi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berlebihan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tidak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terkendali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menganggap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barang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mewah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ukuran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kebahagiaan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pemuasan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kesuksesan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Sifat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konsumtif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lebih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mengutamakan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keinginan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dibandingkan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kebutuhan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menyebabkan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kecemasan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rasa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tidak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aman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ketika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keinginan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tidak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terpenuhi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karena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keterbatasan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finansial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Konsumerisme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sering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dipicu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oleh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keinginan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mengikuti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tren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hidup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169247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6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59282884-F58B-EE65-383F-34F572269524}"/>
              </a:ext>
            </a:extLst>
          </p:cNvPr>
          <p:cNvSpPr/>
          <p:nvPr/>
        </p:nvSpPr>
        <p:spPr>
          <a:xfrm>
            <a:off x="381000" y="361949"/>
            <a:ext cx="609600" cy="533401"/>
          </a:xfrm>
          <a:prstGeom prst="ellipse">
            <a:avLst/>
          </a:prstGeom>
          <a:solidFill>
            <a:srgbClr val="0D2B1D"/>
          </a:solidFill>
          <a:ln>
            <a:solidFill>
              <a:srgbClr val="0D2B1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D65E29-5767-7558-AFDE-F6AFECFC1C97}"/>
              </a:ext>
            </a:extLst>
          </p:cNvPr>
          <p:cNvSpPr txBox="1"/>
          <p:nvPr/>
        </p:nvSpPr>
        <p:spPr>
          <a:xfrm>
            <a:off x="457200" y="36195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EC3B0"/>
                </a:solidFill>
                <a:latin typeface="Cooper Black" panose="0208090404030B020404" pitchFamily="18" charset="0"/>
              </a:rPr>
              <a:t>4</a:t>
            </a:r>
            <a:endParaRPr lang="en-ID" sz="2400" dirty="0">
              <a:solidFill>
                <a:srgbClr val="AEC3B0"/>
              </a:solidFill>
              <a:latin typeface="Cooper Black" panose="0208090404030B0204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5C5D3A6-6746-E20C-E15C-1C75AD9534BF}"/>
              </a:ext>
            </a:extLst>
          </p:cNvPr>
          <p:cNvSpPr txBox="1"/>
          <p:nvPr/>
        </p:nvSpPr>
        <p:spPr>
          <a:xfrm>
            <a:off x="1066800" y="397816"/>
            <a:ext cx="662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E3EFD3"/>
                </a:solidFill>
                <a:latin typeface="Cooper Black" panose="0208090404030B020404" pitchFamily="18" charset="0"/>
              </a:rPr>
              <a:t>Kerusakan</a:t>
            </a:r>
            <a:r>
              <a:rPr lang="en-US" sz="2400" b="1" dirty="0">
                <a:solidFill>
                  <a:srgbClr val="E3EFD3"/>
                </a:solidFill>
                <a:latin typeface="Cooper Black" panose="0208090404030B020404" pitchFamily="18" charset="0"/>
              </a:rPr>
              <a:t> </a:t>
            </a:r>
            <a:r>
              <a:rPr lang="en-US" sz="2400" b="1" dirty="0" err="1">
                <a:solidFill>
                  <a:srgbClr val="E3EFD3"/>
                </a:solidFill>
                <a:latin typeface="Cooper Black" panose="0208090404030B020404" pitchFamily="18" charset="0"/>
              </a:rPr>
              <a:t>Lingkungan</a:t>
            </a:r>
            <a:endParaRPr lang="en-ID" sz="2400" b="1" dirty="0">
              <a:solidFill>
                <a:srgbClr val="E3EFD3"/>
              </a:solidFill>
              <a:latin typeface="Cooper Black" panose="0208090404030B0204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D54DDE-043F-FAF5-A7A2-83CCBB11E6C6}"/>
              </a:ext>
            </a:extLst>
          </p:cNvPr>
          <p:cNvSpPr txBox="1"/>
          <p:nvPr/>
        </p:nvSpPr>
        <p:spPr>
          <a:xfrm>
            <a:off x="1066800" y="833707"/>
            <a:ext cx="7620000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dimulai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sejak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1960,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didorong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oleh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pergerakan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ide,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manusia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barang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sering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kali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dipicu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oleh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perusahaan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multinasional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Sejak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1970,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perusahaan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melakukan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kegiatan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secara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agresif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bersifat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ekspansif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eksploitatif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mengabaikan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dampak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lingkungan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seperti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pencemaran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tanah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air,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udara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suara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serta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kerusakan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hutan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pantai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pegunungan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tanaman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berpotensi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menimbulkan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bencana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mengancam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kehidupan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manusia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algn="just"/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Kerusakan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lingkungan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terutama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disebabkan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oleh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industri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modern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menggunakan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canggih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produksi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massal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sering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kali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tanpa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peraturan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membatasi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Contohnya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pembuangan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limbah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berbahaya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oleh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perusahaan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kimia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perairan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emisi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gas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tanpa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penyaringan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oleh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perusahaan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mesin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menyebabkan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pencemaran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besar-besaran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Aktivitas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industri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modern yang minim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pengawasan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menyebabkan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kerusakan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lingkungan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global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seperti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pencemaran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air,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efek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rumah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kaca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kerusakan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lapisan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ozon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hujan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asam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deforestasi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penggurunan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penurunan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keanekaragaman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hayati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674873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6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59282884-F58B-EE65-383F-34F572269524}"/>
              </a:ext>
            </a:extLst>
          </p:cNvPr>
          <p:cNvSpPr/>
          <p:nvPr/>
        </p:nvSpPr>
        <p:spPr>
          <a:xfrm>
            <a:off x="381000" y="361949"/>
            <a:ext cx="609600" cy="533401"/>
          </a:xfrm>
          <a:prstGeom prst="ellipse">
            <a:avLst/>
          </a:prstGeom>
          <a:solidFill>
            <a:srgbClr val="0D2B1D"/>
          </a:solidFill>
          <a:ln>
            <a:solidFill>
              <a:srgbClr val="0D2B1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D65E29-5767-7558-AFDE-F6AFECFC1C97}"/>
              </a:ext>
            </a:extLst>
          </p:cNvPr>
          <p:cNvSpPr txBox="1"/>
          <p:nvPr/>
        </p:nvSpPr>
        <p:spPr>
          <a:xfrm>
            <a:off x="457200" y="36195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EC3B0"/>
                </a:solidFill>
                <a:latin typeface="Cooper Black" panose="0208090404030B020404" pitchFamily="18" charset="0"/>
              </a:rPr>
              <a:t>5</a:t>
            </a:r>
            <a:endParaRPr lang="en-ID" sz="2400" dirty="0">
              <a:solidFill>
                <a:srgbClr val="AEC3B0"/>
              </a:solidFill>
              <a:latin typeface="Cooper Black" panose="0208090404030B0204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5C5D3A6-6746-E20C-E15C-1C75AD9534BF}"/>
              </a:ext>
            </a:extLst>
          </p:cNvPr>
          <p:cNvSpPr txBox="1"/>
          <p:nvPr/>
        </p:nvSpPr>
        <p:spPr>
          <a:xfrm>
            <a:off x="1066800" y="397816"/>
            <a:ext cx="662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E3EFD3"/>
                </a:solidFill>
                <a:latin typeface="Cooper Black" panose="0208090404030B020404" pitchFamily="18" charset="0"/>
              </a:rPr>
              <a:t>Kejahatan</a:t>
            </a:r>
            <a:r>
              <a:rPr lang="en-US" sz="2400" b="1" dirty="0">
                <a:solidFill>
                  <a:srgbClr val="E3EFD3"/>
                </a:solidFill>
                <a:latin typeface="Cooper Black" panose="0208090404030B020404" pitchFamily="18" charset="0"/>
              </a:rPr>
              <a:t> </a:t>
            </a:r>
            <a:r>
              <a:rPr lang="en-US" sz="2400" b="1" dirty="0" err="1">
                <a:solidFill>
                  <a:srgbClr val="E3EFD3"/>
                </a:solidFill>
                <a:latin typeface="Cooper Black" panose="0208090404030B020404" pitchFamily="18" charset="0"/>
              </a:rPr>
              <a:t>Siber</a:t>
            </a:r>
            <a:endParaRPr lang="en-ID" sz="2400" b="1" dirty="0">
              <a:solidFill>
                <a:srgbClr val="E3EFD3"/>
              </a:solidFill>
              <a:latin typeface="Cooper Black" panose="0208090404030B0204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D54DDE-043F-FAF5-A7A2-83CCBB11E6C6}"/>
              </a:ext>
            </a:extLst>
          </p:cNvPr>
          <p:cNvSpPr txBox="1"/>
          <p:nvPr/>
        </p:nvSpPr>
        <p:spPr>
          <a:xfrm>
            <a:off x="1066800" y="833707"/>
            <a:ext cx="7620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Kejahatan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siber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tindakan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melanggar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hukum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dilakukan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melalui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internet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memanfaatkan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komputer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telekomunikasi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Berikut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beberapa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kejahatan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siber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6B18593-2825-D57A-FFB5-4701F76752C3}"/>
              </a:ext>
            </a:extLst>
          </p:cNvPr>
          <p:cNvSpPr/>
          <p:nvPr/>
        </p:nvSpPr>
        <p:spPr>
          <a:xfrm>
            <a:off x="1066800" y="1428750"/>
            <a:ext cx="2628900" cy="304800"/>
          </a:xfrm>
          <a:prstGeom prst="roundRect">
            <a:avLst/>
          </a:prstGeom>
          <a:solidFill>
            <a:srgbClr val="6B8F71"/>
          </a:solidFill>
          <a:ln>
            <a:solidFill>
              <a:srgbClr val="6B8F7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eriod"/>
            </a:pPr>
            <a:r>
              <a:rPr lang="en-US" sz="1400" b="1" dirty="0" err="1">
                <a:latin typeface="Quire Sans" panose="020B0502040400020003" pitchFamily="34" charset="0"/>
                <a:cs typeface="Quire Sans" panose="020B0502040400020003" pitchFamily="34" charset="0"/>
              </a:rPr>
              <a:t>Pencurian</a:t>
            </a:r>
            <a:r>
              <a:rPr lang="en-US" sz="1400" b="1" dirty="0">
                <a:latin typeface="Quire Sans" panose="020B0502040400020003" pitchFamily="34" charset="0"/>
                <a:cs typeface="Quire Sans" panose="020B0502040400020003" pitchFamily="34" charset="0"/>
              </a:rPr>
              <a:t> Data (</a:t>
            </a:r>
            <a:r>
              <a:rPr lang="en-US" sz="1400" b="1" i="1" dirty="0">
                <a:latin typeface="Quire Sans" panose="020B0502040400020003" pitchFamily="34" charset="0"/>
                <a:cs typeface="Quire Sans" panose="020B0502040400020003" pitchFamily="34" charset="0"/>
              </a:rPr>
              <a:t>Phishing</a:t>
            </a:r>
            <a:r>
              <a:rPr lang="en-US" sz="1400" b="1" dirty="0">
                <a:latin typeface="Quire Sans" panose="020B0502040400020003" pitchFamily="34" charset="0"/>
                <a:cs typeface="Quire Sans" panose="020B0502040400020003" pitchFamily="34" charset="0"/>
              </a:rPr>
              <a:t>)</a:t>
            </a:r>
            <a:endParaRPr lang="en-ID" sz="1400" b="1" dirty="0"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0C9C24-7590-F274-0B38-03E7DEA77B79}"/>
              </a:ext>
            </a:extLst>
          </p:cNvPr>
          <p:cNvSpPr txBox="1"/>
          <p:nvPr/>
        </p:nvSpPr>
        <p:spPr>
          <a:xfrm>
            <a:off x="1397934" y="1747304"/>
            <a:ext cx="736506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Penipuan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daring di mana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pelaku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menyamar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entitas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tepercaya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memperoleh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informasi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rahasia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korban,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seperti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data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pribadi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rekening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keuangan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Data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bisa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digunakan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langsung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menipu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dijual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tindakan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kriminal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lainnya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A872CD6-557A-E50C-C69F-5D1F6D72884A}"/>
              </a:ext>
            </a:extLst>
          </p:cNvPr>
          <p:cNvSpPr/>
          <p:nvPr/>
        </p:nvSpPr>
        <p:spPr>
          <a:xfrm>
            <a:off x="1071282" y="2656412"/>
            <a:ext cx="2281518" cy="304800"/>
          </a:xfrm>
          <a:prstGeom prst="roundRect">
            <a:avLst/>
          </a:prstGeom>
          <a:solidFill>
            <a:srgbClr val="6B8F71"/>
          </a:solidFill>
          <a:ln>
            <a:solidFill>
              <a:srgbClr val="6B8F7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eriod" startAt="2"/>
            </a:pPr>
            <a:r>
              <a:rPr lang="en-US" sz="1400" b="1" dirty="0" err="1">
                <a:latin typeface="Quire Sans" panose="020B0502040400020003" pitchFamily="34" charset="0"/>
                <a:cs typeface="Quire Sans" panose="020B0502040400020003" pitchFamily="34" charset="0"/>
              </a:rPr>
              <a:t>Penyebaran</a:t>
            </a:r>
            <a:r>
              <a:rPr lang="en-US" sz="1400" b="1" dirty="0"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US" sz="1400" b="1" i="1" dirty="0">
                <a:latin typeface="Quire Sans" panose="020B0502040400020003" pitchFamily="34" charset="0"/>
                <a:cs typeface="Quire Sans" panose="020B0502040400020003" pitchFamily="34" charset="0"/>
              </a:rPr>
              <a:t>Malware</a:t>
            </a:r>
            <a:endParaRPr lang="en-ID" sz="1400" b="1" dirty="0"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AD49EBE-7101-E6B0-3B10-D75023FEEB9D}"/>
              </a:ext>
            </a:extLst>
          </p:cNvPr>
          <p:cNvSpPr txBox="1"/>
          <p:nvPr/>
        </p:nvSpPr>
        <p:spPr>
          <a:xfrm>
            <a:off x="1402416" y="2974966"/>
            <a:ext cx="736506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Perangkat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lunak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dirancang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menyusup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merusak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sistem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komputer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tanpa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izin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Malware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dapat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mencuri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data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menyebar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melalui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email,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unduhan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internet,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program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terinfeksi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840176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6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59282884-F58B-EE65-383F-34F572269524}"/>
              </a:ext>
            </a:extLst>
          </p:cNvPr>
          <p:cNvSpPr/>
          <p:nvPr/>
        </p:nvSpPr>
        <p:spPr>
          <a:xfrm>
            <a:off x="381000" y="361949"/>
            <a:ext cx="609600" cy="533401"/>
          </a:xfrm>
          <a:prstGeom prst="ellipse">
            <a:avLst/>
          </a:prstGeom>
          <a:solidFill>
            <a:srgbClr val="0D2B1D"/>
          </a:solidFill>
          <a:ln>
            <a:solidFill>
              <a:srgbClr val="0D2B1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D65E29-5767-7558-AFDE-F6AFECFC1C97}"/>
              </a:ext>
            </a:extLst>
          </p:cNvPr>
          <p:cNvSpPr txBox="1"/>
          <p:nvPr/>
        </p:nvSpPr>
        <p:spPr>
          <a:xfrm>
            <a:off x="457200" y="36195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EC3B0"/>
                </a:solidFill>
                <a:latin typeface="Cooper Black" panose="0208090404030B020404" pitchFamily="18" charset="0"/>
              </a:rPr>
              <a:t>5</a:t>
            </a:r>
            <a:endParaRPr lang="en-ID" sz="2400" dirty="0">
              <a:solidFill>
                <a:srgbClr val="AEC3B0"/>
              </a:solidFill>
              <a:latin typeface="Cooper Black" panose="0208090404030B0204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5C5D3A6-6746-E20C-E15C-1C75AD9534BF}"/>
              </a:ext>
            </a:extLst>
          </p:cNvPr>
          <p:cNvSpPr txBox="1"/>
          <p:nvPr/>
        </p:nvSpPr>
        <p:spPr>
          <a:xfrm>
            <a:off x="1066800" y="397816"/>
            <a:ext cx="662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E3EFD3"/>
                </a:solidFill>
                <a:latin typeface="Cooper Black" panose="0208090404030B020404" pitchFamily="18" charset="0"/>
              </a:rPr>
              <a:t>Kejahatan</a:t>
            </a:r>
            <a:r>
              <a:rPr lang="en-US" sz="2400" b="1" dirty="0">
                <a:solidFill>
                  <a:srgbClr val="E3EFD3"/>
                </a:solidFill>
                <a:latin typeface="Cooper Black" panose="0208090404030B020404" pitchFamily="18" charset="0"/>
              </a:rPr>
              <a:t> </a:t>
            </a:r>
            <a:r>
              <a:rPr lang="en-US" sz="2400" b="1" dirty="0" err="1">
                <a:solidFill>
                  <a:srgbClr val="E3EFD3"/>
                </a:solidFill>
                <a:latin typeface="Cooper Black" panose="0208090404030B020404" pitchFamily="18" charset="0"/>
              </a:rPr>
              <a:t>Siber</a:t>
            </a:r>
            <a:endParaRPr lang="en-ID" sz="2400" b="1" dirty="0">
              <a:solidFill>
                <a:srgbClr val="E3EFD3"/>
              </a:solidFill>
              <a:latin typeface="Cooper Black" panose="0208090404030B0204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6B18593-2825-D57A-FFB5-4701F76752C3}"/>
              </a:ext>
            </a:extLst>
          </p:cNvPr>
          <p:cNvSpPr/>
          <p:nvPr/>
        </p:nvSpPr>
        <p:spPr>
          <a:xfrm>
            <a:off x="1071282" y="961614"/>
            <a:ext cx="3119718" cy="304800"/>
          </a:xfrm>
          <a:prstGeom prst="roundRect">
            <a:avLst/>
          </a:prstGeom>
          <a:solidFill>
            <a:srgbClr val="6B8F71"/>
          </a:solidFill>
          <a:ln>
            <a:solidFill>
              <a:srgbClr val="6B8F7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eriod" startAt="3"/>
            </a:pPr>
            <a:r>
              <a:rPr lang="en-US" sz="1400" b="1" dirty="0" err="1">
                <a:latin typeface="Quire Sans" panose="020B0502040400020003" pitchFamily="34" charset="0"/>
                <a:cs typeface="Quire Sans" panose="020B0502040400020003" pitchFamily="34" charset="0"/>
              </a:rPr>
              <a:t>Serangan</a:t>
            </a:r>
            <a:r>
              <a:rPr lang="en-US" sz="1400" b="1" dirty="0">
                <a:latin typeface="Quire Sans" panose="020B0502040400020003" pitchFamily="34" charset="0"/>
                <a:cs typeface="Quire Sans" panose="020B0502040400020003" pitchFamily="34" charset="0"/>
              </a:rPr>
              <a:t> DoS (</a:t>
            </a:r>
            <a:r>
              <a:rPr lang="en-US" sz="1400" b="1" i="1" dirty="0">
                <a:latin typeface="Quire Sans" panose="020B0502040400020003" pitchFamily="34" charset="0"/>
                <a:cs typeface="Quire Sans" panose="020B0502040400020003" pitchFamily="34" charset="0"/>
              </a:rPr>
              <a:t>Denial of Service</a:t>
            </a:r>
            <a:r>
              <a:rPr lang="en-US" sz="1400" b="1" dirty="0">
                <a:latin typeface="Quire Sans" panose="020B0502040400020003" pitchFamily="34" charset="0"/>
                <a:cs typeface="Quire Sans" panose="020B0502040400020003" pitchFamily="34" charset="0"/>
              </a:rPr>
              <a:t>)</a:t>
            </a:r>
            <a:endParaRPr lang="en-ID" sz="1400" b="1" dirty="0"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0C9C24-7590-F274-0B38-03E7DEA77B79}"/>
              </a:ext>
            </a:extLst>
          </p:cNvPr>
          <p:cNvSpPr txBox="1"/>
          <p:nvPr/>
        </p:nvSpPr>
        <p:spPr>
          <a:xfrm>
            <a:off x="1402416" y="1280168"/>
            <a:ext cx="736506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Serangan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menghabiskan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sumber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sistem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jaringan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sehingga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tidak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bisa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beroperasi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benar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Serangan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membuat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layanan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tidak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bisa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diakses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oleh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pengguna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lain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dapat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menyebabkan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server down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crash.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E1222D2-3A17-D610-D7A9-561DFBBDB5A2}"/>
              </a:ext>
            </a:extLst>
          </p:cNvPr>
          <p:cNvSpPr/>
          <p:nvPr/>
        </p:nvSpPr>
        <p:spPr>
          <a:xfrm>
            <a:off x="1071282" y="2220922"/>
            <a:ext cx="3348318" cy="304800"/>
          </a:xfrm>
          <a:prstGeom prst="roundRect">
            <a:avLst/>
          </a:prstGeom>
          <a:solidFill>
            <a:srgbClr val="6B8F71"/>
          </a:solidFill>
          <a:ln>
            <a:solidFill>
              <a:srgbClr val="6B8F7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eriod" startAt="4"/>
            </a:pPr>
            <a:r>
              <a:rPr lang="en-US" sz="1400" b="1" dirty="0" err="1">
                <a:latin typeface="Quire Sans" panose="020B0502040400020003" pitchFamily="34" charset="0"/>
                <a:cs typeface="Quire Sans" panose="020B0502040400020003" pitchFamily="34" charset="0"/>
              </a:rPr>
              <a:t>Perundungan</a:t>
            </a:r>
            <a:r>
              <a:rPr lang="en-US" sz="1400" b="1" dirty="0"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US" sz="1400" b="1" dirty="0" err="1">
                <a:latin typeface="Quire Sans" panose="020B0502040400020003" pitchFamily="34" charset="0"/>
                <a:cs typeface="Quire Sans" panose="020B0502040400020003" pitchFamily="34" charset="0"/>
              </a:rPr>
              <a:t>Siber</a:t>
            </a:r>
            <a:r>
              <a:rPr lang="en-US" sz="1400" b="1" dirty="0">
                <a:latin typeface="Quire Sans" panose="020B0502040400020003" pitchFamily="34" charset="0"/>
                <a:cs typeface="Quire Sans" panose="020B0502040400020003" pitchFamily="34" charset="0"/>
              </a:rPr>
              <a:t> (</a:t>
            </a:r>
            <a:r>
              <a:rPr lang="en-US" sz="1400" b="1" i="1" dirty="0">
                <a:latin typeface="Quire Sans" panose="020B0502040400020003" pitchFamily="34" charset="0"/>
                <a:cs typeface="Quire Sans" panose="020B0502040400020003" pitchFamily="34" charset="0"/>
              </a:rPr>
              <a:t>Cyberbullying</a:t>
            </a:r>
            <a:r>
              <a:rPr lang="en-US" sz="1400" b="1" dirty="0">
                <a:latin typeface="Quire Sans" panose="020B0502040400020003" pitchFamily="34" charset="0"/>
                <a:cs typeface="Quire Sans" panose="020B0502040400020003" pitchFamily="34" charset="0"/>
              </a:rPr>
              <a:t>)</a:t>
            </a:r>
            <a:endParaRPr lang="en-ID" sz="1400" b="1" dirty="0"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393586-C483-04A7-E6BA-763DACE05302}"/>
              </a:ext>
            </a:extLst>
          </p:cNvPr>
          <p:cNvSpPr txBox="1"/>
          <p:nvPr/>
        </p:nvSpPr>
        <p:spPr>
          <a:xfrm>
            <a:off x="1402416" y="2539476"/>
            <a:ext cx="736506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Intimidasi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dilakukan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melalui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sarana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elektronik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seperti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telepon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internet,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termasuk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memposting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foto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status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mempermalukan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mengolok-olok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mengancam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menyebar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fitnah. Motif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pelaku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bervariasi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iseng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hingga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balas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dendam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8723027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9DF2B22-9EE2-79C1-AC2C-295977F55DF9}"/>
              </a:ext>
            </a:extLst>
          </p:cNvPr>
          <p:cNvSpPr/>
          <p:nvPr/>
        </p:nvSpPr>
        <p:spPr>
          <a:xfrm>
            <a:off x="609600" y="819150"/>
            <a:ext cx="6096000" cy="3048000"/>
          </a:xfrm>
          <a:prstGeom prst="roundRect">
            <a:avLst/>
          </a:prstGeom>
          <a:solidFill>
            <a:srgbClr val="D0D0D0"/>
          </a:solidFill>
          <a:ln>
            <a:solidFill>
              <a:srgbClr val="D0D0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>
              <a:buFont typeface="+mj-lt"/>
              <a:buAutoNum type="alphaUcPeriod" startAt="3"/>
            </a:pPr>
            <a:r>
              <a:rPr lang="en-US" sz="3600" dirty="0">
                <a:solidFill>
                  <a:srgbClr val="1E1E1E"/>
                </a:solidFill>
                <a:latin typeface="Cooper Black" panose="0208090404030B020404" pitchFamily="18" charset="0"/>
              </a:rPr>
              <a:t>Upaya </a:t>
            </a:r>
            <a:r>
              <a:rPr lang="en-US" sz="3600" dirty="0" err="1">
                <a:solidFill>
                  <a:srgbClr val="1E1E1E"/>
                </a:solidFill>
                <a:latin typeface="Cooper Black" panose="0208090404030B020404" pitchFamily="18" charset="0"/>
              </a:rPr>
              <a:t>Mengatasi</a:t>
            </a:r>
            <a:r>
              <a:rPr lang="en-US" sz="3600" dirty="0">
                <a:solidFill>
                  <a:srgbClr val="1E1E1E"/>
                </a:solidFill>
                <a:latin typeface="Cooper Black" panose="0208090404030B020404" pitchFamily="18" charset="0"/>
              </a:rPr>
              <a:t> </a:t>
            </a:r>
            <a:r>
              <a:rPr lang="en-US" sz="3600" dirty="0" err="1">
                <a:solidFill>
                  <a:srgbClr val="1E1E1E"/>
                </a:solidFill>
                <a:latin typeface="Cooper Black" panose="0208090404030B020404" pitchFamily="18" charset="0"/>
              </a:rPr>
              <a:t>Masalah</a:t>
            </a:r>
            <a:r>
              <a:rPr lang="en-US" sz="3600" dirty="0">
                <a:solidFill>
                  <a:srgbClr val="1E1E1E"/>
                </a:solidFill>
                <a:latin typeface="Cooper Black" panose="0208090404030B020404" pitchFamily="18" charset="0"/>
              </a:rPr>
              <a:t> </a:t>
            </a:r>
            <a:r>
              <a:rPr lang="en-US" sz="3600" dirty="0" err="1">
                <a:solidFill>
                  <a:srgbClr val="1E1E1E"/>
                </a:solidFill>
                <a:latin typeface="Cooper Black" panose="0208090404030B020404" pitchFamily="18" charset="0"/>
              </a:rPr>
              <a:t>Sosial</a:t>
            </a:r>
            <a:r>
              <a:rPr lang="en-US" sz="3600" dirty="0">
                <a:solidFill>
                  <a:srgbClr val="1E1E1E"/>
                </a:solidFill>
                <a:latin typeface="Cooper Black" panose="0208090404030B020404" pitchFamily="18" charset="0"/>
              </a:rPr>
              <a:t> </a:t>
            </a:r>
            <a:r>
              <a:rPr lang="en-US" sz="3600" dirty="0" err="1">
                <a:solidFill>
                  <a:srgbClr val="1E1E1E"/>
                </a:solidFill>
                <a:latin typeface="Cooper Black" panose="0208090404030B020404" pitchFamily="18" charset="0"/>
              </a:rPr>
              <a:t>Akibat</a:t>
            </a:r>
            <a:r>
              <a:rPr lang="en-US" sz="3600" dirty="0">
                <a:solidFill>
                  <a:srgbClr val="1E1E1E"/>
                </a:solidFill>
                <a:latin typeface="Cooper Black" panose="0208090404030B020404" pitchFamily="18" charset="0"/>
              </a:rPr>
              <a:t> </a:t>
            </a:r>
            <a:r>
              <a:rPr lang="en-US" sz="3600" dirty="0" err="1">
                <a:solidFill>
                  <a:srgbClr val="1E1E1E"/>
                </a:solidFill>
                <a:latin typeface="Cooper Black" panose="0208090404030B020404" pitchFamily="18" charset="0"/>
              </a:rPr>
              <a:t>Globalisasi</a:t>
            </a:r>
            <a:r>
              <a:rPr lang="en-US" sz="3600" dirty="0">
                <a:solidFill>
                  <a:srgbClr val="1E1E1E"/>
                </a:solidFill>
                <a:latin typeface="Cooper Black" panose="0208090404030B020404" pitchFamily="18" charset="0"/>
              </a:rPr>
              <a:t> dan Era Digital</a:t>
            </a:r>
            <a:endParaRPr lang="en-ID" sz="3600" dirty="0">
              <a:solidFill>
                <a:srgbClr val="1E1E1E"/>
              </a:solidFill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37715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59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DA9E2AF-9EC0-C08A-EF3C-D5EAB73B0DC8}"/>
              </a:ext>
            </a:extLst>
          </p:cNvPr>
          <p:cNvSpPr/>
          <p:nvPr/>
        </p:nvSpPr>
        <p:spPr>
          <a:xfrm>
            <a:off x="381000" y="285750"/>
            <a:ext cx="457200" cy="457200"/>
          </a:xfrm>
          <a:prstGeom prst="roundRect">
            <a:avLst/>
          </a:prstGeom>
          <a:solidFill>
            <a:srgbClr val="1E1E1E"/>
          </a:solidFill>
          <a:ln>
            <a:solidFill>
              <a:srgbClr val="1E1E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7BBE136-885A-79BD-4CEE-44D58F68A812}"/>
              </a:ext>
            </a:extLst>
          </p:cNvPr>
          <p:cNvSpPr/>
          <p:nvPr/>
        </p:nvSpPr>
        <p:spPr>
          <a:xfrm>
            <a:off x="1066800" y="283517"/>
            <a:ext cx="3886200" cy="459433"/>
          </a:xfrm>
          <a:prstGeom prst="roundRect">
            <a:avLst/>
          </a:prstGeom>
          <a:solidFill>
            <a:srgbClr val="D0D0D0"/>
          </a:solidFill>
          <a:ln>
            <a:solidFill>
              <a:srgbClr val="D0D0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err="1">
                <a:solidFill>
                  <a:srgbClr val="1E1E1E"/>
                </a:solidFill>
                <a:latin typeface="Eras Bold ITC" panose="020B0907030504020204" pitchFamily="34" charset="0"/>
              </a:rPr>
              <a:t>Memperteguh</a:t>
            </a:r>
            <a:r>
              <a:rPr lang="en-US" sz="2000" b="1" dirty="0">
                <a:solidFill>
                  <a:srgbClr val="1E1E1E"/>
                </a:solidFill>
                <a:latin typeface="Eras Bold ITC" panose="020B0907030504020204" pitchFamily="34" charset="0"/>
              </a:rPr>
              <a:t> </a:t>
            </a:r>
            <a:r>
              <a:rPr lang="en-US" sz="2000" b="1" dirty="0" err="1">
                <a:solidFill>
                  <a:srgbClr val="1E1E1E"/>
                </a:solidFill>
                <a:latin typeface="Eras Bold ITC" panose="020B0907030504020204" pitchFamily="34" charset="0"/>
              </a:rPr>
              <a:t>Nasionalisme</a:t>
            </a:r>
            <a:endParaRPr lang="en-ID" sz="2000" b="1" dirty="0">
              <a:solidFill>
                <a:srgbClr val="1E1E1E"/>
              </a:solidFill>
              <a:latin typeface="Eras Bold ITC" panose="020B09070305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8B1C88-B857-2ED6-48DC-EDFF52B4E3CB}"/>
              </a:ext>
            </a:extLst>
          </p:cNvPr>
          <p:cNvSpPr txBox="1"/>
          <p:nvPr/>
        </p:nvSpPr>
        <p:spPr>
          <a:xfrm>
            <a:off x="381000" y="283517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1EFEF"/>
                </a:solidFill>
                <a:latin typeface="Eras Bold ITC" panose="020B0907030504020204" pitchFamily="34" charset="0"/>
              </a:rPr>
              <a:t>1</a:t>
            </a:r>
            <a:endParaRPr lang="en-ID" sz="2400" b="1" dirty="0">
              <a:solidFill>
                <a:srgbClr val="F1EFEF"/>
              </a:solidFill>
              <a:latin typeface="Eras Bold ITC" panose="020B0907030504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4B184E-A75D-0A56-BDD7-DCFD630B21A0}"/>
              </a:ext>
            </a:extLst>
          </p:cNvPr>
          <p:cNvSpPr txBox="1"/>
          <p:nvPr/>
        </p:nvSpPr>
        <p:spPr>
          <a:xfrm>
            <a:off x="1066800" y="762997"/>
            <a:ext cx="762000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didorong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oleh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kemajuan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ilmu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pengetahuan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membawa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dampak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signifikan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terhadap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kehidupan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politik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global,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termasuk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di Indonesia.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Generasi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muda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Indonesia,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harapan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bangsa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perlu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memperkuat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nasionalisme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menghadapi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tantangan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algn="just"/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Nasionalisme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cinta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terhadap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tanah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air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upaya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mempertahankan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memajukan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bangsa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tanpa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merugikan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bangsa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lain.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mencakup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kesadaran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identitas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bangsa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semangat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kebangsaan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partisipasi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aktif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pembangunan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Pengembangan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jiwa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nasionalisme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penting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agar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generasi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muda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bisa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menjaga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tradisi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sejarah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bangsa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Pengembangan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nasionalisme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pada era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milenial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dapat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dilakukan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melalui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: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Pembangunan </a:t>
            </a: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karakter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: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Membangun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integritas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kejujuran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tanggung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jawab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empati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Pemberdayaan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karakter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: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Menggunakan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teladan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inspiratif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membentuk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kesadaran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kolektif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Perekayasa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karakter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: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Mengembangkan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ilmu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pengetahuan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kebudayaan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serta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karakter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positif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763749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59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DA9E2AF-9EC0-C08A-EF3C-D5EAB73B0DC8}"/>
              </a:ext>
            </a:extLst>
          </p:cNvPr>
          <p:cNvSpPr/>
          <p:nvPr/>
        </p:nvSpPr>
        <p:spPr>
          <a:xfrm>
            <a:off x="381000" y="285750"/>
            <a:ext cx="457200" cy="457200"/>
          </a:xfrm>
          <a:prstGeom prst="roundRect">
            <a:avLst/>
          </a:prstGeom>
          <a:solidFill>
            <a:srgbClr val="1E1E1E"/>
          </a:solidFill>
          <a:ln>
            <a:solidFill>
              <a:srgbClr val="1E1E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7BBE136-885A-79BD-4CEE-44D58F68A812}"/>
              </a:ext>
            </a:extLst>
          </p:cNvPr>
          <p:cNvSpPr/>
          <p:nvPr/>
        </p:nvSpPr>
        <p:spPr>
          <a:xfrm>
            <a:off x="1066800" y="283517"/>
            <a:ext cx="3886200" cy="459433"/>
          </a:xfrm>
          <a:prstGeom prst="roundRect">
            <a:avLst/>
          </a:prstGeom>
          <a:solidFill>
            <a:srgbClr val="D0D0D0"/>
          </a:solidFill>
          <a:ln>
            <a:solidFill>
              <a:srgbClr val="D0D0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err="1">
                <a:solidFill>
                  <a:srgbClr val="1E1E1E"/>
                </a:solidFill>
                <a:latin typeface="Eras Bold ITC" panose="020B0907030504020204" pitchFamily="34" charset="0"/>
              </a:rPr>
              <a:t>Memperteguh</a:t>
            </a:r>
            <a:r>
              <a:rPr lang="en-US" sz="2000" b="1" dirty="0">
                <a:solidFill>
                  <a:srgbClr val="1E1E1E"/>
                </a:solidFill>
                <a:latin typeface="Eras Bold ITC" panose="020B0907030504020204" pitchFamily="34" charset="0"/>
              </a:rPr>
              <a:t> </a:t>
            </a:r>
            <a:r>
              <a:rPr lang="en-US" sz="2000" b="1" dirty="0" err="1">
                <a:solidFill>
                  <a:srgbClr val="1E1E1E"/>
                </a:solidFill>
                <a:latin typeface="Eras Bold ITC" panose="020B0907030504020204" pitchFamily="34" charset="0"/>
              </a:rPr>
              <a:t>Nasionalisme</a:t>
            </a:r>
            <a:endParaRPr lang="en-ID" sz="2000" b="1" dirty="0">
              <a:solidFill>
                <a:srgbClr val="1E1E1E"/>
              </a:solidFill>
              <a:latin typeface="Eras Bold ITC" panose="020B09070305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8B1C88-B857-2ED6-48DC-EDFF52B4E3CB}"/>
              </a:ext>
            </a:extLst>
          </p:cNvPr>
          <p:cNvSpPr txBox="1"/>
          <p:nvPr/>
        </p:nvSpPr>
        <p:spPr>
          <a:xfrm>
            <a:off x="381000" y="283517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1EFEF"/>
                </a:solidFill>
                <a:latin typeface="Eras Bold ITC" panose="020B0907030504020204" pitchFamily="34" charset="0"/>
              </a:rPr>
              <a:t>1</a:t>
            </a:r>
            <a:endParaRPr lang="en-ID" sz="2400" b="1" dirty="0">
              <a:solidFill>
                <a:srgbClr val="F1EFEF"/>
              </a:solidFill>
              <a:latin typeface="Eras Bold ITC" panose="020B0907030504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4B184E-A75D-0A56-BDD7-DCFD630B21A0}"/>
              </a:ext>
            </a:extLst>
          </p:cNvPr>
          <p:cNvSpPr txBox="1"/>
          <p:nvPr/>
        </p:nvSpPr>
        <p:spPr>
          <a:xfrm>
            <a:off x="1066800" y="762997"/>
            <a:ext cx="7620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Upaya </a:t>
            </a:r>
            <a:r>
              <a:rPr lang="en-US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memperkuat</a:t>
            </a:r>
            <a:r>
              <a:rPr lang="en-US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nasionalisme</a:t>
            </a:r>
            <a:r>
              <a:rPr lang="en-US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meliputi</a:t>
            </a:r>
            <a:r>
              <a:rPr lang="en-US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: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Pendidikan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tentang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Pancasila,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kewarganegaraan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bela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Menanamkan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cinta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tanah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air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menghormati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jasa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pahlawan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Bangga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menggunakan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produk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negeri.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Kegiatan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meningkatkan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rasa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nasionalisme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seperti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seminar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pameran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kebudayaan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Pendidikan moral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mengurangi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dampak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negatif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726057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59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174B184E-A75D-0A56-BDD7-DCFD630B21A0}"/>
              </a:ext>
            </a:extLst>
          </p:cNvPr>
          <p:cNvSpPr txBox="1"/>
          <p:nvPr/>
        </p:nvSpPr>
        <p:spPr>
          <a:xfrm>
            <a:off x="1066800" y="762997"/>
            <a:ext cx="76200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Menghadapi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tantangan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era digital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memerlukan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adaptif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kreatif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inovatif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memiliki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kecakapan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Kemampuan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beradaptasi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menghasilkan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ide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baru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menemukan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solusi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kreatif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sangat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penting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Selain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itu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sikap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terbuka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terhadap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perbedaan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pandangan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serta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kemampuan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bekerja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sama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menunjukkan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empati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kepedulian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kunci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menghadapi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tantangan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global.</a:t>
            </a:r>
          </a:p>
          <a:p>
            <a:pPr algn="just"/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Berikut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beberapa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cara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mengembangkan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kecakapan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: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Gemar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membaca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dan </a:t>
            </a: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mengakses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informasi</a:t>
            </a:r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marL="355600"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Meningkatkan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literasi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terutama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literasi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digital,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memahami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dunia,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memperluas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wawasan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mengasah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kemampuan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kritis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analitis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55600" algn="just"/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marL="342900" indent="-342900" algn="just">
              <a:buFont typeface="+mj-lt"/>
              <a:buAutoNum type="alphaLcPeriod" startAt="2"/>
            </a:pP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Mengikuti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pelatihan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atau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kursus</a:t>
            </a:r>
            <a:endParaRPr lang="en-ID" sz="1400" b="1" dirty="0">
              <a:solidFill>
                <a:schemeClr val="bg1"/>
              </a:solidFill>
              <a:latin typeface="Quire Sans Light" panose="020B0302040400020003" pitchFamily="34" charset="0"/>
              <a:cs typeface="Quire Sans" panose="020B0502040400020003" pitchFamily="34" charset="0"/>
            </a:endParaRPr>
          </a:p>
          <a:p>
            <a:pPr marL="355600"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Meningkatkan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keterampilan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pengetahuan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sesuai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minat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menghadapi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persaingan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memanfaatkan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peluang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55600" algn="just"/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marL="342900" indent="-342900" algn="just">
              <a:buFont typeface="+mj-lt"/>
              <a:buAutoNum type="alphaLcPeriod" startAt="3"/>
            </a:pP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Mengembangkan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jiwa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kepemimpinan</a:t>
            </a:r>
            <a:endParaRPr lang="en-ID" sz="1400" b="1" dirty="0">
              <a:solidFill>
                <a:schemeClr val="bg1"/>
              </a:solidFill>
              <a:latin typeface="Quire Sans Light" panose="020B0302040400020003" pitchFamily="34" charset="0"/>
              <a:cs typeface="Quire Sans" panose="020B0502040400020003" pitchFamily="34" charset="0"/>
            </a:endParaRPr>
          </a:p>
          <a:p>
            <a:pPr marL="355600"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Mempersiapkan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pemimpin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masa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depan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kemampuan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memimpin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berkolaborasi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menginspirasi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memengaruhi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orang lain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secara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positif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DA9E2AF-9EC0-C08A-EF3C-D5EAB73B0DC8}"/>
              </a:ext>
            </a:extLst>
          </p:cNvPr>
          <p:cNvSpPr/>
          <p:nvPr/>
        </p:nvSpPr>
        <p:spPr>
          <a:xfrm>
            <a:off x="381000" y="285750"/>
            <a:ext cx="457200" cy="457200"/>
          </a:xfrm>
          <a:prstGeom prst="roundRect">
            <a:avLst/>
          </a:prstGeom>
          <a:solidFill>
            <a:srgbClr val="1E1E1E"/>
          </a:solidFill>
          <a:ln>
            <a:solidFill>
              <a:srgbClr val="1E1E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7BBE136-885A-79BD-4CEE-44D58F68A812}"/>
              </a:ext>
            </a:extLst>
          </p:cNvPr>
          <p:cNvSpPr/>
          <p:nvPr/>
        </p:nvSpPr>
        <p:spPr>
          <a:xfrm>
            <a:off x="1066800" y="283517"/>
            <a:ext cx="4495800" cy="459433"/>
          </a:xfrm>
          <a:prstGeom prst="roundRect">
            <a:avLst/>
          </a:prstGeom>
          <a:solidFill>
            <a:srgbClr val="D0D0D0"/>
          </a:solidFill>
          <a:ln>
            <a:solidFill>
              <a:srgbClr val="D0D0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err="1">
                <a:solidFill>
                  <a:srgbClr val="1E1E1E"/>
                </a:solidFill>
                <a:latin typeface="Eras Bold ITC" panose="020B0907030504020204" pitchFamily="34" charset="0"/>
              </a:rPr>
              <a:t>Menumbuhkan</a:t>
            </a:r>
            <a:r>
              <a:rPr lang="en-US" sz="2000" b="1" dirty="0">
                <a:solidFill>
                  <a:srgbClr val="1E1E1E"/>
                </a:solidFill>
                <a:latin typeface="Eras Bold ITC" panose="020B0907030504020204" pitchFamily="34" charset="0"/>
              </a:rPr>
              <a:t> </a:t>
            </a:r>
            <a:r>
              <a:rPr lang="en-US" sz="2000" b="1" dirty="0" err="1">
                <a:solidFill>
                  <a:srgbClr val="1E1E1E"/>
                </a:solidFill>
                <a:latin typeface="Eras Bold ITC" panose="020B0907030504020204" pitchFamily="34" charset="0"/>
              </a:rPr>
              <a:t>Kecakapan</a:t>
            </a:r>
            <a:r>
              <a:rPr lang="en-US" sz="2000" b="1" dirty="0">
                <a:solidFill>
                  <a:srgbClr val="1E1E1E"/>
                </a:solidFill>
                <a:latin typeface="Eras Bold ITC" panose="020B0907030504020204" pitchFamily="34" charset="0"/>
              </a:rPr>
              <a:t> </a:t>
            </a:r>
            <a:r>
              <a:rPr lang="en-US" sz="2000" b="1" dirty="0" err="1">
                <a:solidFill>
                  <a:srgbClr val="1E1E1E"/>
                </a:solidFill>
                <a:latin typeface="Eras Bold ITC" panose="020B0907030504020204" pitchFamily="34" charset="0"/>
              </a:rPr>
              <a:t>Sosial</a:t>
            </a:r>
            <a:endParaRPr lang="en-ID" sz="2000" b="1" dirty="0">
              <a:solidFill>
                <a:srgbClr val="1E1E1E"/>
              </a:solidFill>
              <a:latin typeface="Eras Bold ITC" panose="020B09070305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8B1C88-B857-2ED6-48DC-EDFF52B4E3CB}"/>
              </a:ext>
            </a:extLst>
          </p:cNvPr>
          <p:cNvSpPr txBox="1"/>
          <p:nvPr/>
        </p:nvSpPr>
        <p:spPr>
          <a:xfrm>
            <a:off x="381000" y="283517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1EFEF"/>
                </a:solidFill>
                <a:latin typeface="Eras Bold ITC" panose="020B0907030504020204" pitchFamily="34" charset="0"/>
              </a:rPr>
              <a:t>2</a:t>
            </a:r>
            <a:endParaRPr lang="en-ID" sz="2400" b="1" dirty="0">
              <a:solidFill>
                <a:srgbClr val="F1EFEF"/>
              </a:solidFill>
              <a:latin typeface="Eras Bold ITC" panose="020B0907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39960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DC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1758B55-7591-A300-7D84-B9C23F406B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5" t="158" r="37329" b="-158"/>
          <a:stretch/>
        </p:blipFill>
        <p:spPr bwMode="auto">
          <a:xfrm>
            <a:off x="-2533650" y="-15430"/>
            <a:ext cx="5524500" cy="5158930"/>
          </a:xfrm>
          <a:prstGeom prst="homePlat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FDFBFE1-A970-E59C-3567-F84B13BB4144}"/>
              </a:ext>
            </a:extLst>
          </p:cNvPr>
          <p:cNvSpPr txBox="1"/>
          <p:nvPr/>
        </p:nvSpPr>
        <p:spPr>
          <a:xfrm>
            <a:off x="2362200" y="354590"/>
            <a:ext cx="289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1A5276"/>
                </a:solidFill>
                <a:latin typeface="Dm sans" pitchFamily="2" charset="0"/>
              </a:rPr>
              <a:t>Bab</a:t>
            </a:r>
          </a:p>
          <a:p>
            <a:pPr algn="ctr"/>
            <a:r>
              <a:rPr lang="en-US" sz="3600" b="1" dirty="0">
                <a:solidFill>
                  <a:srgbClr val="1A5276"/>
                </a:solidFill>
                <a:latin typeface="Dm sans" pitchFamily="2" charset="0"/>
              </a:rPr>
              <a:t>3</a:t>
            </a:r>
            <a:endParaRPr lang="en-ID" sz="3600" b="1" dirty="0">
              <a:solidFill>
                <a:srgbClr val="1A5276"/>
              </a:solidFill>
              <a:latin typeface="Dm san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A904AE-DC69-D5B3-790A-DBCF2F1968EF}"/>
              </a:ext>
            </a:extLst>
          </p:cNvPr>
          <p:cNvSpPr txBox="1"/>
          <p:nvPr/>
        </p:nvSpPr>
        <p:spPr>
          <a:xfrm>
            <a:off x="3121622" y="1909746"/>
            <a:ext cx="5753100" cy="1915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rgbClr val="1A5276"/>
                </a:solidFill>
                <a:latin typeface="Dm sans" pitchFamily="2" charset="0"/>
              </a:rPr>
              <a:t>Tujuan</a:t>
            </a:r>
            <a:r>
              <a:rPr lang="en-US" sz="1400" b="1" dirty="0">
                <a:solidFill>
                  <a:srgbClr val="1A5276"/>
                </a:solidFill>
                <a:latin typeface="Dm sans" pitchFamily="2" charset="0"/>
              </a:rPr>
              <a:t> </a:t>
            </a:r>
            <a:r>
              <a:rPr lang="en-US" sz="1400" b="1" dirty="0" err="1">
                <a:solidFill>
                  <a:srgbClr val="1A5276"/>
                </a:solidFill>
                <a:latin typeface="Dm sans" pitchFamily="2" charset="0"/>
              </a:rPr>
              <a:t>Pembelajaran</a:t>
            </a:r>
            <a:endParaRPr lang="en-ID" sz="1400" b="1" dirty="0">
              <a:solidFill>
                <a:srgbClr val="1A5276"/>
              </a:solidFill>
              <a:latin typeface="Dm sans" pitchFamily="2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Peserta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didik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diharapkan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mampu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mendeskripsikan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masalah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sosial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akibat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globalisasi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dan era digital di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lingkungan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sekitar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Peserta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didik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diharapkan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mampu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penelitian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sederhana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sosial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akibat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globalisasi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dan era digital.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Peserta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didik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diharapkan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mampu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merancang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upaya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mengatasi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masalah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sosial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akibat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globalisasi</a:t>
            </a:r>
            <a:r>
              <a:rPr lang="en-ID" sz="1400" kern="100" dirty="0">
                <a:solidFill>
                  <a:srgbClr val="1A5276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dan era digital.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8EACCFC2-0C7C-5D4A-BFA6-D32286D88AA8}"/>
              </a:ext>
            </a:extLst>
          </p:cNvPr>
          <p:cNvSpPr txBox="1"/>
          <p:nvPr/>
        </p:nvSpPr>
        <p:spPr>
          <a:xfrm>
            <a:off x="4572000" y="262256"/>
            <a:ext cx="4114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2980B9"/>
                </a:solidFill>
                <a:latin typeface="Dm sans" pitchFamily="2" charset="0"/>
              </a:rPr>
              <a:t>MASALAH SOSIAL AKIBAT GLOBALISASI DAN ERA DIGITAL</a:t>
            </a:r>
            <a:endParaRPr lang="en-ID" sz="2800" b="1" dirty="0">
              <a:solidFill>
                <a:srgbClr val="2980B9"/>
              </a:solidFill>
              <a:latin typeface="Dm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7731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59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174B184E-A75D-0A56-BDD7-DCFD630B21A0}"/>
              </a:ext>
            </a:extLst>
          </p:cNvPr>
          <p:cNvSpPr txBox="1"/>
          <p:nvPr/>
        </p:nvSpPr>
        <p:spPr>
          <a:xfrm>
            <a:off x="1066800" y="762997"/>
            <a:ext cx="76200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tidak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sepenuhnya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merusak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komunitas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lokal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;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sebaliknya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kemajuan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dapat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membantu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komunitas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lokal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berkomunikasi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belajar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lain.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memungkinkan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mereka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mengembangkan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pengetahuan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mengoptimalkan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kearifan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lokal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Namun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juga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bisa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membawa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nilai-nilai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tidak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sesuai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komunitas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lokal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algn="just"/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Kearifan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lokal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gagasan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nilai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etika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perilaku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setempat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diwariskan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istiadat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ritual.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Contoh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di Indonesia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termasuk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gotong royong, batik,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sistem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pertanian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mitracai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Jawa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Barat,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prinsip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tana’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ulen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Dayak.</a:t>
            </a:r>
          </a:p>
          <a:p>
            <a:pPr algn="just"/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mempertahankan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kearifan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lokal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di era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modernisasi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perlu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dilakukan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nilai-nilai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kearifan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lokal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pembentukan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karakter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bangsa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Kearifan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lokal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juga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bisa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digunakan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memberdayakan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komunitas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lokal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agar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berkembang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secara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mandiri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DA9E2AF-9EC0-C08A-EF3C-D5EAB73B0DC8}"/>
              </a:ext>
            </a:extLst>
          </p:cNvPr>
          <p:cNvSpPr/>
          <p:nvPr/>
        </p:nvSpPr>
        <p:spPr>
          <a:xfrm>
            <a:off x="381000" y="285750"/>
            <a:ext cx="457200" cy="457200"/>
          </a:xfrm>
          <a:prstGeom prst="roundRect">
            <a:avLst/>
          </a:prstGeom>
          <a:solidFill>
            <a:srgbClr val="1E1E1E"/>
          </a:solidFill>
          <a:ln>
            <a:solidFill>
              <a:srgbClr val="1E1E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7BBE136-885A-79BD-4CEE-44D58F68A812}"/>
              </a:ext>
            </a:extLst>
          </p:cNvPr>
          <p:cNvSpPr/>
          <p:nvPr/>
        </p:nvSpPr>
        <p:spPr>
          <a:xfrm>
            <a:off x="1066800" y="283517"/>
            <a:ext cx="4495800" cy="459433"/>
          </a:xfrm>
          <a:prstGeom prst="roundRect">
            <a:avLst/>
          </a:prstGeom>
          <a:solidFill>
            <a:srgbClr val="D0D0D0"/>
          </a:solidFill>
          <a:ln>
            <a:solidFill>
              <a:srgbClr val="D0D0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err="1">
                <a:solidFill>
                  <a:srgbClr val="1E1E1E"/>
                </a:solidFill>
                <a:latin typeface="Eras Bold ITC" panose="020B0907030504020204" pitchFamily="34" charset="0"/>
              </a:rPr>
              <a:t>Mempertahankan</a:t>
            </a:r>
            <a:r>
              <a:rPr lang="en-US" sz="2000" b="1" dirty="0">
                <a:solidFill>
                  <a:srgbClr val="1E1E1E"/>
                </a:solidFill>
                <a:latin typeface="Eras Bold ITC" panose="020B0907030504020204" pitchFamily="34" charset="0"/>
              </a:rPr>
              <a:t> </a:t>
            </a:r>
            <a:r>
              <a:rPr lang="en-US" sz="2000" b="1" dirty="0" err="1">
                <a:solidFill>
                  <a:srgbClr val="1E1E1E"/>
                </a:solidFill>
                <a:latin typeface="Eras Bold ITC" panose="020B0907030504020204" pitchFamily="34" charset="0"/>
              </a:rPr>
              <a:t>Kearifan</a:t>
            </a:r>
            <a:r>
              <a:rPr lang="en-US" sz="2000" b="1" dirty="0">
                <a:solidFill>
                  <a:srgbClr val="1E1E1E"/>
                </a:solidFill>
                <a:latin typeface="Eras Bold ITC" panose="020B0907030504020204" pitchFamily="34" charset="0"/>
              </a:rPr>
              <a:t> </a:t>
            </a:r>
            <a:r>
              <a:rPr lang="en-US" sz="2000" b="1" dirty="0" err="1">
                <a:solidFill>
                  <a:srgbClr val="1E1E1E"/>
                </a:solidFill>
                <a:latin typeface="Eras Bold ITC" panose="020B0907030504020204" pitchFamily="34" charset="0"/>
              </a:rPr>
              <a:t>Lokal</a:t>
            </a:r>
            <a:endParaRPr lang="en-ID" sz="2000" b="1" dirty="0">
              <a:solidFill>
                <a:srgbClr val="1E1E1E"/>
              </a:solidFill>
              <a:latin typeface="Eras Bold ITC" panose="020B09070305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8B1C88-B857-2ED6-48DC-EDFF52B4E3CB}"/>
              </a:ext>
            </a:extLst>
          </p:cNvPr>
          <p:cNvSpPr txBox="1"/>
          <p:nvPr/>
        </p:nvSpPr>
        <p:spPr>
          <a:xfrm>
            <a:off x="381000" y="283517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1EFEF"/>
                </a:solidFill>
                <a:latin typeface="Eras Bold ITC" panose="020B0907030504020204" pitchFamily="34" charset="0"/>
              </a:rPr>
              <a:t>3</a:t>
            </a:r>
            <a:endParaRPr lang="en-ID" sz="2400" b="1" dirty="0">
              <a:solidFill>
                <a:srgbClr val="F1EFEF"/>
              </a:solidFill>
              <a:latin typeface="Eras Bold ITC" panose="020B0907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22382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59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174B184E-A75D-0A56-BDD7-DCFD630B21A0}"/>
              </a:ext>
            </a:extLst>
          </p:cNvPr>
          <p:cNvSpPr txBox="1"/>
          <p:nvPr/>
        </p:nvSpPr>
        <p:spPr>
          <a:xfrm>
            <a:off x="1066800" y="762997"/>
            <a:ext cx="76200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Masalah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lingkungan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saat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sangat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kompleks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sulit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Pembangunan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pertumbuhan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mengandalkan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eksploitasi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sumber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merusak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lingkungan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Keberhasilan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pembangunan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harus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dinilai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pertumbuhan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serta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kemampuan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mempertahankan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melestarikan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lingkungan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Kerusakan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lingkungan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dapat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menipiskan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sumber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membuat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tempat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tinggal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tidak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nyaman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mengancam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keberlanjutan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pembangunan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eksistensi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manusia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algn="just"/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melestarikan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lingkungan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diperlukan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program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sistematis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berkelanjutan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seperti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: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Mengelola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tanah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sesuai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kapasitas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merancang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sistem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irigasi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baik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Mengolah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limbah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produksi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cara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khusus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Melakukan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reboisasi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di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lahan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tandus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menerapkan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tebang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pilih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menjaga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kelestarian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hutan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Menggunakan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barang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industri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ramah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lingkungan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Mengawasi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pemegang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Hak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Pengusahaan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Hutan agar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tidak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mengeksploitasi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hutan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secara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berlebihan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DA9E2AF-9EC0-C08A-EF3C-D5EAB73B0DC8}"/>
              </a:ext>
            </a:extLst>
          </p:cNvPr>
          <p:cNvSpPr/>
          <p:nvPr/>
        </p:nvSpPr>
        <p:spPr>
          <a:xfrm>
            <a:off x="381000" y="285750"/>
            <a:ext cx="457200" cy="457200"/>
          </a:xfrm>
          <a:prstGeom prst="roundRect">
            <a:avLst/>
          </a:prstGeom>
          <a:solidFill>
            <a:srgbClr val="1E1E1E"/>
          </a:solidFill>
          <a:ln>
            <a:solidFill>
              <a:srgbClr val="1E1E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7BBE136-885A-79BD-4CEE-44D58F68A812}"/>
              </a:ext>
            </a:extLst>
          </p:cNvPr>
          <p:cNvSpPr/>
          <p:nvPr/>
        </p:nvSpPr>
        <p:spPr>
          <a:xfrm>
            <a:off x="1066800" y="283517"/>
            <a:ext cx="4648200" cy="459433"/>
          </a:xfrm>
          <a:prstGeom prst="roundRect">
            <a:avLst/>
          </a:prstGeom>
          <a:solidFill>
            <a:srgbClr val="D0D0D0"/>
          </a:solidFill>
          <a:ln>
            <a:solidFill>
              <a:srgbClr val="D0D0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err="1">
                <a:solidFill>
                  <a:srgbClr val="1E1E1E"/>
                </a:solidFill>
                <a:latin typeface="Eras Bold ITC" panose="020B0907030504020204" pitchFamily="34" charset="0"/>
              </a:rPr>
              <a:t>Menjaga</a:t>
            </a:r>
            <a:r>
              <a:rPr lang="en-US" sz="2000" b="1" dirty="0">
                <a:solidFill>
                  <a:srgbClr val="1E1E1E"/>
                </a:solidFill>
                <a:latin typeface="Eras Bold ITC" panose="020B0907030504020204" pitchFamily="34" charset="0"/>
              </a:rPr>
              <a:t> </a:t>
            </a:r>
            <a:r>
              <a:rPr lang="en-US" sz="2000" b="1" dirty="0" err="1">
                <a:solidFill>
                  <a:srgbClr val="1E1E1E"/>
                </a:solidFill>
                <a:latin typeface="Eras Bold ITC" panose="020B0907030504020204" pitchFamily="34" charset="0"/>
              </a:rPr>
              <a:t>Kelestarian</a:t>
            </a:r>
            <a:r>
              <a:rPr lang="en-US" sz="2000" b="1" dirty="0">
                <a:solidFill>
                  <a:srgbClr val="1E1E1E"/>
                </a:solidFill>
                <a:latin typeface="Eras Bold ITC" panose="020B0907030504020204" pitchFamily="34" charset="0"/>
              </a:rPr>
              <a:t> </a:t>
            </a:r>
            <a:r>
              <a:rPr lang="en-US" sz="2000" b="1" dirty="0" err="1">
                <a:solidFill>
                  <a:srgbClr val="1E1E1E"/>
                </a:solidFill>
                <a:latin typeface="Eras Bold ITC" panose="020B0907030504020204" pitchFamily="34" charset="0"/>
              </a:rPr>
              <a:t>Lingkungan</a:t>
            </a:r>
            <a:endParaRPr lang="en-ID" sz="2000" b="1" dirty="0">
              <a:solidFill>
                <a:srgbClr val="1E1E1E"/>
              </a:solidFill>
              <a:latin typeface="Eras Bold ITC" panose="020B09070305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8B1C88-B857-2ED6-48DC-EDFF52B4E3CB}"/>
              </a:ext>
            </a:extLst>
          </p:cNvPr>
          <p:cNvSpPr txBox="1"/>
          <p:nvPr/>
        </p:nvSpPr>
        <p:spPr>
          <a:xfrm>
            <a:off x="381000" y="283517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1EFEF"/>
                </a:solidFill>
                <a:latin typeface="Eras Bold ITC" panose="020B0907030504020204" pitchFamily="34" charset="0"/>
              </a:rPr>
              <a:t>4</a:t>
            </a:r>
            <a:endParaRPr lang="en-ID" sz="2400" b="1" dirty="0">
              <a:solidFill>
                <a:srgbClr val="F1EFEF"/>
              </a:solidFill>
              <a:latin typeface="Eras Bold ITC" panose="020B0907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2136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59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174B184E-A75D-0A56-BDD7-DCFD630B21A0}"/>
              </a:ext>
            </a:extLst>
          </p:cNvPr>
          <p:cNvSpPr txBox="1"/>
          <p:nvPr/>
        </p:nvSpPr>
        <p:spPr>
          <a:xfrm>
            <a:off x="1066800" y="762997"/>
            <a:ext cx="76200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Pengangguran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di Indonesia,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mencapai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7,86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juta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orang pada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Agustus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2023,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menimbulkan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masalah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seperti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kemiskinan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Salah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satu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solusi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mengatasi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masalah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membangun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kewirausahaan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social entrepreneurship.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Kewirausahaan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menggabungkan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kewirausahaan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misi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melakukan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perubahan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di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bidang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kesejahteraan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pendidikan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kesehatan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Nilai Sosial (</a:t>
            </a:r>
            <a:r>
              <a:rPr lang="en-ID" sz="1400" b="1" i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Social Value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)</a:t>
            </a:r>
          </a:p>
          <a:p>
            <a:pPr marL="355600"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Tujuan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utama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memberikan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manfaat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lingkungan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menciptakan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perubahan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positif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berkelanjutan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 startAt="2"/>
            </a:pP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Masyarakat </a:t>
            </a: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Sipil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(</a:t>
            </a:r>
            <a:r>
              <a:rPr lang="en-ID" sz="1400" b="1" i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Civil Society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)</a:t>
            </a:r>
          </a:p>
          <a:p>
            <a:pPr marL="355600"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Partisipasi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sipil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penting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memberdayakan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individu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kelompok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memahami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mengembangkan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keterampilan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kewirausahaan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melalui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pelatihan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bimbingan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 startAt="3"/>
            </a:pP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Inovasi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(</a:t>
            </a:r>
            <a:r>
              <a:rPr lang="en-ID" sz="1400" b="1" i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Inovation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)</a:t>
            </a:r>
          </a:p>
          <a:p>
            <a:pPr marL="355600"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Menggunakan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cara-cara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inovatif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memadukan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kearifan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lokal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unsur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modern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menciptakan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solusi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relevan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berdampak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positif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 startAt="4"/>
            </a:pP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Kegiatan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Ekonomi (</a:t>
            </a:r>
            <a:r>
              <a:rPr lang="en-ID" sz="1400" b="1" i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Economic Activity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)</a:t>
            </a:r>
          </a:p>
          <a:p>
            <a:pPr marL="355600"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Mencapai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keseimbangan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antara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tujuan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(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keuntungan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)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tujuan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(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kesejahteraan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lingkungan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).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DA9E2AF-9EC0-C08A-EF3C-D5EAB73B0DC8}"/>
              </a:ext>
            </a:extLst>
          </p:cNvPr>
          <p:cNvSpPr/>
          <p:nvPr/>
        </p:nvSpPr>
        <p:spPr>
          <a:xfrm>
            <a:off x="381000" y="285750"/>
            <a:ext cx="457200" cy="457200"/>
          </a:xfrm>
          <a:prstGeom prst="roundRect">
            <a:avLst/>
          </a:prstGeom>
          <a:solidFill>
            <a:srgbClr val="1E1E1E"/>
          </a:solidFill>
          <a:ln>
            <a:solidFill>
              <a:srgbClr val="1E1E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7BBE136-885A-79BD-4CEE-44D58F68A812}"/>
              </a:ext>
            </a:extLst>
          </p:cNvPr>
          <p:cNvSpPr/>
          <p:nvPr/>
        </p:nvSpPr>
        <p:spPr>
          <a:xfrm>
            <a:off x="1066800" y="283517"/>
            <a:ext cx="4876800" cy="459433"/>
          </a:xfrm>
          <a:prstGeom prst="roundRect">
            <a:avLst/>
          </a:prstGeom>
          <a:solidFill>
            <a:srgbClr val="D0D0D0"/>
          </a:solidFill>
          <a:ln>
            <a:solidFill>
              <a:srgbClr val="D0D0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err="1">
                <a:solidFill>
                  <a:srgbClr val="1E1E1E"/>
                </a:solidFill>
                <a:latin typeface="Eras Bold ITC" panose="020B0907030504020204" pitchFamily="34" charset="0"/>
              </a:rPr>
              <a:t>Membangun</a:t>
            </a:r>
            <a:r>
              <a:rPr lang="en-US" sz="2000" b="1" dirty="0">
                <a:solidFill>
                  <a:srgbClr val="1E1E1E"/>
                </a:solidFill>
                <a:latin typeface="Eras Bold ITC" panose="020B0907030504020204" pitchFamily="34" charset="0"/>
              </a:rPr>
              <a:t> </a:t>
            </a:r>
            <a:r>
              <a:rPr lang="en-US" sz="2000" b="1" dirty="0" err="1">
                <a:solidFill>
                  <a:srgbClr val="1E1E1E"/>
                </a:solidFill>
                <a:latin typeface="Eras Bold ITC" panose="020B0907030504020204" pitchFamily="34" charset="0"/>
              </a:rPr>
              <a:t>Kewirausahaan</a:t>
            </a:r>
            <a:r>
              <a:rPr lang="en-US" sz="2000" b="1" dirty="0">
                <a:solidFill>
                  <a:srgbClr val="1E1E1E"/>
                </a:solidFill>
                <a:latin typeface="Eras Bold ITC" panose="020B0907030504020204" pitchFamily="34" charset="0"/>
              </a:rPr>
              <a:t> </a:t>
            </a:r>
            <a:r>
              <a:rPr lang="en-US" sz="2000" b="1" dirty="0" err="1">
                <a:solidFill>
                  <a:srgbClr val="1E1E1E"/>
                </a:solidFill>
                <a:latin typeface="Eras Bold ITC" panose="020B0907030504020204" pitchFamily="34" charset="0"/>
              </a:rPr>
              <a:t>Sosial</a:t>
            </a:r>
            <a:endParaRPr lang="en-ID" sz="2000" b="1" dirty="0">
              <a:solidFill>
                <a:srgbClr val="1E1E1E"/>
              </a:solidFill>
              <a:latin typeface="Eras Bold ITC" panose="020B09070305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8B1C88-B857-2ED6-48DC-EDFF52B4E3CB}"/>
              </a:ext>
            </a:extLst>
          </p:cNvPr>
          <p:cNvSpPr txBox="1"/>
          <p:nvPr/>
        </p:nvSpPr>
        <p:spPr>
          <a:xfrm>
            <a:off x="381000" y="283517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1EFEF"/>
                </a:solidFill>
                <a:latin typeface="Eras Bold ITC" panose="020B0907030504020204" pitchFamily="34" charset="0"/>
              </a:rPr>
              <a:t>5</a:t>
            </a:r>
            <a:endParaRPr lang="en-ID" sz="2400" b="1" dirty="0">
              <a:solidFill>
                <a:srgbClr val="F1EFEF"/>
              </a:solidFill>
              <a:latin typeface="Eras Bold ITC" panose="020B0907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60438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59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174B184E-A75D-0A56-BDD7-DCFD630B21A0}"/>
              </a:ext>
            </a:extLst>
          </p:cNvPr>
          <p:cNvSpPr txBox="1"/>
          <p:nvPr/>
        </p:nvSpPr>
        <p:spPr>
          <a:xfrm>
            <a:off x="1066800" y="762997"/>
            <a:ext cx="7620000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Kemajuan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informasi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komunikasi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memberikan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kemudahan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tetapi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penggunaan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berlebihan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dapat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berdampak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negatif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pada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kesehatan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fisik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mental.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Penggunaan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internet dan media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secara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intensif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meningkatkan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risiko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kelelahan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digital,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mencakup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kelelahan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mental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fisik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akibat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penggunaan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media digital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berulang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kali.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Dampak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lainnya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termasuk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gangguan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tidur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kecanduan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gawai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(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nomofobia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),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stres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kecemasan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depresi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masalah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kesehatan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fisik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seperti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sakit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kepala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gangguan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penglihatan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algn="just"/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Beberapa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cara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dapat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dilakukan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menjaga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kesehatan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fisik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mental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era digital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berikut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Mengatur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waktu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penggunaan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Tetapkan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batasan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waktu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jelas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penggunaan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digital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komunikasi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online,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fokus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pada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waktu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penting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produktif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marL="342900" indent="-342900" algn="just">
              <a:buFont typeface="+mj-lt"/>
              <a:buAutoNum type="alphaLcPeriod"/>
            </a:pP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Beristirahat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secara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teratur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Luangkan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waktu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jeda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penggunaan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gadget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setiap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beberapa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jam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beristirahat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berinteraksi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langsung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melakukan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kegiatan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lain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tanpa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layar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digital.</a:t>
            </a:r>
          </a:p>
          <a:p>
            <a:pPr marL="342900" indent="-342900" algn="just">
              <a:buFont typeface="+mj-lt"/>
              <a:buAutoNum type="alphaLcPeriod"/>
            </a:pPr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marL="342900" indent="-342900" algn="just">
              <a:buFont typeface="+mj-lt"/>
              <a:buAutoNum type="alphaLcPeriod"/>
            </a:pP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Beraktivitas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secara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fisik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Jadwalkan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olahraga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aktivitas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fisik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harian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mengurangi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ketergantungan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pada gadget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meningkatkan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kesehatan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fisik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serta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mental.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DA9E2AF-9EC0-C08A-EF3C-D5EAB73B0DC8}"/>
              </a:ext>
            </a:extLst>
          </p:cNvPr>
          <p:cNvSpPr/>
          <p:nvPr/>
        </p:nvSpPr>
        <p:spPr>
          <a:xfrm>
            <a:off x="381000" y="285750"/>
            <a:ext cx="457200" cy="457200"/>
          </a:xfrm>
          <a:prstGeom prst="roundRect">
            <a:avLst/>
          </a:prstGeom>
          <a:solidFill>
            <a:srgbClr val="1E1E1E"/>
          </a:solidFill>
          <a:ln>
            <a:solidFill>
              <a:srgbClr val="1E1E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7BBE136-885A-79BD-4CEE-44D58F68A812}"/>
              </a:ext>
            </a:extLst>
          </p:cNvPr>
          <p:cNvSpPr/>
          <p:nvPr/>
        </p:nvSpPr>
        <p:spPr>
          <a:xfrm>
            <a:off x="1066800" y="283517"/>
            <a:ext cx="5410200" cy="459433"/>
          </a:xfrm>
          <a:prstGeom prst="roundRect">
            <a:avLst/>
          </a:prstGeom>
          <a:solidFill>
            <a:srgbClr val="D0D0D0"/>
          </a:solidFill>
          <a:ln>
            <a:solidFill>
              <a:srgbClr val="D0D0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err="1">
                <a:solidFill>
                  <a:srgbClr val="1E1E1E"/>
                </a:solidFill>
                <a:latin typeface="Eras Bold ITC" panose="020B0907030504020204" pitchFamily="34" charset="0"/>
              </a:rPr>
              <a:t>Memelihara</a:t>
            </a:r>
            <a:r>
              <a:rPr lang="en-US" sz="2000" b="1" dirty="0">
                <a:solidFill>
                  <a:srgbClr val="1E1E1E"/>
                </a:solidFill>
                <a:latin typeface="Eras Bold ITC" panose="020B0907030504020204" pitchFamily="34" charset="0"/>
              </a:rPr>
              <a:t> Kesehatan </a:t>
            </a:r>
            <a:r>
              <a:rPr lang="en-US" sz="2000" b="1" dirty="0" err="1">
                <a:solidFill>
                  <a:srgbClr val="1E1E1E"/>
                </a:solidFill>
                <a:latin typeface="Eras Bold ITC" panose="020B0907030504020204" pitchFamily="34" charset="0"/>
              </a:rPr>
              <a:t>Fisik</a:t>
            </a:r>
            <a:r>
              <a:rPr lang="en-US" sz="2000" b="1" dirty="0">
                <a:solidFill>
                  <a:srgbClr val="1E1E1E"/>
                </a:solidFill>
                <a:latin typeface="Eras Bold ITC" panose="020B0907030504020204" pitchFamily="34" charset="0"/>
              </a:rPr>
              <a:t> dan Mental</a:t>
            </a:r>
            <a:endParaRPr lang="en-ID" sz="2000" b="1" dirty="0">
              <a:solidFill>
                <a:srgbClr val="1E1E1E"/>
              </a:solidFill>
              <a:latin typeface="Eras Bold ITC" panose="020B09070305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8B1C88-B857-2ED6-48DC-EDFF52B4E3CB}"/>
              </a:ext>
            </a:extLst>
          </p:cNvPr>
          <p:cNvSpPr txBox="1"/>
          <p:nvPr/>
        </p:nvSpPr>
        <p:spPr>
          <a:xfrm>
            <a:off x="381000" y="283517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1EFEF"/>
                </a:solidFill>
                <a:latin typeface="Eras Bold ITC" panose="020B0907030504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34428718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80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9DF2B22-9EE2-79C1-AC2C-295977F55DF9}"/>
              </a:ext>
            </a:extLst>
          </p:cNvPr>
          <p:cNvSpPr/>
          <p:nvPr/>
        </p:nvSpPr>
        <p:spPr>
          <a:xfrm>
            <a:off x="609600" y="819150"/>
            <a:ext cx="6096000" cy="3048000"/>
          </a:xfrm>
          <a:prstGeom prst="roundRect">
            <a:avLst/>
          </a:prstGeom>
          <a:solidFill>
            <a:srgbClr val="85C1E9"/>
          </a:solidFill>
          <a:ln>
            <a:solidFill>
              <a:srgbClr val="85C1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>
              <a:buFont typeface="+mj-lt"/>
              <a:buAutoNum type="alphaUcPeriod"/>
            </a:pPr>
            <a:r>
              <a:rPr lang="en-US" sz="3600" dirty="0" err="1">
                <a:solidFill>
                  <a:srgbClr val="1A5276"/>
                </a:solidFill>
                <a:latin typeface="Cooper Black" panose="0208090404030B020404" pitchFamily="18" charset="0"/>
              </a:rPr>
              <a:t>Penyebab</a:t>
            </a:r>
            <a:r>
              <a:rPr lang="en-US" sz="3600" dirty="0">
                <a:solidFill>
                  <a:srgbClr val="1A5276"/>
                </a:solidFill>
                <a:latin typeface="Cooper Black" panose="0208090404030B020404" pitchFamily="18" charset="0"/>
              </a:rPr>
              <a:t> </a:t>
            </a:r>
            <a:r>
              <a:rPr lang="en-US" sz="3600" dirty="0" err="1">
                <a:solidFill>
                  <a:srgbClr val="1A5276"/>
                </a:solidFill>
                <a:latin typeface="Cooper Black" panose="0208090404030B020404" pitchFamily="18" charset="0"/>
              </a:rPr>
              <a:t>Masalah</a:t>
            </a:r>
            <a:r>
              <a:rPr lang="en-US" sz="3600" dirty="0">
                <a:solidFill>
                  <a:srgbClr val="1A5276"/>
                </a:solidFill>
                <a:latin typeface="Cooper Black" panose="0208090404030B020404" pitchFamily="18" charset="0"/>
              </a:rPr>
              <a:t> </a:t>
            </a:r>
            <a:r>
              <a:rPr lang="en-US" sz="3600" dirty="0" err="1">
                <a:solidFill>
                  <a:srgbClr val="1A5276"/>
                </a:solidFill>
                <a:latin typeface="Cooper Black" panose="0208090404030B020404" pitchFamily="18" charset="0"/>
              </a:rPr>
              <a:t>Sosial</a:t>
            </a:r>
            <a:r>
              <a:rPr lang="en-US" sz="3600" dirty="0">
                <a:solidFill>
                  <a:srgbClr val="1A5276"/>
                </a:solidFill>
                <a:latin typeface="Cooper Black" panose="0208090404030B020404" pitchFamily="18" charset="0"/>
              </a:rPr>
              <a:t> </a:t>
            </a:r>
            <a:r>
              <a:rPr lang="en-US" sz="3600" dirty="0" err="1">
                <a:solidFill>
                  <a:srgbClr val="1A5276"/>
                </a:solidFill>
                <a:latin typeface="Cooper Black" panose="0208090404030B020404" pitchFamily="18" charset="0"/>
              </a:rPr>
              <a:t>Akibat</a:t>
            </a:r>
            <a:r>
              <a:rPr lang="en-US" sz="3600" dirty="0">
                <a:solidFill>
                  <a:srgbClr val="1A5276"/>
                </a:solidFill>
                <a:latin typeface="Cooper Black" panose="0208090404030B020404" pitchFamily="18" charset="0"/>
              </a:rPr>
              <a:t> </a:t>
            </a:r>
            <a:r>
              <a:rPr lang="en-US" sz="3600" dirty="0" err="1">
                <a:solidFill>
                  <a:srgbClr val="1A5276"/>
                </a:solidFill>
                <a:latin typeface="Cooper Black" panose="0208090404030B020404" pitchFamily="18" charset="0"/>
              </a:rPr>
              <a:t>Globalisasi</a:t>
            </a:r>
            <a:r>
              <a:rPr lang="en-US" sz="3600" dirty="0">
                <a:solidFill>
                  <a:srgbClr val="1A5276"/>
                </a:solidFill>
                <a:latin typeface="Cooper Black" panose="0208090404030B020404" pitchFamily="18" charset="0"/>
              </a:rPr>
              <a:t> dan Era Digital</a:t>
            </a:r>
            <a:endParaRPr lang="en-ID" sz="3600" dirty="0">
              <a:solidFill>
                <a:srgbClr val="1A5276"/>
              </a:solidFill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30217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52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896F773-BE6B-C92E-4EAD-882F3CEE0428}"/>
              </a:ext>
            </a:extLst>
          </p:cNvPr>
          <p:cNvSpPr txBox="1"/>
          <p:nvPr/>
        </p:nvSpPr>
        <p:spPr>
          <a:xfrm>
            <a:off x="228600" y="285750"/>
            <a:ext cx="487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sz="2400" b="1" dirty="0" err="1">
                <a:solidFill>
                  <a:srgbClr val="F7DC6F"/>
                </a:solidFill>
                <a:latin typeface="Eras Bold ITC" panose="020B0907030504020204" pitchFamily="34" charset="0"/>
              </a:rPr>
              <a:t>Transformasi</a:t>
            </a:r>
            <a:r>
              <a:rPr lang="en-US" sz="2400" b="1" dirty="0">
                <a:solidFill>
                  <a:srgbClr val="F7DC6F"/>
                </a:solidFill>
                <a:latin typeface="Eras Bold ITC" panose="020B0907030504020204" pitchFamily="34" charset="0"/>
              </a:rPr>
              <a:t> </a:t>
            </a:r>
            <a:r>
              <a:rPr lang="en-US" sz="2400" b="1" dirty="0" err="1">
                <a:solidFill>
                  <a:srgbClr val="F7DC6F"/>
                </a:solidFill>
                <a:latin typeface="Eras Bold ITC" panose="020B0907030504020204" pitchFamily="34" charset="0"/>
              </a:rPr>
              <a:t>Sosial</a:t>
            </a:r>
            <a:endParaRPr lang="en-ID" sz="2400" b="1" dirty="0">
              <a:solidFill>
                <a:srgbClr val="F7DC6F"/>
              </a:solidFill>
              <a:latin typeface="Eras Bold ITC" panose="020B09070305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58231E-8AD1-45E9-5DCF-966DD3579223}"/>
              </a:ext>
            </a:extLst>
          </p:cNvPr>
          <p:cNvSpPr txBox="1"/>
          <p:nvPr/>
        </p:nvSpPr>
        <p:spPr>
          <a:xfrm>
            <a:off x="685800" y="682093"/>
            <a:ext cx="8001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Transformasi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perubahan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signifikan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mencakup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aspek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mengakibatkan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pergeseran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pola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interaksi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Istilah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merujuk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pada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perubahan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nilai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norma,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hubungan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struktur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terjadi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secara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bertahap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berkelanjutan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sering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kali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tidak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mengikuti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pola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linear.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Transformasi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bisa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lambat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cepat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tetapi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biasanya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melibatkan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restrukturisasi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menyeluruh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cara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berpikir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berinteraksi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algn="just"/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algn="just"/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Masyarakat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melalui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beberapa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tahap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perkembangan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yaitu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: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Masyarakat </a:t>
            </a: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pemburu-pengumpul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Bergantung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pada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berburu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mengumpulkan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makanan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Masyarakat </a:t>
            </a: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penggembala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Bergantung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pada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pemeliharaan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ternak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Masyarakat </a:t>
            </a: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pertanian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desa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Bertani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mata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pencaharian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utama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kota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kecil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pusat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Masyarakat </a:t>
            </a: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pertanian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tradisional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maju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Mengembangkan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kota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pusat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perdagangan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produksi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Masyarakat industrial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Era modern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dominasi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berbasis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industri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manufaktur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Masyarakat </a:t>
            </a: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pascaindustrial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Fokus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pada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layanan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jasa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informasi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keunggulan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286678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52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896F773-BE6B-C92E-4EAD-882F3CEE0428}"/>
              </a:ext>
            </a:extLst>
          </p:cNvPr>
          <p:cNvSpPr txBox="1"/>
          <p:nvPr/>
        </p:nvSpPr>
        <p:spPr>
          <a:xfrm>
            <a:off x="228600" y="285750"/>
            <a:ext cx="487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sz="2400" b="1" dirty="0" err="1">
                <a:solidFill>
                  <a:srgbClr val="F7DC6F"/>
                </a:solidFill>
                <a:latin typeface="Eras Bold ITC" panose="020B0907030504020204" pitchFamily="34" charset="0"/>
              </a:rPr>
              <a:t>Transformasi</a:t>
            </a:r>
            <a:r>
              <a:rPr lang="en-US" sz="2400" b="1" dirty="0">
                <a:solidFill>
                  <a:srgbClr val="F7DC6F"/>
                </a:solidFill>
                <a:latin typeface="Eras Bold ITC" panose="020B0907030504020204" pitchFamily="34" charset="0"/>
              </a:rPr>
              <a:t> </a:t>
            </a:r>
            <a:r>
              <a:rPr lang="en-US" sz="2400" b="1" dirty="0" err="1">
                <a:solidFill>
                  <a:srgbClr val="F7DC6F"/>
                </a:solidFill>
                <a:latin typeface="Eras Bold ITC" panose="020B0907030504020204" pitchFamily="34" charset="0"/>
              </a:rPr>
              <a:t>Sosial</a:t>
            </a:r>
            <a:endParaRPr lang="en-ID" sz="2400" b="1" dirty="0">
              <a:solidFill>
                <a:srgbClr val="F7DC6F"/>
              </a:solidFill>
              <a:latin typeface="Eras Bold ITC" panose="020B09070305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58231E-8AD1-45E9-5DCF-966DD3579223}"/>
              </a:ext>
            </a:extLst>
          </p:cNvPr>
          <p:cNvSpPr txBox="1"/>
          <p:nvPr/>
        </p:nvSpPr>
        <p:spPr>
          <a:xfrm>
            <a:off x="685800" y="682093"/>
            <a:ext cx="8001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Transformasi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juga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menyebabkan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perubahan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pola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pembagian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kerja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mengurangi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kesadaran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kolektif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melemahkan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kontrol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meningkatkan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penyimpangan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norma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menjadi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masalah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penting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91731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52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896F773-BE6B-C92E-4EAD-882F3CEE0428}"/>
              </a:ext>
            </a:extLst>
          </p:cNvPr>
          <p:cNvSpPr txBox="1"/>
          <p:nvPr/>
        </p:nvSpPr>
        <p:spPr>
          <a:xfrm>
            <a:off x="228600" y="285750"/>
            <a:ext cx="487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 startAt="2"/>
            </a:pPr>
            <a:r>
              <a:rPr lang="en-US" sz="2400" b="1" dirty="0" err="1">
                <a:solidFill>
                  <a:srgbClr val="F7DC6F"/>
                </a:solidFill>
                <a:latin typeface="Eras Bold ITC" panose="020B0907030504020204" pitchFamily="34" charset="0"/>
              </a:rPr>
              <a:t>Dominasi</a:t>
            </a:r>
            <a:endParaRPr lang="en-ID" sz="2400" b="1" dirty="0">
              <a:solidFill>
                <a:srgbClr val="F7DC6F"/>
              </a:solidFill>
              <a:latin typeface="Eras Bold ITC" panose="020B09070305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58231E-8AD1-45E9-5DCF-966DD3579223}"/>
              </a:ext>
            </a:extLst>
          </p:cNvPr>
          <p:cNvSpPr txBox="1"/>
          <p:nvPr/>
        </p:nvSpPr>
        <p:spPr>
          <a:xfrm>
            <a:off x="685800" y="682093"/>
            <a:ext cx="80010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Interaksi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terjadi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menciptakan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hubungan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kompleks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beragam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berperan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penting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pembentukan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identitas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hubungan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kuat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Namun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interaksi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juga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dapat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menghasilkan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sikap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dominasi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di mana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individu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kelompok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mencoba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mengontrol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mendominasi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lainnya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seringkali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karena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ketidaksetaraan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kekuasaan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perbedaan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status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algn="just"/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Dominasi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konteks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merujuk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pada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kontrol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pengaruh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negara-negara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maju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perusahaan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multinasional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lembaga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keuangan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internasional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terhadap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negara-negara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berkembang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Hal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menciptakan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ketidaksetaraan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ketidakadilan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global,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lembaga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seperti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WTO, World Bank, dan IMF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memperkuat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dominasi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global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menciptakan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ketergantungan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politik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di negara-negara miskin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berkembang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Dominasi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tersembunyi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dapat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menghasilkan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kepatuhan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sikap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skeptis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membenarkan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ketidakadilan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jika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dibiarkan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dapat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mengarah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pada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diskriminasi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kekerasan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ketidakadilan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495506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52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896F773-BE6B-C92E-4EAD-882F3CEE0428}"/>
              </a:ext>
            </a:extLst>
          </p:cNvPr>
          <p:cNvSpPr txBox="1"/>
          <p:nvPr/>
        </p:nvSpPr>
        <p:spPr>
          <a:xfrm>
            <a:off x="228600" y="285750"/>
            <a:ext cx="487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 startAt="3"/>
            </a:pPr>
            <a:r>
              <a:rPr lang="en-US" sz="2400" b="1" dirty="0" err="1">
                <a:solidFill>
                  <a:srgbClr val="F7DC6F"/>
                </a:solidFill>
                <a:latin typeface="Eras Bold ITC" panose="020B0907030504020204" pitchFamily="34" charset="0"/>
              </a:rPr>
              <a:t>Ketidakmampuan</a:t>
            </a:r>
            <a:r>
              <a:rPr lang="en-US" sz="2400" b="1" dirty="0">
                <a:solidFill>
                  <a:srgbClr val="F7DC6F"/>
                </a:solidFill>
                <a:latin typeface="Eras Bold ITC" panose="020B0907030504020204" pitchFamily="34" charset="0"/>
              </a:rPr>
              <a:t> </a:t>
            </a:r>
            <a:r>
              <a:rPr lang="en-US" sz="2400" b="1" dirty="0" err="1">
                <a:solidFill>
                  <a:srgbClr val="F7DC6F"/>
                </a:solidFill>
                <a:latin typeface="Eras Bold ITC" panose="020B0907030504020204" pitchFamily="34" charset="0"/>
              </a:rPr>
              <a:t>Adaptasi</a:t>
            </a:r>
            <a:endParaRPr lang="en-ID" sz="2400" b="1" dirty="0">
              <a:solidFill>
                <a:srgbClr val="F7DC6F"/>
              </a:solidFill>
              <a:latin typeface="Eras Bold ITC" panose="020B09070305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58231E-8AD1-45E9-5DCF-966DD3579223}"/>
              </a:ext>
            </a:extLst>
          </p:cNvPr>
          <p:cNvSpPr txBox="1"/>
          <p:nvPr/>
        </p:nvSpPr>
        <p:spPr>
          <a:xfrm>
            <a:off x="685800" y="682093"/>
            <a:ext cx="8001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Perkembangan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mengubah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aspek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kehidupan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manusia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seperti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komunikasi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transportasi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pendidikan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pelayanan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kesehatan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meningkatkan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efisiensi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kemudahan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aktivitas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sehari-hari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Namun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tidak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semua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kelompok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dapat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beradaptasi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perubahan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Kelompok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rentan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terhadap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ketidakmampuan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adaptasi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meliputi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: 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Masyarakat </a:t>
            </a: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generasi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tua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: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Kurangnya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pengetahuan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keterampilan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Masyarakat miskin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: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Keterbatasan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finansial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mengakses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Penduduk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wilayah </a:t>
            </a: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terpencil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: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Ketidakadaan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infrastruktur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memadai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Kelompok-kelompok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menghadapi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tantangan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signifikan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menyesuaikan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digitalisasi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2A84A3-AD0F-AFE0-C47C-BBBDCC189943}"/>
              </a:ext>
            </a:extLst>
          </p:cNvPr>
          <p:cNvSpPr txBox="1"/>
          <p:nvPr/>
        </p:nvSpPr>
        <p:spPr>
          <a:xfrm>
            <a:off x="685800" y="3028950"/>
            <a:ext cx="800100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Ketidakmampuan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melakukan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adaptasi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terhadap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perubahan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digitalisasi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disebabkan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oleh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beberapa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faktor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berikut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Tingkat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sumber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manusia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masih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rendah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Keterbatasan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akses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informasi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karena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lokasi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sulit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dijangkau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Keterbatasan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fisik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sehingga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kesulitan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beraktivitas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Sistem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masih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tertutup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seperti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masih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berpegang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teguh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terhadap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istiadat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kepercayaan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lain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9898497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52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896F773-BE6B-C92E-4EAD-882F3CEE0428}"/>
              </a:ext>
            </a:extLst>
          </p:cNvPr>
          <p:cNvSpPr txBox="1"/>
          <p:nvPr/>
        </p:nvSpPr>
        <p:spPr>
          <a:xfrm>
            <a:off x="228600" y="285750"/>
            <a:ext cx="487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 startAt="4"/>
            </a:pPr>
            <a:r>
              <a:rPr lang="en-US" sz="2400" b="1" dirty="0" err="1">
                <a:solidFill>
                  <a:srgbClr val="F7DC6F"/>
                </a:solidFill>
                <a:latin typeface="Eras Bold ITC" panose="020B0907030504020204" pitchFamily="34" charset="0"/>
              </a:rPr>
              <a:t>Krisis</a:t>
            </a:r>
            <a:r>
              <a:rPr lang="en-US" sz="2400" b="1" dirty="0">
                <a:solidFill>
                  <a:srgbClr val="F7DC6F"/>
                </a:solidFill>
                <a:latin typeface="Eras Bold ITC" panose="020B0907030504020204" pitchFamily="34" charset="0"/>
              </a:rPr>
              <a:t> </a:t>
            </a:r>
            <a:r>
              <a:rPr lang="en-US" sz="2400" b="1" dirty="0" err="1">
                <a:solidFill>
                  <a:srgbClr val="F7DC6F"/>
                </a:solidFill>
                <a:latin typeface="Eras Bold ITC" panose="020B0907030504020204" pitchFamily="34" charset="0"/>
              </a:rPr>
              <a:t>Identitas</a:t>
            </a:r>
            <a:r>
              <a:rPr lang="en-US" sz="2400" b="1" dirty="0">
                <a:solidFill>
                  <a:srgbClr val="F7DC6F"/>
                </a:solidFill>
                <a:latin typeface="Eras Bold ITC" panose="020B0907030504020204" pitchFamily="34" charset="0"/>
              </a:rPr>
              <a:t> </a:t>
            </a:r>
            <a:r>
              <a:rPr lang="en-US" sz="2400" b="1" dirty="0" err="1">
                <a:solidFill>
                  <a:srgbClr val="F7DC6F"/>
                </a:solidFill>
                <a:latin typeface="Eras Bold ITC" panose="020B0907030504020204" pitchFamily="34" charset="0"/>
              </a:rPr>
              <a:t>Sosial</a:t>
            </a:r>
            <a:endParaRPr lang="en-ID" sz="2400" b="1" dirty="0">
              <a:solidFill>
                <a:srgbClr val="F7DC6F"/>
              </a:solidFill>
              <a:latin typeface="Eras Bold ITC" panose="020B09070305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58231E-8AD1-45E9-5DCF-966DD3579223}"/>
              </a:ext>
            </a:extLst>
          </p:cNvPr>
          <p:cNvSpPr txBox="1"/>
          <p:nvPr/>
        </p:nvSpPr>
        <p:spPr>
          <a:xfrm>
            <a:off x="685800" y="682093"/>
            <a:ext cx="8001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Identitas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terbagi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menjadi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dua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klasifikasi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menurut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teori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identitas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: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identitas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identitas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pribadi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Identitas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berkaitan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keanggotaan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kelompok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sementara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identitas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pribadi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berkaitan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hubungan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sifat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pribadi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istimewa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Individu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mengklasifikasikan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dirinya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berdasarkan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kategori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seperti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umur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gender, status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keterampilan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algn="just"/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Identitas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pemahaman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individu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tentang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dirinya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berkembang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pengalaman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pribadi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sedangkan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identitas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pemahaman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tentang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rasa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memiliki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pada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kelompok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memengaruhi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pola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pikir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perilaku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individu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Krisis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identitas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terjadi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ketika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seseorang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merasa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hidupnya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terlalu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terpola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terbatas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terutama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lingkungan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baru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dapat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menyebabkan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kebingungan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menggabungkan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nilai-nilai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lama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baru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algn="just"/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mempengaruhi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identitas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membawa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ide-ide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baru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modern,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tetapi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juga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menjadi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ancaman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lingkungan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sosial-budaya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Masuknya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kebudayaan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global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melalui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media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massa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interaksi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lintas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dapat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menyebabkan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individu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merasa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tertekan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menyesuaikan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kebudayaan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dominan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berpotensi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menimbulkan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kebingungan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konflik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internal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terkait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identitas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284063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B8F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9DF2B22-9EE2-79C1-AC2C-295977F55DF9}"/>
              </a:ext>
            </a:extLst>
          </p:cNvPr>
          <p:cNvSpPr/>
          <p:nvPr/>
        </p:nvSpPr>
        <p:spPr>
          <a:xfrm>
            <a:off x="609600" y="819150"/>
            <a:ext cx="6096000" cy="3048000"/>
          </a:xfrm>
          <a:prstGeom prst="roundRect">
            <a:avLst/>
          </a:prstGeom>
          <a:solidFill>
            <a:srgbClr val="AEC3B0"/>
          </a:solidFill>
          <a:ln>
            <a:solidFill>
              <a:srgbClr val="AEC3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>
              <a:buFont typeface="+mj-lt"/>
              <a:buAutoNum type="alphaUcPeriod" startAt="2"/>
            </a:pPr>
            <a:r>
              <a:rPr lang="en-US" sz="3600" dirty="0">
                <a:solidFill>
                  <a:srgbClr val="0D2B1D"/>
                </a:solidFill>
                <a:latin typeface="Cooper Black" panose="0208090404030B020404" pitchFamily="18" charset="0"/>
              </a:rPr>
              <a:t>Ragam </a:t>
            </a:r>
            <a:r>
              <a:rPr lang="en-US" sz="3600" dirty="0" err="1">
                <a:solidFill>
                  <a:srgbClr val="0D2B1D"/>
                </a:solidFill>
                <a:latin typeface="Cooper Black" panose="0208090404030B020404" pitchFamily="18" charset="0"/>
              </a:rPr>
              <a:t>Masalah</a:t>
            </a:r>
            <a:r>
              <a:rPr lang="en-US" sz="3600" dirty="0">
                <a:solidFill>
                  <a:srgbClr val="0D2B1D"/>
                </a:solidFill>
                <a:latin typeface="Cooper Black" panose="0208090404030B020404" pitchFamily="18" charset="0"/>
              </a:rPr>
              <a:t> </a:t>
            </a:r>
            <a:r>
              <a:rPr lang="en-US" sz="3600" dirty="0" err="1">
                <a:solidFill>
                  <a:srgbClr val="0D2B1D"/>
                </a:solidFill>
                <a:latin typeface="Cooper Black" panose="0208090404030B020404" pitchFamily="18" charset="0"/>
              </a:rPr>
              <a:t>Sosial</a:t>
            </a:r>
            <a:r>
              <a:rPr lang="en-US" sz="3600" dirty="0">
                <a:solidFill>
                  <a:srgbClr val="0D2B1D"/>
                </a:solidFill>
                <a:latin typeface="Cooper Black" panose="0208090404030B020404" pitchFamily="18" charset="0"/>
              </a:rPr>
              <a:t> </a:t>
            </a:r>
            <a:r>
              <a:rPr lang="en-US" sz="3600" dirty="0" err="1">
                <a:solidFill>
                  <a:srgbClr val="0D2B1D"/>
                </a:solidFill>
                <a:latin typeface="Cooper Black" panose="0208090404030B020404" pitchFamily="18" charset="0"/>
              </a:rPr>
              <a:t>Akibat</a:t>
            </a:r>
            <a:r>
              <a:rPr lang="en-US" sz="3600" dirty="0">
                <a:solidFill>
                  <a:srgbClr val="0D2B1D"/>
                </a:solidFill>
                <a:latin typeface="Cooper Black" panose="0208090404030B020404" pitchFamily="18" charset="0"/>
              </a:rPr>
              <a:t> </a:t>
            </a:r>
            <a:r>
              <a:rPr lang="en-US" sz="3600" dirty="0" err="1">
                <a:solidFill>
                  <a:srgbClr val="0D2B1D"/>
                </a:solidFill>
                <a:latin typeface="Cooper Black" panose="0208090404030B020404" pitchFamily="18" charset="0"/>
              </a:rPr>
              <a:t>Globalisasi</a:t>
            </a:r>
            <a:r>
              <a:rPr lang="en-US" sz="3600" dirty="0">
                <a:solidFill>
                  <a:srgbClr val="0D2B1D"/>
                </a:solidFill>
                <a:latin typeface="Cooper Black" panose="0208090404030B020404" pitchFamily="18" charset="0"/>
              </a:rPr>
              <a:t> dan Era Digital</a:t>
            </a:r>
            <a:endParaRPr lang="en-ID" sz="3600" dirty="0">
              <a:solidFill>
                <a:srgbClr val="0D2B1D"/>
              </a:solidFill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4402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1223</TotalTime>
  <Words>2478</Words>
  <Application>Microsoft Office PowerPoint</Application>
  <PresentationFormat>On-screen Show (16:9)</PresentationFormat>
  <Paragraphs>195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Batang</vt:lpstr>
      <vt:lpstr>Arial</vt:lpstr>
      <vt:lpstr>Calibri</vt:lpstr>
      <vt:lpstr>Candara</vt:lpstr>
      <vt:lpstr>Cooper Black</vt:lpstr>
      <vt:lpstr>Dm sans</vt:lpstr>
      <vt:lpstr>Eras Bold ITC</vt:lpstr>
      <vt:lpstr>Quire Sans</vt:lpstr>
      <vt:lpstr>Quire Sans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Marsella Putri</dc:creator>
  <cp:lastModifiedBy>Arnola Rai</cp:lastModifiedBy>
  <cp:revision>22</cp:revision>
  <dcterms:created xsi:type="dcterms:W3CDTF">2006-08-16T00:00:00Z</dcterms:created>
  <dcterms:modified xsi:type="dcterms:W3CDTF">2024-07-23T09:06:34Z</dcterms:modified>
</cp:coreProperties>
</file>